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0"/>
  </p:notesMasterIdLst>
  <p:handoutMasterIdLst>
    <p:handoutMasterId r:id="rId21"/>
  </p:handoutMasterIdLst>
  <p:sldIdLst>
    <p:sldId id="263" r:id="rId3"/>
    <p:sldId id="554" r:id="rId4"/>
    <p:sldId id="415" r:id="rId5"/>
    <p:sldId id="419" r:id="rId6"/>
    <p:sldId id="500" r:id="rId7"/>
    <p:sldId id="545" r:id="rId8"/>
    <p:sldId id="546" r:id="rId9"/>
    <p:sldId id="547" r:id="rId10"/>
    <p:sldId id="559" r:id="rId11"/>
    <p:sldId id="549" r:id="rId12"/>
    <p:sldId id="416" r:id="rId13"/>
    <p:sldId id="417" r:id="rId14"/>
    <p:sldId id="550" r:id="rId15"/>
    <p:sldId id="552" r:id="rId16"/>
    <p:sldId id="557" r:id="rId17"/>
    <p:sldId id="558" r:id="rId18"/>
    <p:sldId id="409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554"/>
            <p14:sldId id="415"/>
            <p14:sldId id="419"/>
            <p14:sldId id="500"/>
            <p14:sldId id="545"/>
            <p14:sldId id="546"/>
            <p14:sldId id="547"/>
            <p14:sldId id="559"/>
            <p14:sldId id="549"/>
            <p14:sldId id="416"/>
            <p14:sldId id="417"/>
            <p14:sldId id="550"/>
            <p14:sldId id="552"/>
            <p14:sldId id="557"/>
            <p14:sldId id="558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3E9"/>
    <a:srgbClr val="D0E1E8"/>
    <a:srgbClr val="CEE0E8"/>
    <a:srgbClr val="5FAFC7"/>
    <a:srgbClr val="EFEFEF"/>
    <a:srgbClr val="5F95D7"/>
    <a:srgbClr val="85ADDE"/>
    <a:srgbClr val="5482BF"/>
    <a:srgbClr val="2C333C"/>
    <a:srgbClr val="E6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0" autoAdjust="0"/>
    <p:restoredTop sz="94713" autoAdjust="0"/>
  </p:normalViewPr>
  <p:slideViewPr>
    <p:cSldViewPr>
      <p:cViewPr varScale="1">
        <p:scale>
          <a:sx n="116" d="100"/>
          <a:sy n="116" d="100"/>
        </p:scale>
        <p:origin x="289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23.01.2023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23.01.2023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889" indent="-285726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2907" indent="-228581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070" indent="-228581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232" indent="-228581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395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559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8722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5884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590B-72A3-49A9-9F5E-2CE61A2744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8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84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15616" y="1124746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pic>
        <p:nvPicPr>
          <p:cNvPr id="9" name="Bilde 8"/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56" y="5752386"/>
            <a:ext cx="4140000" cy="720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 with coloph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duc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2921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5FAFC7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2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4320"/>
              </a:lnSpc>
              <a:defRPr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0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71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48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1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8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5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8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60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81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0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eu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8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9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1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3" y="4797154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5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9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5FAF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71DE-2736-43B5-B4DC-867F6208CFF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D035-C423-4098-81AF-8AB264B9675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7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525475" cy="2160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3600" dirty="0"/>
              <a:t>Bærekraftutfordringer knyttet til matproduksjon</a:t>
            </a:r>
            <a:br>
              <a:rPr lang="nb-NO" sz="3600" dirty="0"/>
            </a:br>
            <a:br>
              <a:rPr lang="nb-NO" sz="2200" dirty="0"/>
            </a:br>
            <a:r>
              <a:rPr lang="nb-NO" sz="2200" dirty="0"/>
              <a:t>DNVA, Oslo 23.1, 2023</a:t>
            </a:r>
            <a:endParaRPr lang="nb-NO" sz="2400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4560381" y="4653136"/>
            <a:ext cx="4288623" cy="1032520"/>
          </a:xfrm>
        </p:spPr>
        <p:txBody>
          <a:bodyPr/>
          <a:lstStyle/>
          <a:p>
            <a:pPr algn="l"/>
            <a:r>
              <a:rPr lang="nb-NO" sz="2000" dirty="0"/>
              <a:t>Professor Dag L Aksnes</a:t>
            </a:r>
          </a:p>
          <a:p>
            <a:pPr algn="l"/>
            <a:r>
              <a:rPr lang="nb-NO" sz="2000" dirty="0"/>
              <a:t>Institutt for Biovitenskap</a:t>
            </a:r>
          </a:p>
        </p:txBody>
      </p:sp>
      <p:cxnSp>
        <p:nvCxnSpPr>
          <p:cNvPr id="6" name="Rett pil 5"/>
          <p:cNvCxnSpPr/>
          <p:nvPr/>
        </p:nvCxnSpPr>
        <p:spPr>
          <a:xfrm>
            <a:off x="4560379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B43CDD3-7226-0198-F750-6366F49F0378}"/>
              </a:ext>
            </a:extLst>
          </p:cNvPr>
          <p:cNvSpPr txBox="1">
            <a:spLocks/>
          </p:cNvSpPr>
          <p:nvPr/>
        </p:nvSpPr>
        <p:spPr>
          <a:xfrm>
            <a:off x="755576" y="1988840"/>
            <a:ext cx="8136904" cy="47525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kern="0" dirty="0"/>
              <a:t>Produksjon av sjømat er større enn samlet produksjon av landmat (kjøtt, melk, egg, korn, grønnsaker og frukt)</a:t>
            </a:r>
          </a:p>
          <a:p>
            <a:pPr marL="0" indent="0">
              <a:buNone/>
            </a:pPr>
            <a:r>
              <a:rPr lang="nb-NO" kern="0" dirty="0"/>
              <a:t> </a:t>
            </a:r>
          </a:p>
          <a:p>
            <a:r>
              <a:rPr lang="nb-NO" kern="0" dirty="0"/>
              <a:t>Norsk matproduksjon er i hovedsak rettet inn mot animalsk mat (fisk, kjøtt og melk)</a:t>
            </a:r>
          </a:p>
          <a:p>
            <a:pPr marL="0" indent="0">
              <a:buNone/>
            </a:pPr>
            <a:endParaRPr lang="nb-NO" kern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kern="0" dirty="0"/>
          </a:p>
          <a:p>
            <a:endParaRPr lang="nb-NO" kern="0" dirty="0"/>
          </a:p>
          <a:p>
            <a:endParaRPr lang="nb-NO" kern="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b-NO" kern="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nb-NO" sz="2000" kern="0" dirty="0"/>
              <a:t> </a:t>
            </a:r>
          </a:p>
          <a:p>
            <a:pPr marL="457200" lvl="1" indent="0">
              <a:buNone/>
            </a:pPr>
            <a:endParaRPr lang="nb-NO" sz="2000" kern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229089-E98D-2ED1-7B57-CB174D2BA987}"/>
              </a:ext>
            </a:extLst>
          </p:cNvPr>
          <p:cNvSpPr txBox="1">
            <a:spLocks/>
          </p:cNvSpPr>
          <p:nvPr/>
        </p:nvSpPr>
        <p:spPr>
          <a:xfrm>
            <a:off x="32562" y="733032"/>
            <a:ext cx="8859918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1"/>
            <a:r>
              <a:rPr lang="nb-NO" sz="2800" b="1" dirty="0"/>
              <a:t>To særtrekk ved norsk matproduksjon </a:t>
            </a:r>
          </a:p>
        </p:txBody>
      </p:sp>
    </p:spTree>
    <p:extLst>
      <p:ext uri="{BB962C8B-B14F-4D97-AF65-F5344CB8AC3E}">
        <p14:creationId xmlns:p14="http://schemas.microsoft.com/office/powerpoint/2010/main" val="316467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3F308B-BAD8-7857-15EC-11BDBC3FE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55888"/>
              </p:ext>
            </p:extLst>
          </p:nvPr>
        </p:nvGraphicFramePr>
        <p:xfrm>
          <a:off x="323528" y="1412778"/>
          <a:ext cx="4104456" cy="486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867">
                  <a:extLst>
                    <a:ext uri="{9D8B030D-6E8A-4147-A177-3AD203B41FA5}">
                      <a16:colId xmlns:a16="http://schemas.microsoft.com/office/drawing/2014/main" val="1231907267"/>
                    </a:ext>
                  </a:extLst>
                </a:gridCol>
                <a:gridCol w="1976589">
                  <a:extLst>
                    <a:ext uri="{9D8B030D-6E8A-4147-A177-3AD203B41FA5}">
                      <a16:colId xmlns:a16="http://schemas.microsoft.com/office/drawing/2014/main" val="1193750389"/>
                    </a:ext>
                  </a:extLst>
                </a:gridCol>
              </a:tblGrid>
              <a:tr h="460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Husdyr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Produksjon (tonn)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268850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Svin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131 036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482605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Fjærfe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106 995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519144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Storfe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85 295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439409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Sau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24 561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108044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Sum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347 887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209412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039370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132525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145971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87871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529039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728978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799380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524980"/>
                  </a:ext>
                </a:extLst>
              </a:tr>
              <a:tr h="26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019584"/>
                  </a:ext>
                </a:extLst>
              </a:tr>
              <a:tr h="65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Kjøtt produsert per person: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66 kg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051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781584-EFE9-35E6-F737-8862828EE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25468"/>
              </p:ext>
            </p:extLst>
          </p:nvPr>
        </p:nvGraphicFramePr>
        <p:xfrm>
          <a:off x="4785465" y="1412778"/>
          <a:ext cx="4032448" cy="4909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973">
                  <a:extLst>
                    <a:ext uri="{9D8B030D-6E8A-4147-A177-3AD203B41FA5}">
                      <a16:colId xmlns:a16="http://schemas.microsoft.com/office/drawing/2014/main" val="3193448365"/>
                    </a:ext>
                  </a:extLst>
                </a:gridCol>
                <a:gridCol w="1799475">
                  <a:extLst>
                    <a:ext uri="{9D8B030D-6E8A-4147-A177-3AD203B41FA5}">
                      <a16:colId xmlns:a16="http://schemas.microsoft.com/office/drawing/2014/main" val="1540289859"/>
                    </a:ext>
                  </a:extLst>
                </a:gridCol>
              </a:tblGrid>
              <a:tr h="480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Fisk (</a:t>
                      </a:r>
                      <a:r>
                        <a:rPr lang="en-US" sz="1600" dirty="0" err="1">
                          <a:effectLst/>
                        </a:rPr>
                        <a:t>villfangst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Produksjon (tonn)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136558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Pelagisk fisk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1 441 846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72416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Torskefisk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647 798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3307238"/>
                  </a:ext>
                </a:extLst>
              </a:tr>
              <a:tr h="480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Bunn- og dypvannsfisk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76 395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12978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Skalldyr o.a.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288 402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162857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Sum fisk og skalldyr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2 454441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778425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384361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Havbruk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551229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Laks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1 364 044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033681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Regnbueørret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83 489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770614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Kveite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1 525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860383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Skalldyr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2 164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14391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Totalt havbruk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1 451 222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838221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050951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Villfangst og havbruk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3 905 663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975472"/>
                  </a:ext>
                </a:extLst>
              </a:tr>
              <a:tr h="60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Sjømat produsert per person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737 kg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0067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EA8E61-715E-1457-F112-9CA8A3F12DDD}"/>
              </a:ext>
            </a:extLst>
          </p:cNvPr>
          <p:cNvSpPr txBox="1"/>
          <p:nvPr/>
        </p:nvSpPr>
        <p:spPr>
          <a:xfrm>
            <a:off x="251522" y="6374781"/>
            <a:ext cx="617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Tabell 8-1 i «Veier til et mer bærekraftig matsystem i Norge». Data for 2020.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C79EAE0-BE14-7CC0-61D9-F9AF84FA8611}"/>
              </a:ext>
            </a:extLst>
          </p:cNvPr>
          <p:cNvSpPr txBox="1">
            <a:spLocks/>
          </p:cNvSpPr>
          <p:nvPr/>
        </p:nvSpPr>
        <p:spPr>
          <a:xfrm>
            <a:off x="32562" y="733032"/>
            <a:ext cx="8859918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1"/>
            <a:r>
              <a:rPr lang="nb-NO" sz="2800" b="1" dirty="0"/>
              <a:t>Årsproduksjon av kjøtt og sjømat i Norge </a:t>
            </a:r>
          </a:p>
        </p:txBody>
      </p:sp>
    </p:spTree>
    <p:extLst>
      <p:ext uri="{BB962C8B-B14F-4D97-AF65-F5344CB8AC3E}">
        <p14:creationId xmlns:p14="http://schemas.microsoft.com/office/powerpoint/2010/main" val="391001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9D1B341-CDF5-804B-B41E-5997BB591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6258"/>
              </p:ext>
            </p:extLst>
          </p:nvPr>
        </p:nvGraphicFramePr>
        <p:xfrm>
          <a:off x="467546" y="1700808"/>
          <a:ext cx="8028893" cy="297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721">
                  <a:extLst>
                    <a:ext uri="{9D8B030D-6E8A-4147-A177-3AD203B41FA5}">
                      <a16:colId xmlns:a16="http://schemas.microsoft.com/office/drawing/2014/main" val="1863903186"/>
                    </a:ext>
                  </a:extLst>
                </a:gridCol>
                <a:gridCol w="2080651">
                  <a:extLst>
                    <a:ext uri="{9D8B030D-6E8A-4147-A177-3AD203B41FA5}">
                      <a16:colId xmlns:a16="http://schemas.microsoft.com/office/drawing/2014/main" val="7498077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22105699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2364488521"/>
                    </a:ext>
                  </a:extLst>
                </a:gridCol>
              </a:tblGrid>
              <a:tr h="1040582">
                <a:tc>
                  <a:txBody>
                    <a:bodyPr/>
                    <a:lstStyle/>
                    <a:p>
                      <a:r>
                        <a:rPr lang="nb-NO" noProof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 dirty="0"/>
                        <a:t>fisk</a:t>
                      </a:r>
                    </a:p>
                    <a:p>
                      <a:pPr algn="ctr"/>
                      <a:r>
                        <a:rPr lang="nb-NO" noProof="0" dirty="0"/>
                        <a:t>kjøtt</a:t>
                      </a:r>
                    </a:p>
                    <a:p>
                      <a:endParaRPr lang="nb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 dirty="0"/>
                        <a:t>fisk</a:t>
                      </a:r>
                    </a:p>
                    <a:p>
                      <a:pPr algn="ctr"/>
                      <a:r>
                        <a:rPr lang="nb-NO" noProof="0" dirty="0" err="1"/>
                        <a:t>kjøtt+melk+egg</a:t>
                      </a:r>
                      <a:endParaRPr lang="nb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 dirty="0"/>
                        <a:t>fisk </a:t>
                      </a:r>
                      <a:r>
                        <a:rPr lang="nb-NO" noProof="0" dirty="0" err="1"/>
                        <a:t>kjøtt+melk+egg+korn+frukt+grønnnsaker</a:t>
                      </a:r>
                      <a:endParaRPr lang="nb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01781"/>
                  </a:ext>
                </a:extLst>
              </a:tr>
              <a:tr h="484430">
                <a:tc>
                  <a:txBody>
                    <a:bodyPr/>
                    <a:lstStyle/>
                    <a:p>
                      <a:r>
                        <a:rPr lang="nb-NO" noProof="0"/>
                        <a:t>Norge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275842"/>
                  </a:ext>
                </a:extLst>
              </a:tr>
              <a:tr h="484430">
                <a:tc>
                  <a:txBody>
                    <a:bodyPr/>
                    <a:lstStyle/>
                    <a:p>
                      <a:r>
                        <a:rPr lang="nb-NO" noProof="0"/>
                        <a:t>Danmark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904981"/>
                  </a:ext>
                </a:extLst>
              </a:tr>
              <a:tr h="484430">
                <a:tc>
                  <a:txBody>
                    <a:bodyPr/>
                    <a:lstStyle/>
                    <a:p>
                      <a:r>
                        <a:rPr lang="nb-NO" noProof="0"/>
                        <a:t>Sverige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3243"/>
                  </a:ext>
                </a:extLst>
              </a:tr>
              <a:tr h="484430">
                <a:tc>
                  <a:txBody>
                    <a:bodyPr/>
                    <a:lstStyle/>
                    <a:p>
                      <a:r>
                        <a:rPr lang="nb-NO" noProof="0" dirty="0"/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noProof="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5849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6C144E-768E-D305-F87E-0D398992E922}"/>
              </a:ext>
            </a:extLst>
          </p:cNvPr>
          <p:cNvCxnSpPr>
            <a:cxnSpLocks/>
          </p:cNvCxnSpPr>
          <p:nvPr/>
        </p:nvCxnSpPr>
        <p:spPr>
          <a:xfrm>
            <a:off x="2519772" y="2051793"/>
            <a:ext cx="50405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B7532-E06F-37FC-BA55-A68B5CBE9E24}"/>
              </a:ext>
            </a:extLst>
          </p:cNvPr>
          <p:cNvCxnSpPr>
            <a:cxnSpLocks/>
          </p:cNvCxnSpPr>
          <p:nvPr/>
        </p:nvCxnSpPr>
        <p:spPr>
          <a:xfrm>
            <a:off x="4031940" y="2051793"/>
            <a:ext cx="165618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0A1FA6-5291-108C-D12D-BC918950D3CD}"/>
              </a:ext>
            </a:extLst>
          </p:cNvPr>
          <p:cNvCxnSpPr>
            <a:cxnSpLocks/>
          </p:cNvCxnSpPr>
          <p:nvPr/>
        </p:nvCxnSpPr>
        <p:spPr>
          <a:xfrm>
            <a:off x="6048166" y="2051793"/>
            <a:ext cx="2448273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C0E4B9-D84C-14BF-668B-3CB6C04BD0C8}"/>
              </a:ext>
            </a:extLst>
          </p:cNvPr>
          <p:cNvSpPr txBox="1"/>
          <p:nvPr/>
        </p:nvSpPr>
        <p:spPr>
          <a:xfrm flipH="1">
            <a:off x="395028" y="4814134"/>
            <a:ext cx="8388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Sett i forhold til total landbruksprodusert mat er sjømatproduksjonen i Norge 20 – 50 ganger større enn i våre naboland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DE55A0-B5F8-E479-91CD-6389202BC783}"/>
              </a:ext>
            </a:extLst>
          </p:cNvPr>
          <p:cNvSpPr txBox="1"/>
          <p:nvPr/>
        </p:nvSpPr>
        <p:spPr>
          <a:xfrm>
            <a:off x="251520" y="633405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Tallgrunnlaget er hentet fra «</a:t>
            </a:r>
            <a:r>
              <a:rPr lang="en-US" sz="1200" dirty="0"/>
              <a:t>Overview of food consumption and environmental sustainability considerations in the Nordic and Baltic region, </a:t>
            </a:r>
            <a:r>
              <a:rPr lang="en-US" sz="1200" dirty="0" err="1"/>
              <a:t>Harwatt</a:t>
            </a:r>
            <a:r>
              <a:rPr lang="en-US" sz="1200" dirty="0"/>
              <a:t> et al</a:t>
            </a:r>
            <a:r>
              <a:rPr lang="nb-NO" sz="1200" dirty="0"/>
              <a:t>», NNR2022 Public </a:t>
            </a:r>
            <a:r>
              <a:rPr lang="nb-NO" sz="1200" dirty="0" err="1"/>
              <a:t>consultation</a:t>
            </a:r>
            <a:r>
              <a:rPr lang="nb-NO" sz="1200" dirty="0"/>
              <a:t> - Helsedirektoratet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7170FF-5BBB-99CD-48B4-937D6C739FFD}"/>
              </a:ext>
            </a:extLst>
          </p:cNvPr>
          <p:cNvCxnSpPr>
            <a:cxnSpLocks/>
          </p:cNvCxnSpPr>
          <p:nvPr/>
        </p:nvCxnSpPr>
        <p:spPr>
          <a:xfrm>
            <a:off x="4067944" y="1691753"/>
            <a:ext cx="165618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0B2678B9-B143-E3D4-FDB9-E3144085B54A}"/>
              </a:ext>
            </a:extLst>
          </p:cNvPr>
          <p:cNvSpPr txBox="1">
            <a:spLocks/>
          </p:cNvSpPr>
          <p:nvPr/>
        </p:nvSpPr>
        <p:spPr>
          <a:xfrm>
            <a:off x="32562" y="733032"/>
            <a:ext cx="8859918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1"/>
            <a:r>
              <a:rPr lang="nb-NO" sz="2800" b="1" dirty="0"/>
              <a:t>Norsk matproduksjon i en særstilling </a:t>
            </a:r>
          </a:p>
        </p:txBody>
      </p:sp>
    </p:spTree>
    <p:extLst>
      <p:ext uri="{BB962C8B-B14F-4D97-AF65-F5344CB8AC3E}">
        <p14:creationId xmlns:p14="http://schemas.microsoft.com/office/powerpoint/2010/main" val="403298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AAF3-A456-B4F7-3298-C66B143C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49" y="548680"/>
            <a:ext cx="7416824" cy="1656184"/>
          </a:xfrm>
        </p:spPr>
        <p:txBody>
          <a:bodyPr/>
          <a:lstStyle/>
          <a:p>
            <a:r>
              <a:rPr lang="nb-NO" sz="2800" dirty="0"/>
              <a:t>Norsk matproduksjon er i hovedsak rettet inn mot animalsk mat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E02385-61F1-D797-3E25-3E8CB0646FD5}"/>
              </a:ext>
            </a:extLst>
          </p:cNvPr>
          <p:cNvSpPr txBox="1">
            <a:spLocks/>
          </p:cNvSpPr>
          <p:nvPr/>
        </p:nvSpPr>
        <p:spPr>
          <a:xfrm>
            <a:off x="624249" y="1988840"/>
            <a:ext cx="8136904" cy="39666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kern="0" dirty="0"/>
              <a:t>Norske jordbruksarealer benyttes i hovedsak (ca. 90%) til fôrproduksjon for husdyr (melk og kjøtt) </a:t>
            </a:r>
          </a:p>
          <a:p>
            <a:pPr marL="0" indent="0">
              <a:buNone/>
            </a:pPr>
            <a:endParaRPr lang="nb-NO" kern="0" dirty="0"/>
          </a:p>
          <a:p>
            <a:r>
              <a:rPr lang="nb-NO" kern="0" dirty="0"/>
              <a:t>I tillegg importeres store mengder fôringredienser (til husdyr og oppdrettsfisk) – nær 2 millioner tonn</a:t>
            </a:r>
          </a:p>
          <a:p>
            <a:endParaRPr lang="nb-NO" kern="0" dirty="0"/>
          </a:p>
          <a:p>
            <a:pPr>
              <a:buFont typeface="Wingdings" panose="05000000000000000000" pitchFamily="2" charset="2"/>
              <a:buChar char="à"/>
            </a:pPr>
            <a:r>
              <a:rPr lang="nb-NO" kern="0" dirty="0">
                <a:sym typeface="Wingdings" panose="05000000000000000000" pitchFamily="2" charset="2"/>
              </a:rPr>
              <a:t>Vi har lav nasjonal dekningsgrad av vegetabilsk mat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b-NO" kern="0" dirty="0">
                <a:sym typeface="Wingdings" panose="05000000000000000000" pitchFamily="2" charset="2"/>
              </a:rPr>
              <a:t>Fôrimporten legger press på verdens dyrkingsressurser (landareal, ferskvann, kunstgjødsel)</a:t>
            </a:r>
            <a:endParaRPr lang="nb-NO" kern="0" dirty="0"/>
          </a:p>
          <a:p>
            <a:pPr marL="0" indent="0">
              <a:buNone/>
            </a:pPr>
            <a:r>
              <a:rPr lang="nb-NO" sz="2000" kern="0" dirty="0"/>
              <a:t> </a:t>
            </a:r>
          </a:p>
          <a:p>
            <a:pPr marL="457200" lvl="1" indent="0">
              <a:buNone/>
            </a:pPr>
            <a:endParaRPr lang="nb-NO" sz="2000" kern="0" dirty="0"/>
          </a:p>
        </p:txBody>
      </p:sp>
    </p:spTree>
    <p:extLst>
      <p:ext uri="{BB962C8B-B14F-4D97-AF65-F5344CB8AC3E}">
        <p14:creationId xmlns:p14="http://schemas.microsoft.com/office/powerpoint/2010/main" val="215673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B43CDD3-7226-0198-F750-6366F49F0378}"/>
              </a:ext>
            </a:extLst>
          </p:cNvPr>
          <p:cNvSpPr txBox="1">
            <a:spLocks/>
          </p:cNvSpPr>
          <p:nvPr/>
        </p:nvSpPr>
        <p:spPr>
          <a:xfrm>
            <a:off x="251520" y="1268760"/>
            <a:ext cx="8640960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b="1" kern="0" dirty="0"/>
              <a:t>Folkehelse/ernæring: </a:t>
            </a:r>
          </a:p>
          <a:p>
            <a:pPr lvl="1"/>
            <a:r>
              <a:rPr lang="nb-NO" sz="2200" kern="0" dirty="0"/>
              <a:t>Vi spiser for mye kjøtt og for lite vegetabilsk mat og fisk</a:t>
            </a:r>
          </a:p>
          <a:p>
            <a:pPr marL="457200" lvl="1" indent="0">
              <a:buNone/>
            </a:pPr>
            <a:endParaRPr lang="nb-NO" sz="2200" kern="0" dirty="0"/>
          </a:p>
          <a:p>
            <a:r>
              <a:rPr lang="nb-NO" b="1" kern="0" dirty="0"/>
              <a:t>Klimagasser og naturmangfold:</a:t>
            </a:r>
          </a:p>
          <a:p>
            <a:pPr lvl="1"/>
            <a:r>
              <a:rPr lang="nb-NO" sz="2200" kern="0" dirty="0"/>
              <a:t>Produksjon av rødt kjøtt og laks – klimagassutslipp og naturmangfold konflikt (eks. rovdyr)</a:t>
            </a:r>
          </a:p>
          <a:p>
            <a:pPr lvl="1"/>
            <a:r>
              <a:rPr lang="nb-NO" sz="2200" kern="0" dirty="0"/>
              <a:t>Krever import av (GMO-frie) fôringredienser, som legger beslag på store dyrkingsarealer i andre land</a:t>
            </a:r>
          </a:p>
          <a:p>
            <a:pPr marL="457200" lvl="1" indent="0">
              <a:buNone/>
            </a:pPr>
            <a:endParaRPr lang="nb-NO" sz="2200" kern="0" dirty="0"/>
          </a:p>
          <a:p>
            <a:r>
              <a:rPr lang="nb-NO" b="1" kern="0" dirty="0"/>
              <a:t>Matberedskap</a:t>
            </a:r>
          </a:p>
          <a:p>
            <a:pPr lvl="1"/>
            <a:r>
              <a:rPr lang="nb-NO" sz="2200" kern="0" dirty="0"/>
              <a:t>Dagens matsystem er i hovedsak rettet mot produksjon av animalsk mat (hvor dekningsgraden er stor)</a:t>
            </a:r>
          </a:p>
          <a:p>
            <a:pPr lvl="1"/>
            <a:r>
              <a:rPr lang="nb-NO" sz="2200" kern="0" dirty="0"/>
              <a:t>Stor underdekning av vegetabilsk mat og fôringredienser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229089-E98D-2ED1-7B57-CB174D2BA987}"/>
              </a:ext>
            </a:extLst>
          </p:cNvPr>
          <p:cNvSpPr txBox="1">
            <a:spLocks/>
          </p:cNvSpPr>
          <p:nvPr/>
        </p:nvSpPr>
        <p:spPr>
          <a:xfrm>
            <a:off x="251520" y="548680"/>
            <a:ext cx="8229600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b-NO" sz="2800" b="1" kern="0" dirty="0"/>
              <a:t>Utfordringer knyttet til det norske matsystemet</a:t>
            </a:r>
          </a:p>
        </p:txBody>
      </p:sp>
    </p:spTree>
    <p:extLst>
      <p:ext uri="{BB962C8B-B14F-4D97-AF65-F5344CB8AC3E}">
        <p14:creationId xmlns:p14="http://schemas.microsoft.com/office/powerpoint/2010/main" val="227202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29089-E98D-2ED1-7B57-CB174D2BA987}"/>
              </a:ext>
            </a:extLst>
          </p:cNvPr>
          <p:cNvSpPr txBox="1">
            <a:spLocks/>
          </p:cNvSpPr>
          <p:nvPr/>
        </p:nvSpPr>
        <p:spPr>
          <a:xfrm>
            <a:off x="251520" y="506150"/>
            <a:ext cx="8229600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endParaRPr lang="nb-NO" sz="2800" b="1" kern="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B43CDD3-7226-0198-F750-6366F49F0378}"/>
              </a:ext>
            </a:extLst>
          </p:cNvPr>
          <p:cNvSpPr txBox="1">
            <a:spLocks/>
          </p:cNvSpPr>
          <p:nvPr/>
        </p:nvSpPr>
        <p:spPr>
          <a:xfrm>
            <a:off x="331186" y="1268760"/>
            <a:ext cx="8481628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b="1" kern="0" dirty="0"/>
              <a:t>Økt forbruk av grønt og (vill)fisk på bekostning av kjøtt</a:t>
            </a:r>
          </a:p>
          <a:p>
            <a:pPr marL="0" indent="0">
              <a:buNone/>
            </a:pPr>
            <a:endParaRPr lang="nb-NO" kern="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nb-NO" kern="0" dirty="0"/>
              <a:t>Bedre folkehelse og lavere klimagassutslipp</a:t>
            </a:r>
          </a:p>
          <a:p>
            <a:pPr marL="457200" lvl="1" indent="0">
              <a:buNone/>
            </a:pPr>
            <a:endParaRPr lang="nb-NO" kern="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nb-NO" kern="0" dirty="0"/>
              <a:t>Økt selvforsyning (som følge av overdekning av fisk)</a:t>
            </a:r>
          </a:p>
          <a:p>
            <a:pPr marL="457200" lvl="1" indent="0">
              <a:buNone/>
            </a:pPr>
            <a:endParaRPr lang="nb-NO" kern="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nb-NO" kern="0" dirty="0"/>
              <a:t>Frigjør landbruksarealer </a:t>
            </a:r>
            <a:r>
              <a:rPr lang="nb-NO" kern="0" dirty="0">
                <a:sym typeface="Wingdings" panose="05000000000000000000" pitchFamily="2" charset="2"/>
              </a:rPr>
              <a:t> muliggjør </a:t>
            </a:r>
            <a:r>
              <a:rPr lang="nb-NO" kern="0" dirty="0"/>
              <a:t>økt produksjon av vegetabilsk mat?</a:t>
            </a:r>
            <a:endParaRPr lang="nb-NO" i="1" kern="0" dirty="0"/>
          </a:p>
          <a:p>
            <a:pPr marL="457200" lvl="1" indent="0">
              <a:buNone/>
            </a:pPr>
            <a:endParaRPr lang="nb-NO" sz="2000" kern="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C97C5CF-26C1-CFC1-0692-5627BB81EC87}"/>
              </a:ext>
            </a:extLst>
          </p:cNvPr>
          <p:cNvSpPr txBox="1">
            <a:spLocks/>
          </p:cNvSpPr>
          <p:nvPr/>
        </p:nvSpPr>
        <p:spPr>
          <a:xfrm>
            <a:off x="251520" y="548680"/>
            <a:ext cx="8229600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b-NO" sz="2800" b="1" kern="0" dirty="0"/>
              <a:t>Krav til et mer bærekraftig norsk matsystem:</a:t>
            </a:r>
          </a:p>
        </p:txBody>
      </p:sp>
    </p:spTree>
    <p:extLst>
      <p:ext uri="{BB962C8B-B14F-4D97-AF65-F5344CB8AC3E}">
        <p14:creationId xmlns:p14="http://schemas.microsoft.com/office/powerpoint/2010/main" val="339246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29089-E98D-2ED1-7B57-CB174D2BA987}"/>
              </a:ext>
            </a:extLst>
          </p:cNvPr>
          <p:cNvSpPr txBox="1">
            <a:spLocks/>
          </p:cNvSpPr>
          <p:nvPr/>
        </p:nvSpPr>
        <p:spPr>
          <a:xfrm>
            <a:off x="251520" y="506150"/>
            <a:ext cx="8229600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endParaRPr lang="nb-NO" sz="2800" b="1" kern="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B43CDD3-7226-0198-F750-6366F49F0378}"/>
              </a:ext>
            </a:extLst>
          </p:cNvPr>
          <p:cNvSpPr txBox="1">
            <a:spLocks/>
          </p:cNvSpPr>
          <p:nvPr/>
        </p:nvSpPr>
        <p:spPr>
          <a:xfrm>
            <a:off x="331186" y="1268760"/>
            <a:ext cx="8481628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b="1" kern="0" dirty="0"/>
              <a:t>Økt egenproduksjon av vegetabilsk mat</a:t>
            </a:r>
          </a:p>
          <a:p>
            <a:pPr lvl="1"/>
            <a:r>
              <a:rPr lang="nb-NO" kern="0" dirty="0"/>
              <a:t>Kan «</a:t>
            </a:r>
            <a:r>
              <a:rPr lang="nb-NO" i="1" kern="0" dirty="0"/>
              <a:t>Norge er best egnet til å dyrke gress» </a:t>
            </a:r>
            <a:r>
              <a:rPr lang="nb-NO" kern="0" dirty="0"/>
              <a:t>utfordres? </a:t>
            </a:r>
            <a:r>
              <a:rPr lang="nb-NO" i="1" kern="0" dirty="0"/>
              <a:t>(med bidrag fra GMO)</a:t>
            </a:r>
            <a:endParaRPr lang="nb-NO" kern="0" dirty="0"/>
          </a:p>
          <a:p>
            <a:pPr marL="457200" lvl="1" indent="0">
              <a:buNone/>
            </a:pPr>
            <a:endParaRPr lang="nb-NO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kern="0" dirty="0"/>
              <a:t>Havbruk (marine planter og filtrerende dyr) som gir mat og fôringredienser</a:t>
            </a:r>
            <a:r>
              <a:rPr lang="nb-NO" kern="0" dirty="0"/>
              <a:t> uten å bruke dyrkingsarealer på land, ferskvann og kunstgjødsel</a:t>
            </a:r>
          </a:p>
          <a:p>
            <a:pPr lvl="1"/>
            <a:r>
              <a:rPr lang="nb-NO" kern="0" dirty="0"/>
              <a:t>Med bidrag fra GMO? </a:t>
            </a:r>
          </a:p>
          <a:p>
            <a:pPr marL="457200" lvl="1" indent="0">
              <a:buNone/>
            </a:pPr>
            <a:endParaRPr lang="nb-NO" kern="0" dirty="0"/>
          </a:p>
          <a:p>
            <a:r>
              <a:rPr lang="nb-NO" b="1" kern="0" dirty="0"/>
              <a:t>Et helhetlig matsystem </a:t>
            </a:r>
            <a:r>
              <a:rPr lang="nb-NO" kern="0" dirty="0"/>
              <a:t>som ivaretar folkehelse, klima, naturmangfold og matberedskap på best mulig måte</a:t>
            </a:r>
          </a:p>
          <a:p>
            <a:pPr marL="457200" lvl="1" indent="0">
              <a:buNone/>
            </a:pPr>
            <a:endParaRPr lang="nb-NO" kern="0" dirty="0"/>
          </a:p>
          <a:p>
            <a:pPr>
              <a:buFont typeface="Arial" panose="020B0604020202020204" pitchFamily="34" charset="0"/>
              <a:buChar char="•"/>
            </a:pPr>
            <a:endParaRPr lang="nb-NO" kern="0" dirty="0"/>
          </a:p>
          <a:p>
            <a:pPr marL="457200" lvl="1" indent="0">
              <a:buNone/>
            </a:pPr>
            <a:endParaRPr lang="nb-NO" i="1" kern="0" dirty="0"/>
          </a:p>
          <a:p>
            <a:pPr marL="457200" lvl="1" indent="0">
              <a:buNone/>
            </a:pPr>
            <a:endParaRPr lang="nb-NO" i="1" kern="0" dirty="0"/>
          </a:p>
          <a:p>
            <a:pPr marL="457200" lvl="1" indent="0">
              <a:buNone/>
            </a:pPr>
            <a:endParaRPr lang="nb-NO" sz="2000" kern="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C97C5CF-26C1-CFC1-0692-5627BB81EC87}"/>
              </a:ext>
            </a:extLst>
          </p:cNvPr>
          <p:cNvSpPr txBox="1">
            <a:spLocks/>
          </p:cNvSpPr>
          <p:nvPr/>
        </p:nvSpPr>
        <p:spPr>
          <a:xfrm>
            <a:off x="251520" y="548680"/>
            <a:ext cx="8229600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b-NO" sz="2800" b="1" kern="0" dirty="0"/>
              <a:t>Krav til et mer bærekraftig matsystem:</a:t>
            </a:r>
          </a:p>
        </p:txBody>
      </p:sp>
    </p:spTree>
    <p:extLst>
      <p:ext uri="{BB962C8B-B14F-4D97-AF65-F5344CB8AC3E}">
        <p14:creationId xmlns:p14="http://schemas.microsoft.com/office/powerpoint/2010/main" val="285790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3689" y="563482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i="1" dirty="0"/>
              <a:t>Takk for oppmerksomheten</a:t>
            </a:r>
          </a:p>
        </p:txBody>
      </p:sp>
    </p:spTree>
    <p:extLst>
      <p:ext uri="{BB962C8B-B14F-4D97-AF65-F5344CB8AC3E}">
        <p14:creationId xmlns:p14="http://schemas.microsoft.com/office/powerpoint/2010/main" val="79870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860B-FDA9-ECEF-1283-9FAED4A2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15007"/>
            <a:ext cx="8352928" cy="652934"/>
          </a:xfrm>
        </p:spPr>
        <p:txBody>
          <a:bodyPr/>
          <a:lstStyle/>
          <a:p>
            <a:r>
              <a:rPr lang="nb-NO" sz="3200" dirty="0"/>
              <a:t>Innhold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10FA4-B667-B153-908F-DD23EFB6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60848"/>
            <a:ext cx="7581528" cy="388800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Min vei inn i matsystem-tenkning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Globale utfordringer knyttet til matproduksjon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Norske utfordringer</a:t>
            </a:r>
          </a:p>
          <a:p>
            <a:pPr lvl="1"/>
            <a:r>
              <a:rPr lang="nb-NO" dirty="0"/>
              <a:t>To særtrekk ved norsk matproduksjon</a:t>
            </a:r>
          </a:p>
          <a:p>
            <a:pPr lvl="1"/>
            <a:r>
              <a:rPr lang="nb-NO" dirty="0"/>
              <a:t>Utfordringer knyttet til det norske matsystemet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Krav til et mer bærekraftig norsk matsystem</a:t>
            </a:r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703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1CF41-1691-39EC-87F9-5AF4A97AB6EA}"/>
              </a:ext>
            </a:extLst>
          </p:cNvPr>
          <p:cNvSpPr txBox="1"/>
          <p:nvPr/>
        </p:nvSpPr>
        <p:spPr>
          <a:xfrm>
            <a:off x="393079" y="1207056"/>
            <a:ext cx="54463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Deltatt  i europeisk og EU «science </a:t>
            </a:r>
            <a:r>
              <a:rPr lang="nb-NO" dirty="0" err="1"/>
              <a:t>advice</a:t>
            </a:r>
            <a:r>
              <a:rPr lang="nb-NO" dirty="0"/>
              <a:t>» om hvordan havet og sjømat kan bidra til økt bærekraftig matproduksjon/-forbruk 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Dette perspektivet ble videreført i </a:t>
            </a:r>
            <a:r>
              <a:rPr lang="nb-NO" dirty="0" err="1"/>
              <a:t>DNVA’s</a:t>
            </a:r>
            <a:r>
              <a:rPr lang="nb-NO" dirty="0"/>
              <a:t> rapport «</a:t>
            </a:r>
            <a:r>
              <a:rPr lang="nb-NO" i="1" dirty="0"/>
              <a:t>Veier til et mer bærekraftig matsystem i Norge</a:t>
            </a:r>
            <a:r>
              <a:rPr lang="nb-NO" dirty="0"/>
              <a:t>»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kern="0" dirty="0"/>
              <a:t>Et matsystem skal ivareta mange dimensjoner i bærekraftuniverset, blant annet folkehelse/ ernæring, klima, naturmangfold og matberedskap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kern="0" dirty="0"/>
              <a:t>Norsk matpolitikk bærer lite preg av helhetlig matsystem-tenkning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A1190-BF4A-4AF7-F0EC-2F5BBFAA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53" y="307891"/>
            <a:ext cx="1352574" cy="1893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B101A9-EA39-FA08-B013-BD12FFB6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077" y="3672511"/>
            <a:ext cx="2311037" cy="2912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031A3-095F-EBB5-6C5C-40891B4BE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102" y="307891"/>
            <a:ext cx="1542113" cy="1893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3C9B3E-40C7-BC8B-9CCC-CCD99DF5E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682" y="3336087"/>
            <a:ext cx="2311037" cy="418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3ABB5-4274-EFB3-DD83-616668ACA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411" y="2200968"/>
            <a:ext cx="3012589" cy="1151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C8F2F9-CDFB-A4E4-65B7-CADE5976FC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66" y="4149080"/>
            <a:ext cx="2333852" cy="11824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17845D0-CDC0-AD2F-3860-0C42EC2B4A91}"/>
              </a:ext>
            </a:extLst>
          </p:cNvPr>
          <p:cNvSpPr txBox="1">
            <a:spLocks/>
          </p:cNvSpPr>
          <p:nvPr/>
        </p:nvSpPr>
        <p:spPr>
          <a:xfrm>
            <a:off x="323528" y="320743"/>
            <a:ext cx="8352928" cy="65293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b="1" i="0" u="none" kern="1200" cap="none" spc="0" normalizeH="0" baseline="0">
                <a:solidFill>
                  <a:srgbClr val="5FAF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Min vei inn i matsystem-tenkning</a:t>
            </a:r>
          </a:p>
        </p:txBody>
      </p:sp>
    </p:spTree>
    <p:extLst>
      <p:ext uri="{BB962C8B-B14F-4D97-AF65-F5344CB8AC3E}">
        <p14:creationId xmlns:p14="http://schemas.microsoft.com/office/powerpoint/2010/main" val="40456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B46B94-B87E-0C3F-C931-C1097275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3" y="2065651"/>
            <a:ext cx="4491903" cy="2048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DE6B0-9A1C-5203-4CD3-EF3FA662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036" y="2065651"/>
            <a:ext cx="4159753" cy="2048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D6B7E-2735-CC8D-BEFA-7F128918F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42" y="1504432"/>
            <a:ext cx="4032448" cy="576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C6EA1-EE45-3826-0980-4D40A2981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42" y="4113829"/>
            <a:ext cx="4159753" cy="1630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73991-A2C7-C99C-8391-886D8A697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4113829"/>
            <a:ext cx="2477269" cy="97349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AC4DCAC4-B4D1-6F39-4337-643F2FD6370E}"/>
              </a:ext>
            </a:extLst>
          </p:cNvPr>
          <p:cNvSpPr txBox="1">
            <a:spLocks/>
          </p:cNvSpPr>
          <p:nvPr/>
        </p:nvSpPr>
        <p:spPr>
          <a:xfrm>
            <a:off x="253142" y="542488"/>
            <a:ext cx="7631226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endParaRPr lang="nb-NO" sz="2800" b="1" kern="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03F7500-F542-5F76-3AC8-D791CA836701}"/>
              </a:ext>
            </a:extLst>
          </p:cNvPr>
          <p:cNvSpPr txBox="1">
            <a:spLocks/>
          </p:cNvSpPr>
          <p:nvPr/>
        </p:nvSpPr>
        <p:spPr>
          <a:xfrm>
            <a:off x="395536" y="542488"/>
            <a:ext cx="8271346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b-NO" sz="2800" b="1" kern="0" dirty="0"/>
              <a:t>Norsk matpolitikk ≈ landbrukspolitikk?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22009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40799_Ch02_FigC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87340"/>
            <a:ext cx="4619024" cy="457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57706" y="2294704"/>
            <a:ext cx="589343" cy="3990282"/>
            <a:chOff x="8033609" y="1355056"/>
            <a:chExt cx="776547" cy="52578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 rot="16200000">
              <a:off x="6697194" y="4170926"/>
              <a:ext cx="3806825" cy="41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r>
                <a:rPr lang="en-US" altLang="en-US" sz="2200" b="1" dirty="0" err="1">
                  <a:solidFill>
                    <a:prstClr val="white"/>
                  </a:solidFill>
                  <a:latin typeface="Arial" charset="0"/>
                </a:rPr>
                <a:t>Verdens</a:t>
              </a:r>
              <a:r>
                <a:rPr lang="en-US" altLang="en-US" sz="2200" b="1" dirty="0">
                  <a:solidFill>
                    <a:prstClr val="white"/>
                  </a:solidFill>
                  <a:latin typeface="Arial" charset="0"/>
                </a:rPr>
                <a:t> </a:t>
              </a:r>
              <a:r>
                <a:rPr lang="en-US" altLang="en-US" sz="2200" b="1" dirty="0" err="1">
                  <a:solidFill>
                    <a:prstClr val="white"/>
                  </a:solidFill>
                  <a:latin typeface="Arial" charset="0"/>
                </a:rPr>
                <a:t>befolking</a:t>
              </a:r>
              <a:r>
                <a:rPr lang="en-US" altLang="en-US" sz="2200" b="1" dirty="0">
                  <a:solidFill>
                    <a:prstClr val="white"/>
                  </a:solidFill>
                  <a:latin typeface="Arial" charset="0"/>
                </a:rPr>
                <a:t> (</a:t>
              </a:r>
              <a:r>
                <a:rPr lang="en-US" altLang="en-US" sz="2200" b="1" dirty="0" err="1">
                  <a:solidFill>
                    <a:prstClr val="white"/>
                  </a:solidFill>
                  <a:latin typeface="Arial" charset="0"/>
                </a:rPr>
                <a:t>milliarder</a:t>
              </a:r>
              <a:r>
                <a:rPr lang="en-US" altLang="en-US" sz="2200" b="1" dirty="0">
                  <a:solidFill>
                    <a:prstClr val="white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8033609" y="1355056"/>
              <a:ext cx="530225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83000"/>
                </a:lnSpc>
              </a:pPr>
              <a:r>
                <a:rPr lang="en-US" altLang="en-US" sz="2000" b="1" dirty="0">
                  <a:solidFill>
                    <a:prstClr val="white"/>
                  </a:solidFill>
                  <a:latin typeface="Arial" charset="0"/>
                </a:rPr>
                <a:t>7</a:t>
              </a:r>
            </a:p>
            <a:p>
              <a:pPr>
                <a:lnSpc>
                  <a:spcPct val="83000"/>
                </a:lnSpc>
              </a:pPr>
              <a:endParaRPr lang="en-US" altLang="en-US" sz="2000" b="1" dirty="0">
                <a:solidFill>
                  <a:prstClr val="white"/>
                </a:solidFill>
                <a:latin typeface="Arial" charset="0"/>
              </a:endParaRPr>
            </a:p>
            <a:p>
              <a:pPr>
                <a:lnSpc>
                  <a:spcPct val="83000"/>
                </a:lnSpc>
              </a:pPr>
              <a:r>
                <a:rPr lang="en-US" altLang="en-US" sz="2000" b="1" dirty="0">
                  <a:solidFill>
                    <a:prstClr val="white"/>
                  </a:solidFill>
                  <a:latin typeface="Arial" charset="0"/>
                </a:rPr>
                <a:t>6</a:t>
              </a:r>
            </a:p>
            <a:p>
              <a:pPr>
                <a:lnSpc>
                  <a:spcPct val="83000"/>
                </a:lnSpc>
              </a:pPr>
              <a:endParaRPr lang="en-US" altLang="en-US" sz="2000" b="1" dirty="0">
                <a:solidFill>
                  <a:prstClr val="white"/>
                </a:solidFill>
                <a:latin typeface="Arial" charset="0"/>
              </a:endParaRPr>
            </a:p>
            <a:p>
              <a:pPr>
                <a:lnSpc>
                  <a:spcPct val="83000"/>
                </a:lnSpc>
              </a:pPr>
              <a:r>
                <a:rPr lang="en-US" altLang="en-US" sz="2000" b="1" dirty="0">
                  <a:solidFill>
                    <a:prstClr val="white"/>
                  </a:solidFill>
                  <a:latin typeface="Arial" charset="0"/>
                </a:rPr>
                <a:t>5</a:t>
              </a:r>
            </a:p>
            <a:p>
              <a:pPr>
                <a:lnSpc>
                  <a:spcPct val="83000"/>
                </a:lnSpc>
              </a:pPr>
              <a:endParaRPr lang="en-US" altLang="en-US" sz="2000" b="1" dirty="0">
                <a:solidFill>
                  <a:prstClr val="white"/>
                </a:solidFill>
                <a:latin typeface="Arial" charset="0"/>
              </a:endParaRPr>
            </a:p>
            <a:p>
              <a:pPr>
                <a:lnSpc>
                  <a:spcPct val="83000"/>
                </a:lnSpc>
              </a:pPr>
              <a:r>
                <a:rPr lang="en-US" altLang="en-US" sz="2000" b="1" dirty="0">
                  <a:solidFill>
                    <a:prstClr val="white"/>
                  </a:solidFill>
                  <a:latin typeface="Arial" charset="0"/>
                </a:rPr>
                <a:t>4</a:t>
              </a:r>
            </a:p>
            <a:p>
              <a:pPr>
                <a:lnSpc>
                  <a:spcPct val="83000"/>
                </a:lnSpc>
              </a:pPr>
              <a:endParaRPr lang="en-US" altLang="en-US" sz="2000" b="1" dirty="0">
                <a:solidFill>
                  <a:prstClr val="white"/>
                </a:solidFill>
                <a:latin typeface="Arial" charset="0"/>
              </a:endParaRPr>
            </a:p>
            <a:p>
              <a:pPr>
                <a:lnSpc>
                  <a:spcPct val="83000"/>
                </a:lnSpc>
              </a:pPr>
              <a:r>
                <a:rPr lang="en-US" altLang="en-US" sz="2000" b="1" dirty="0">
                  <a:solidFill>
                    <a:prstClr val="white"/>
                  </a:solidFill>
                  <a:latin typeface="Arial" charset="0"/>
                </a:rPr>
                <a:t>3</a:t>
              </a:r>
            </a:p>
            <a:p>
              <a:pPr>
                <a:lnSpc>
                  <a:spcPct val="83000"/>
                </a:lnSpc>
              </a:pPr>
              <a:endParaRPr lang="en-US" altLang="en-US" sz="2000" b="1" dirty="0">
                <a:solidFill>
                  <a:prstClr val="white"/>
                </a:solidFill>
                <a:latin typeface="Arial" charset="0"/>
              </a:endParaRPr>
            </a:p>
            <a:p>
              <a:pPr>
                <a:lnSpc>
                  <a:spcPct val="83000"/>
                </a:lnSpc>
              </a:pPr>
              <a:r>
                <a:rPr lang="en-US" altLang="en-US" sz="2000" b="1" dirty="0">
                  <a:solidFill>
                    <a:prstClr val="white"/>
                  </a:solidFill>
                  <a:latin typeface="Arial" charset="0"/>
                </a:rPr>
                <a:t>2</a:t>
              </a:r>
            </a:p>
            <a:p>
              <a:pPr>
                <a:lnSpc>
                  <a:spcPct val="83000"/>
                </a:lnSpc>
              </a:pPr>
              <a:endParaRPr lang="en-US" altLang="en-US" sz="2000" b="1" dirty="0">
                <a:solidFill>
                  <a:prstClr val="white"/>
                </a:solidFill>
                <a:latin typeface="Arial" charset="0"/>
              </a:endParaRPr>
            </a:p>
            <a:p>
              <a:pPr>
                <a:lnSpc>
                  <a:spcPct val="83000"/>
                </a:lnSpc>
              </a:pPr>
              <a:r>
                <a:rPr lang="en-US" altLang="en-US" sz="2000" b="1" dirty="0">
                  <a:solidFill>
                    <a:prstClr val="white"/>
                  </a:solidFill>
                  <a:latin typeface="Arial" charset="0"/>
                </a:rPr>
                <a:t>1</a:t>
              </a:r>
            </a:p>
            <a:p>
              <a:pPr>
                <a:lnSpc>
                  <a:spcPct val="83000"/>
                </a:lnSpc>
              </a:pPr>
              <a:endParaRPr lang="en-US" altLang="en-US" sz="2000" b="1" dirty="0">
                <a:solidFill>
                  <a:prstClr val="white"/>
                </a:solidFill>
                <a:latin typeface="Arial" charset="0"/>
              </a:endParaRPr>
            </a:p>
            <a:p>
              <a:pPr>
                <a:lnSpc>
                  <a:spcPct val="83000"/>
                </a:lnSpc>
              </a:pPr>
              <a:r>
                <a:rPr lang="en-US" altLang="en-US" sz="2000" b="1" dirty="0">
                  <a:solidFill>
                    <a:prstClr val="white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357696" y="-280423"/>
            <a:ext cx="402402" cy="23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>
              <a:lnSpc>
                <a:spcPct val="83000"/>
              </a:lnSpc>
            </a:pPr>
            <a:endParaRPr lang="en-US" altLang="en-US" sz="2000" b="1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83000"/>
              </a:lnSpc>
            </a:pPr>
            <a:endParaRPr lang="en-US" altLang="en-US" sz="2000" b="1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83000"/>
              </a:lnSpc>
            </a:pPr>
            <a:endParaRPr lang="en-US" altLang="en-US" sz="2000" b="1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83000"/>
              </a:lnSpc>
            </a:pPr>
            <a:endParaRPr lang="en-US" altLang="en-US" sz="2000" b="1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83000"/>
              </a:lnSpc>
            </a:pPr>
            <a:endParaRPr lang="en-US" altLang="en-US" sz="2000" b="1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83000"/>
              </a:lnSpc>
            </a:pPr>
            <a:endParaRPr lang="en-US" altLang="en-US" sz="2000" b="1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83000"/>
              </a:lnSpc>
            </a:pPr>
            <a:r>
              <a:rPr lang="en-US" altLang="en-US" sz="2000" b="1" dirty="0">
                <a:solidFill>
                  <a:prstClr val="white"/>
                </a:solidFill>
                <a:latin typeface="Arial" charset="0"/>
              </a:rPr>
              <a:t>9</a:t>
            </a:r>
          </a:p>
          <a:p>
            <a:pPr>
              <a:lnSpc>
                <a:spcPct val="83000"/>
              </a:lnSpc>
            </a:pPr>
            <a:endParaRPr lang="en-US" altLang="en-US" sz="2000" b="1" dirty="0">
              <a:solidFill>
                <a:prstClr val="black"/>
              </a:solidFill>
              <a:latin typeface="Arial" charset="0"/>
            </a:endParaRPr>
          </a:p>
          <a:p>
            <a:pPr>
              <a:lnSpc>
                <a:spcPct val="83000"/>
              </a:lnSpc>
            </a:pPr>
            <a:r>
              <a:rPr lang="en-US" altLang="en-US" sz="2000" b="1" dirty="0">
                <a:solidFill>
                  <a:prstClr val="white"/>
                </a:solidFill>
                <a:latin typeface="Arial" charset="0"/>
              </a:rPr>
              <a:t>8</a:t>
            </a:r>
          </a:p>
        </p:txBody>
      </p:sp>
      <p:sp>
        <p:nvSpPr>
          <p:cNvPr id="26" name="Freeform 25"/>
          <p:cNvSpPr/>
          <p:nvPr/>
        </p:nvSpPr>
        <p:spPr>
          <a:xfrm>
            <a:off x="8205320" y="2092568"/>
            <a:ext cx="2856" cy="404272"/>
          </a:xfrm>
          <a:custGeom>
            <a:avLst/>
            <a:gdLst>
              <a:gd name="connsiteX0" fmla="*/ 0 w 198120"/>
              <a:gd name="connsiteY0" fmla="*/ 1469353 h 1469353"/>
              <a:gd name="connsiteX1" fmla="*/ 45720 w 198120"/>
              <a:gd name="connsiteY1" fmla="*/ 143473 h 1469353"/>
              <a:gd name="connsiteX2" fmla="*/ 198120 w 198120"/>
              <a:gd name="connsiteY2" fmla="*/ 97753 h 1469353"/>
              <a:gd name="connsiteX0" fmla="*/ 0 w 236220"/>
              <a:gd name="connsiteY0" fmla="*/ 2338521 h 2338521"/>
              <a:gd name="connsiteX1" fmla="*/ 45720 w 236220"/>
              <a:gd name="connsiteY1" fmla="*/ 1012641 h 2338521"/>
              <a:gd name="connsiteX2" fmla="*/ 236220 w 236220"/>
              <a:gd name="connsiteY2" fmla="*/ 8071 h 2338521"/>
              <a:gd name="connsiteX0" fmla="*/ 0 w 306070"/>
              <a:gd name="connsiteY0" fmla="*/ 2190819 h 2190819"/>
              <a:gd name="connsiteX1" fmla="*/ 45720 w 306070"/>
              <a:gd name="connsiteY1" fmla="*/ 864939 h 2190819"/>
              <a:gd name="connsiteX2" fmla="*/ 306070 w 306070"/>
              <a:gd name="connsiteY2" fmla="*/ 9594 h 2190819"/>
              <a:gd name="connsiteX0" fmla="*/ 0 w 306070"/>
              <a:gd name="connsiteY0" fmla="*/ 2445576 h 2445576"/>
              <a:gd name="connsiteX1" fmla="*/ 45720 w 306070"/>
              <a:gd name="connsiteY1" fmla="*/ 1119696 h 2445576"/>
              <a:gd name="connsiteX2" fmla="*/ 306070 w 306070"/>
              <a:gd name="connsiteY2" fmla="*/ 264351 h 2445576"/>
              <a:gd name="connsiteX0" fmla="*/ 0 w 306070"/>
              <a:gd name="connsiteY0" fmla="*/ 2181225 h 2181225"/>
              <a:gd name="connsiteX1" fmla="*/ 306070 w 306070"/>
              <a:gd name="connsiteY1" fmla="*/ 0 h 2181225"/>
              <a:gd name="connsiteX0" fmla="*/ 0 w 306070"/>
              <a:gd name="connsiteY0" fmla="*/ 2421820 h 2421820"/>
              <a:gd name="connsiteX1" fmla="*/ 306070 w 306070"/>
              <a:gd name="connsiteY1" fmla="*/ 240595 h 2421820"/>
              <a:gd name="connsiteX0" fmla="*/ 0 w 331470"/>
              <a:gd name="connsiteY0" fmla="*/ 2363094 h 2363094"/>
              <a:gd name="connsiteX1" fmla="*/ 331470 w 331470"/>
              <a:gd name="connsiteY1" fmla="*/ 245369 h 2363094"/>
              <a:gd name="connsiteX0" fmla="*/ 0 w 331470"/>
              <a:gd name="connsiteY0" fmla="*/ 2383122 h 2383122"/>
              <a:gd name="connsiteX1" fmla="*/ 331470 w 331470"/>
              <a:gd name="connsiteY1" fmla="*/ 265397 h 2383122"/>
              <a:gd name="connsiteX0" fmla="*/ 0 w 280670"/>
              <a:gd name="connsiteY0" fmla="*/ 2377337 h 2377337"/>
              <a:gd name="connsiteX1" fmla="*/ 280670 w 280670"/>
              <a:gd name="connsiteY1" fmla="*/ 265962 h 2377337"/>
              <a:gd name="connsiteX0" fmla="*/ 0 w 182344"/>
              <a:gd name="connsiteY0" fmla="*/ 2610448 h 2610448"/>
              <a:gd name="connsiteX1" fmla="*/ 182344 w 182344"/>
              <a:gd name="connsiteY1" fmla="*/ 245073 h 2610448"/>
              <a:gd name="connsiteX0" fmla="*/ 0 w 182344"/>
              <a:gd name="connsiteY0" fmla="*/ 2365375 h 2365375"/>
              <a:gd name="connsiteX1" fmla="*/ 182344 w 182344"/>
              <a:gd name="connsiteY1" fmla="*/ 0 h 2365375"/>
              <a:gd name="connsiteX0" fmla="*/ 0 w 149569"/>
              <a:gd name="connsiteY0" fmla="*/ 2339975 h 2339975"/>
              <a:gd name="connsiteX1" fmla="*/ 149569 w 149569"/>
              <a:gd name="connsiteY1" fmla="*/ 0 h 2339975"/>
              <a:gd name="connsiteX0" fmla="*/ 0 w 149569"/>
              <a:gd name="connsiteY0" fmla="*/ 2339975 h 2339975"/>
              <a:gd name="connsiteX1" fmla="*/ 149569 w 149569"/>
              <a:gd name="connsiteY1" fmla="*/ 0 h 2339975"/>
              <a:gd name="connsiteX0" fmla="*/ 0 w 108600"/>
              <a:gd name="connsiteY0" fmla="*/ 2339975 h 2339975"/>
              <a:gd name="connsiteX1" fmla="*/ 108600 w 108600"/>
              <a:gd name="connsiteY1" fmla="*/ 0 h 2339975"/>
              <a:gd name="connsiteX0" fmla="*/ 0 w 18098"/>
              <a:gd name="connsiteY0" fmla="*/ 2326534 h 2326534"/>
              <a:gd name="connsiteX1" fmla="*/ 18098 w 18098"/>
              <a:gd name="connsiteY1" fmla="*/ 0 h 2326534"/>
              <a:gd name="connsiteX0" fmla="*/ 0 w 18098"/>
              <a:gd name="connsiteY0" fmla="*/ 2326534 h 2326534"/>
              <a:gd name="connsiteX1" fmla="*/ 18098 w 18098"/>
              <a:gd name="connsiteY1" fmla="*/ 0 h 2326534"/>
              <a:gd name="connsiteX0" fmla="*/ 0 w 6784"/>
              <a:gd name="connsiteY0" fmla="*/ 2014034 h 2014034"/>
              <a:gd name="connsiteX1" fmla="*/ 6784 w 6784"/>
              <a:gd name="connsiteY1" fmla="*/ 0 h 2014034"/>
              <a:gd name="connsiteX0" fmla="*/ 31895 w 32101"/>
              <a:gd name="connsiteY0" fmla="*/ 10300 h 10300"/>
              <a:gd name="connsiteX1" fmla="*/ 207 w 32101"/>
              <a:gd name="connsiteY1" fmla="*/ 0 h 10300"/>
              <a:gd name="connsiteX0" fmla="*/ 15361 w 15711"/>
              <a:gd name="connsiteY0" fmla="*/ 10150 h 10150"/>
              <a:gd name="connsiteX1" fmla="*/ 351 w 15711"/>
              <a:gd name="connsiteY1" fmla="*/ 0 h 10150"/>
              <a:gd name="connsiteX0" fmla="*/ 15011 w 15011"/>
              <a:gd name="connsiteY0" fmla="*/ 10150 h 10150"/>
              <a:gd name="connsiteX1" fmla="*/ 1 w 15011"/>
              <a:gd name="connsiteY1" fmla="*/ 0 h 10150"/>
              <a:gd name="connsiteX0" fmla="*/ 0 w 35019"/>
              <a:gd name="connsiteY0" fmla="*/ 10100 h 10100"/>
              <a:gd name="connsiteX1" fmla="*/ 35019 w 35019"/>
              <a:gd name="connsiteY1" fmla="*/ 0 h 10100"/>
              <a:gd name="connsiteX0" fmla="*/ 0 w 10004"/>
              <a:gd name="connsiteY0" fmla="*/ 10100 h 10100"/>
              <a:gd name="connsiteX1" fmla="*/ 10004 w 10004"/>
              <a:gd name="connsiteY1" fmla="*/ 0 h 10100"/>
              <a:gd name="connsiteX0" fmla="*/ 0 w 18341"/>
              <a:gd name="connsiteY0" fmla="*/ 10250 h 10250"/>
              <a:gd name="connsiteX1" fmla="*/ 18341 w 18341"/>
              <a:gd name="connsiteY1" fmla="*/ 0 h 10250"/>
              <a:gd name="connsiteX0" fmla="*/ 0 w 1663"/>
              <a:gd name="connsiteY0" fmla="*/ 10150 h 10150"/>
              <a:gd name="connsiteX1" fmla="*/ 1663 w 1663"/>
              <a:gd name="connsiteY1" fmla="*/ 0 h 10150"/>
              <a:gd name="connsiteX0" fmla="*/ 0 w 60126"/>
              <a:gd name="connsiteY0" fmla="*/ 10197 h 10197"/>
              <a:gd name="connsiteX1" fmla="*/ 60126 w 60126"/>
              <a:gd name="connsiteY1" fmla="*/ 0 h 10197"/>
              <a:gd name="connsiteX0" fmla="*/ 0 w 60126"/>
              <a:gd name="connsiteY0" fmla="*/ 8372 h 8372"/>
              <a:gd name="connsiteX1" fmla="*/ 60126 w 60126"/>
              <a:gd name="connsiteY1" fmla="*/ 0 h 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126" h="8372">
                <a:moveTo>
                  <a:pt x="0" y="8372"/>
                </a:moveTo>
                <a:lnTo>
                  <a:pt x="60126" y="0"/>
                </a:lnTo>
              </a:path>
            </a:pathLst>
          </a:cu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382869" y="2381157"/>
            <a:ext cx="3837709" cy="3685309"/>
          </a:xfrm>
          <a:custGeom>
            <a:avLst/>
            <a:gdLst>
              <a:gd name="connsiteX0" fmla="*/ 0 w 3796145"/>
              <a:gd name="connsiteY0" fmla="*/ 3629891 h 3685309"/>
              <a:gd name="connsiteX1" fmla="*/ 554181 w 3796145"/>
              <a:gd name="connsiteY1" fmla="*/ 3643746 h 3685309"/>
              <a:gd name="connsiteX2" fmla="*/ 734290 w 3796145"/>
              <a:gd name="connsiteY2" fmla="*/ 3657600 h 3685309"/>
              <a:gd name="connsiteX3" fmla="*/ 817418 w 3796145"/>
              <a:gd name="connsiteY3" fmla="*/ 3685309 h 3685309"/>
              <a:gd name="connsiteX4" fmla="*/ 955963 w 3796145"/>
              <a:gd name="connsiteY4" fmla="*/ 3657600 h 3685309"/>
              <a:gd name="connsiteX5" fmla="*/ 1219200 w 3796145"/>
              <a:gd name="connsiteY5" fmla="*/ 3629891 h 3685309"/>
              <a:gd name="connsiteX6" fmla="*/ 1399309 w 3796145"/>
              <a:gd name="connsiteY6" fmla="*/ 3643746 h 3685309"/>
              <a:gd name="connsiteX7" fmla="*/ 1607127 w 3796145"/>
              <a:gd name="connsiteY7" fmla="*/ 3643746 h 3685309"/>
              <a:gd name="connsiteX8" fmla="*/ 1759527 w 3796145"/>
              <a:gd name="connsiteY8" fmla="*/ 3643746 h 3685309"/>
              <a:gd name="connsiteX9" fmla="*/ 1939636 w 3796145"/>
              <a:gd name="connsiteY9" fmla="*/ 3657600 h 3685309"/>
              <a:gd name="connsiteX10" fmla="*/ 2092036 w 3796145"/>
              <a:gd name="connsiteY10" fmla="*/ 3643746 h 3685309"/>
              <a:gd name="connsiteX11" fmla="*/ 2327563 w 3796145"/>
              <a:gd name="connsiteY11" fmla="*/ 3629891 h 3685309"/>
              <a:gd name="connsiteX12" fmla="*/ 2618509 w 3796145"/>
              <a:gd name="connsiteY12" fmla="*/ 3616037 h 3685309"/>
              <a:gd name="connsiteX13" fmla="*/ 2812472 w 3796145"/>
              <a:gd name="connsiteY13" fmla="*/ 3574473 h 3685309"/>
              <a:gd name="connsiteX14" fmla="*/ 3020290 w 3796145"/>
              <a:gd name="connsiteY14" fmla="*/ 3588328 h 3685309"/>
              <a:gd name="connsiteX15" fmla="*/ 3214254 w 3796145"/>
              <a:gd name="connsiteY15" fmla="*/ 3588328 h 3685309"/>
              <a:gd name="connsiteX16" fmla="*/ 3338945 w 3796145"/>
              <a:gd name="connsiteY16" fmla="*/ 3546764 h 3685309"/>
              <a:gd name="connsiteX17" fmla="*/ 3366654 w 3796145"/>
              <a:gd name="connsiteY17" fmla="*/ 3588328 h 3685309"/>
              <a:gd name="connsiteX18" fmla="*/ 3394363 w 3796145"/>
              <a:gd name="connsiteY18" fmla="*/ 3574473 h 3685309"/>
              <a:gd name="connsiteX19" fmla="*/ 3408218 w 3796145"/>
              <a:gd name="connsiteY19" fmla="*/ 3546764 h 3685309"/>
              <a:gd name="connsiteX20" fmla="*/ 3505200 w 3796145"/>
              <a:gd name="connsiteY20" fmla="*/ 3477491 h 3685309"/>
              <a:gd name="connsiteX21" fmla="*/ 3574472 w 3796145"/>
              <a:gd name="connsiteY21" fmla="*/ 3435928 h 3685309"/>
              <a:gd name="connsiteX22" fmla="*/ 3629890 w 3796145"/>
              <a:gd name="connsiteY22" fmla="*/ 3408219 h 3685309"/>
              <a:gd name="connsiteX23" fmla="*/ 3657600 w 3796145"/>
              <a:gd name="connsiteY23" fmla="*/ 3366655 h 3685309"/>
              <a:gd name="connsiteX24" fmla="*/ 3657600 w 3796145"/>
              <a:gd name="connsiteY24" fmla="*/ 3283528 h 3685309"/>
              <a:gd name="connsiteX25" fmla="*/ 3699163 w 3796145"/>
              <a:gd name="connsiteY25" fmla="*/ 3117273 h 3685309"/>
              <a:gd name="connsiteX26" fmla="*/ 3754581 w 3796145"/>
              <a:gd name="connsiteY26" fmla="*/ 2964873 h 3685309"/>
              <a:gd name="connsiteX27" fmla="*/ 3754581 w 3796145"/>
              <a:gd name="connsiteY27" fmla="*/ 2798619 h 3685309"/>
              <a:gd name="connsiteX28" fmla="*/ 3754581 w 3796145"/>
              <a:gd name="connsiteY28" fmla="*/ 2064328 h 3685309"/>
              <a:gd name="connsiteX29" fmla="*/ 3782290 w 3796145"/>
              <a:gd name="connsiteY29" fmla="*/ 1607128 h 3685309"/>
              <a:gd name="connsiteX30" fmla="*/ 3796145 w 3796145"/>
              <a:gd name="connsiteY30" fmla="*/ 1316182 h 3685309"/>
              <a:gd name="connsiteX31" fmla="*/ 3796145 w 3796145"/>
              <a:gd name="connsiteY31" fmla="*/ 845128 h 3685309"/>
              <a:gd name="connsiteX32" fmla="*/ 3782290 w 3796145"/>
              <a:gd name="connsiteY32" fmla="*/ 484909 h 3685309"/>
              <a:gd name="connsiteX33" fmla="*/ 3782290 w 3796145"/>
              <a:gd name="connsiteY33" fmla="*/ 166255 h 3685309"/>
              <a:gd name="connsiteX34" fmla="*/ 3782290 w 3796145"/>
              <a:gd name="connsiteY34" fmla="*/ 0 h 3685309"/>
              <a:gd name="connsiteX35" fmla="*/ 3782290 w 3796145"/>
              <a:gd name="connsiteY35" fmla="*/ 0 h 3685309"/>
              <a:gd name="connsiteX36" fmla="*/ 3782290 w 3796145"/>
              <a:gd name="connsiteY36" fmla="*/ 0 h 3685309"/>
              <a:gd name="connsiteX37" fmla="*/ 3782290 w 3796145"/>
              <a:gd name="connsiteY37" fmla="*/ 0 h 3685309"/>
              <a:gd name="connsiteX0" fmla="*/ 0 w 3796145"/>
              <a:gd name="connsiteY0" fmla="*/ 3629891 h 3685309"/>
              <a:gd name="connsiteX1" fmla="*/ 554181 w 3796145"/>
              <a:gd name="connsiteY1" fmla="*/ 3643746 h 3685309"/>
              <a:gd name="connsiteX2" fmla="*/ 734290 w 3796145"/>
              <a:gd name="connsiteY2" fmla="*/ 3657600 h 3685309"/>
              <a:gd name="connsiteX3" fmla="*/ 817418 w 3796145"/>
              <a:gd name="connsiteY3" fmla="*/ 3685309 h 3685309"/>
              <a:gd name="connsiteX4" fmla="*/ 955963 w 3796145"/>
              <a:gd name="connsiteY4" fmla="*/ 3657600 h 3685309"/>
              <a:gd name="connsiteX5" fmla="*/ 1219200 w 3796145"/>
              <a:gd name="connsiteY5" fmla="*/ 3629891 h 3685309"/>
              <a:gd name="connsiteX6" fmla="*/ 1399309 w 3796145"/>
              <a:gd name="connsiteY6" fmla="*/ 3643746 h 3685309"/>
              <a:gd name="connsiteX7" fmla="*/ 1607127 w 3796145"/>
              <a:gd name="connsiteY7" fmla="*/ 3643746 h 3685309"/>
              <a:gd name="connsiteX8" fmla="*/ 1759527 w 3796145"/>
              <a:gd name="connsiteY8" fmla="*/ 3643746 h 3685309"/>
              <a:gd name="connsiteX9" fmla="*/ 1939636 w 3796145"/>
              <a:gd name="connsiteY9" fmla="*/ 3657600 h 3685309"/>
              <a:gd name="connsiteX10" fmla="*/ 2092036 w 3796145"/>
              <a:gd name="connsiteY10" fmla="*/ 3643746 h 3685309"/>
              <a:gd name="connsiteX11" fmla="*/ 2327563 w 3796145"/>
              <a:gd name="connsiteY11" fmla="*/ 3629891 h 3685309"/>
              <a:gd name="connsiteX12" fmla="*/ 2618509 w 3796145"/>
              <a:gd name="connsiteY12" fmla="*/ 3616037 h 3685309"/>
              <a:gd name="connsiteX13" fmla="*/ 2812472 w 3796145"/>
              <a:gd name="connsiteY13" fmla="*/ 3574473 h 3685309"/>
              <a:gd name="connsiteX14" fmla="*/ 3020290 w 3796145"/>
              <a:gd name="connsiteY14" fmla="*/ 3588328 h 3685309"/>
              <a:gd name="connsiteX15" fmla="*/ 3214254 w 3796145"/>
              <a:gd name="connsiteY15" fmla="*/ 3588328 h 3685309"/>
              <a:gd name="connsiteX16" fmla="*/ 3338945 w 3796145"/>
              <a:gd name="connsiteY16" fmla="*/ 3546764 h 3685309"/>
              <a:gd name="connsiteX17" fmla="*/ 3366654 w 3796145"/>
              <a:gd name="connsiteY17" fmla="*/ 3588328 h 3685309"/>
              <a:gd name="connsiteX18" fmla="*/ 3394363 w 3796145"/>
              <a:gd name="connsiteY18" fmla="*/ 3574473 h 3685309"/>
              <a:gd name="connsiteX19" fmla="*/ 3435927 w 3796145"/>
              <a:gd name="connsiteY19" fmla="*/ 3629891 h 3685309"/>
              <a:gd name="connsiteX20" fmla="*/ 3505200 w 3796145"/>
              <a:gd name="connsiteY20" fmla="*/ 3477491 h 3685309"/>
              <a:gd name="connsiteX21" fmla="*/ 3574472 w 3796145"/>
              <a:gd name="connsiteY21" fmla="*/ 3435928 h 3685309"/>
              <a:gd name="connsiteX22" fmla="*/ 3629890 w 3796145"/>
              <a:gd name="connsiteY22" fmla="*/ 3408219 h 3685309"/>
              <a:gd name="connsiteX23" fmla="*/ 3657600 w 3796145"/>
              <a:gd name="connsiteY23" fmla="*/ 3366655 h 3685309"/>
              <a:gd name="connsiteX24" fmla="*/ 3657600 w 3796145"/>
              <a:gd name="connsiteY24" fmla="*/ 3283528 h 3685309"/>
              <a:gd name="connsiteX25" fmla="*/ 3699163 w 3796145"/>
              <a:gd name="connsiteY25" fmla="*/ 3117273 h 3685309"/>
              <a:gd name="connsiteX26" fmla="*/ 3754581 w 3796145"/>
              <a:gd name="connsiteY26" fmla="*/ 2964873 h 3685309"/>
              <a:gd name="connsiteX27" fmla="*/ 3754581 w 3796145"/>
              <a:gd name="connsiteY27" fmla="*/ 2798619 h 3685309"/>
              <a:gd name="connsiteX28" fmla="*/ 3754581 w 3796145"/>
              <a:gd name="connsiteY28" fmla="*/ 2064328 h 3685309"/>
              <a:gd name="connsiteX29" fmla="*/ 3782290 w 3796145"/>
              <a:gd name="connsiteY29" fmla="*/ 1607128 h 3685309"/>
              <a:gd name="connsiteX30" fmla="*/ 3796145 w 3796145"/>
              <a:gd name="connsiteY30" fmla="*/ 1316182 h 3685309"/>
              <a:gd name="connsiteX31" fmla="*/ 3796145 w 3796145"/>
              <a:gd name="connsiteY31" fmla="*/ 845128 h 3685309"/>
              <a:gd name="connsiteX32" fmla="*/ 3782290 w 3796145"/>
              <a:gd name="connsiteY32" fmla="*/ 484909 h 3685309"/>
              <a:gd name="connsiteX33" fmla="*/ 3782290 w 3796145"/>
              <a:gd name="connsiteY33" fmla="*/ 166255 h 3685309"/>
              <a:gd name="connsiteX34" fmla="*/ 3782290 w 3796145"/>
              <a:gd name="connsiteY34" fmla="*/ 0 h 3685309"/>
              <a:gd name="connsiteX35" fmla="*/ 3782290 w 3796145"/>
              <a:gd name="connsiteY35" fmla="*/ 0 h 3685309"/>
              <a:gd name="connsiteX36" fmla="*/ 3782290 w 3796145"/>
              <a:gd name="connsiteY36" fmla="*/ 0 h 3685309"/>
              <a:gd name="connsiteX37" fmla="*/ 3782290 w 3796145"/>
              <a:gd name="connsiteY37" fmla="*/ 0 h 3685309"/>
              <a:gd name="connsiteX0" fmla="*/ 0 w 3837709"/>
              <a:gd name="connsiteY0" fmla="*/ 3671455 h 3685309"/>
              <a:gd name="connsiteX1" fmla="*/ 595745 w 3837709"/>
              <a:gd name="connsiteY1" fmla="*/ 3643746 h 3685309"/>
              <a:gd name="connsiteX2" fmla="*/ 775854 w 3837709"/>
              <a:gd name="connsiteY2" fmla="*/ 3657600 h 3685309"/>
              <a:gd name="connsiteX3" fmla="*/ 858982 w 3837709"/>
              <a:gd name="connsiteY3" fmla="*/ 3685309 h 3685309"/>
              <a:gd name="connsiteX4" fmla="*/ 997527 w 3837709"/>
              <a:gd name="connsiteY4" fmla="*/ 3657600 h 3685309"/>
              <a:gd name="connsiteX5" fmla="*/ 1260764 w 3837709"/>
              <a:gd name="connsiteY5" fmla="*/ 3629891 h 3685309"/>
              <a:gd name="connsiteX6" fmla="*/ 1440873 w 3837709"/>
              <a:gd name="connsiteY6" fmla="*/ 3643746 h 3685309"/>
              <a:gd name="connsiteX7" fmla="*/ 1648691 w 3837709"/>
              <a:gd name="connsiteY7" fmla="*/ 3643746 h 3685309"/>
              <a:gd name="connsiteX8" fmla="*/ 1801091 w 3837709"/>
              <a:gd name="connsiteY8" fmla="*/ 3643746 h 3685309"/>
              <a:gd name="connsiteX9" fmla="*/ 1981200 w 3837709"/>
              <a:gd name="connsiteY9" fmla="*/ 3657600 h 3685309"/>
              <a:gd name="connsiteX10" fmla="*/ 2133600 w 3837709"/>
              <a:gd name="connsiteY10" fmla="*/ 3643746 h 3685309"/>
              <a:gd name="connsiteX11" fmla="*/ 2369127 w 3837709"/>
              <a:gd name="connsiteY11" fmla="*/ 3629891 h 3685309"/>
              <a:gd name="connsiteX12" fmla="*/ 2660073 w 3837709"/>
              <a:gd name="connsiteY12" fmla="*/ 3616037 h 3685309"/>
              <a:gd name="connsiteX13" fmla="*/ 2854036 w 3837709"/>
              <a:gd name="connsiteY13" fmla="*/ 3574473 h 3685309"/>
              <a:gd name="connsiteX14" fmla="*/ 3061854 w 3837709"/>
              <a:gd name="connsiteY14" fmla="*/ 3588328 h 3685309"/>
              <a:gd name="connsiteX15" fmla="*/ 3255818 w 3837709"/>
              <a:gd name="connsiteY15" fmla="*/ 3588328 h 3685309"/>
              <a:gd name="connsiteX16" fmla="*/ 3380509 w 3837709"/>
              <a:gd name="connsiteY16" fmla="*/ 3546764 h 3685309"/>
              <a:gd name="connsiteX17" fmla="*/ 3408218 w 3837709"/>
              <a:gd name="connsiteY17" fmla="*/ 3588328 h 3685309"/>
              <a:gd name="connsiteX18" fmla="*/ 3435927 w 3837709"/>
              <a:gd name="connsiteY18" fmla="*/ 3574473 h 3685309"/>
              <a:gd name="connsiteX19" fmla="*/ 3477491 w 3837709"/>
              <a:gd name="connsiteY19" fmla="*/ 3629891 h 3685309"/>
              <a:gd name="connsiteX20" fmla="*/ 3546764 w 3837709"/>
              <a:gd name="connsiteY20" fmla="*/ 3477491 h 3685309"/>
              <a:gd name="connsiteX21" fmla="*/ 3616036 w 3837709"/>
              <a:gd name="connsiteY21" fmla="*/ 3435928 h 3685309"/>
              <a:gd name="connsiteX22" fmla="*/ 3671454 w 3837709"/>
              <a:gd name="connsiteY22" fmla="*/ 3408219 h 3685309"/>
              <a:gd name="connsiteX23" fmla="*/ 3699164 w 3837709"/>
              <a:gd name="connsiteY23" fmla="*/ 3366655 h 3685309"/>
              <a:gd name="connsiteX24" fmla="*/ 3699164 w 3837709"/>
              <a:gd name="connsiteY24" fmla="*/ 3283528 h 3685309"/>
              <a:gd name="connsiteX25" fmla="*/ 3740727 w 3837709"/>
              <a:gd name="connsiteY25" fmla="*/ 3117273 h 3685309"/>
              <a:gd name="connsiteX26" fmla="*/ 3796145 w 3837709"/>
              <a:gd name="connsiteY26" fmla="*/ 2964873 h 3685309"/>
              <a:gd name="connsiteX27" fmla="*/ 3796145 w 3837709"/>
              <a:gd name="connsiteY27" fmla="*/ 2798619 h 3685309"/>
              <a:gd name="connsiteX28" fmla="*/ 3796145 w 3837709"/>
              <a:gd name="connsiteY28" fmla="*/ 2064328 h 3685309"/>
              <a:gd name="connsiteX29" fmla="*/ 3823854 w 3837709"/>
              <a:gd name="connsiteY29" fmla="*/ 1607128 h 3685309"/>
              <a:gd name="connsiteX30" fmla="*/ 3837709 w 3837709"/>
              <a:gd name="connsiteY30" fmla="*/ 1316182 h 3685309"/>
              <a:gd name="connsiteX31" fmla="*/ 3837709 w 3837709"/>
              <a:gd name="connsiteY31" fmla="*/ 845128 h 3685309"/>
              <a:gd name="connsiteX32" fmla="*/ 3823854 w 3837709"/>
              <a:gd name="connsiteY32" fmla="*/ 484909 h 3685309"/>
              <a:gd name="connsiteX33" fmla="*/ 3823854 w 3837709"/>
              <a:gd name="connsiteY33" fmla="*/ 166255 h 3685309"/>
              <a:gd name="connsiteX34" fmla="*/ 3823854 w 3837709"/>
              <a:gd name="connsiteY34" fmla="*/ 0 h 3685309"/>
              <a:gd name="connsiteX35" fmla="*/ 3823854 w 3837709"/>
              <a:gd name="connsiteY35" fmla="*/ 0 h 3685309"/>
              <a:gd name="connsiteX36" fmla="*/ 3823854 w 3837709"/>
              <a:gd name="connsiteY36" fmla="*/ 0 h 3685309"/>
              <a:gd name="connsiteX37" fmla="*/ 3823854 w 3837709"/>
              <a:gd name="connsiteY37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37709" h="3685309">
                <a:moveTo>
                  <a:pt x="0" y="3671455"/>
                </a:moveTo>
                <a:lnTo>
                  <a:pt x="595745" y="3643746"/>
                </a:lnTo>
                <a:lnTo>
                  <a:pt x="775854" y="3657600"/>
                </a:lnTo>
                <a:lnTo>
                  <a:pt x="858982" y="3685309"/>
                </a:lnTo>
                <a:lnTo>
                  <a:pt x="997527" y="3657600"/>
                </a:lnTo>
                <a:lnTo>
                  <a:pt x="1260764" y="3629891"/>
                </a:lnTo>
                <a:lnTo>
                  <a:pt x="1440873" y="3643746"/>
                </a:lnTo>
                <a:lnTo>
                  <a:pt x="1648691" y="3643746"/>
                </a:lnTo>
                <a:lnTo>
                  <a:pt x="1801091" y="3643746"/>
                </a:lnTo>
                <a:lnTo>
                  <a:pt x="1981200" y="3657600"/>
                </a:lnTo>
                <a:lnTo>
                  <a:pt x="2133600" y="3643746"/>
                </a:lnTo>
                <a:lnTo>
                  <a:pt x="2369127" y="3629891"/>
                </a:lnTo>
                <a:lnTo>
                  <a:pt x="2660073" y="3616037"/>
                </a:lnTo>
                <a:lnTo>
                  <a:pt x="2854036" y="3574473"/>
                </a:lnTo>
                <a:lnTo>
                  <a:pt x="3061854" y="3588328"/>
                </a:lnTo>
                <a:lnTo>
                  <a:pt x="3255818" y="3588328"/>
                </a:lnTo>
                <a:lnTo>
                  <a:pt x="3380509" y="3546764"/>
                </a:lnTo>
                <a:lnTo>
                  <a:pt x="3408218" y="3588328"/>
                </a:lnTo>
                <a:lnTo>
                  <a:pt x="3435927" y="3574473"/>
                </a:lnTo>
                <a:lnTo>
                  <a:pt x="3477491" y="3629891"/>
                </a:lnTo>
                <a:lnTo>
                  <a:pt x="3546764" y="3477491"/>
                </a:lnTo>
                <a:lnTo>
                  <a:pt x="3616036" y="3435928"/>
                </a:lnTo>
                <a:lnTo>
                  <a:pt x="3671454" y="3408219"/>
                </a:lnTo>
                <a:lnTo>
                  <a:pt x="3699164" y="3366655"/>
                </a:lnTo>
                <a:lnTo>
                  <a:pt x="3699164" y="3283528"/>
                </a:lnTo>
                <a:lnTo>
                  <a:pt x="3740727" y="3117273"/>
                </a:lnTo>
                <a:lnTo>
                  <a:pt x="3796145" y="2964873"/>
                </a:lnTo>
                <a:lnTo>
                  <a:pt x="3796145" y="2798619"/>
                </a:lnTo>
                <a:lnTo>
                  <a:pt x="3796145" y="2064328"/>
                </a:lnTo>
                <a:lnTo>
                  <a:pt x="3823854" y="1607128"/>
                </a:lnTo>
                <a:lnTo>
                  <a:pt x="3837709" y="1316182"/>
                </a:lnTo>
                <a:lnTo>
                  <a:pt x="3837709" y="845128"/>
                </a:lnTo>
                <a:lnTo>
                  <a:pt x="3823854" y="484909"/>
                </a:lnTo>
                <a:lnTo>
                  <a:pt x="3823854" y="166255"/>
                </a:lnTo>
                <a:lnTo>
                  <a:pt x="3823854" y="0"/>
                </a:lnTo>
                <a:lnTo>
                  <a:pt x="3823854" y="0"/>
                </a:lnTo>
                <a:lnTo>
                  <a:pt x="3823854" y="0"/>
                </a:lnTo>
                <a:lnTo>
                  <a:pt x="3823854" y="0"/>
                </a:lnTo>
              </a:path>
            </a:pathLst>
          </a:custGeom>
          <a:ln w="508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Straight Connector 10"/>
          <p:cNvCxnSpPr>
            <a:stCxn id="26" idx="1"/>
          </p:cNvCxnSpPr>
          <p:nvPr/>
        </p:nvCxnSpPr>
        <p:spPr>
          <a:xfrm flipH="1" flipV="1">
            <a:off x="8205320" y="1045441"/>
            <a:ext cx="2856" cy="104712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987177" y="6096883"/>
            <a:ext cx="557130" cy="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ctr"/>
            <a:r>
              <a:rPr lang="en-US" altLang="en-US" sz="1800" b="1" dirty="0">
                <a:solidFill>
                  <a:prstClr val="white"/>
                </a:solidFill>
                <a:latin typeface="Arial" charset="0"/>
              </a:rPr>
              <a:t>-4000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7892197" y="6094895"/>
            <a:ext cx="557130" cy="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ctr"/>
            <a:r>
              <a:rPr lang="en-US" altLang="en-US" sz="1800" b="1" dirty="0">
                <a:solidFill>
                  <a:prstClr val="white"/>
                </a:solidFill>
                <a:latin typeface="Arial" charset="0"/>
              </a:rPr>
              <a:t>2000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283057" y="6096883"/>
            <a:ext cx="557130" cy="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ctr"/>
            <a:r>
              <a:rPr lang="en-US" altLang="en-US" sz="1800" b="1" dirty="0">
                <a:solidFill>
                  <a:prstClr val="white"/>
                </a:solidFill>
                <a:latin typeface="Arial" charset="0"/>
              </a:rPr>
              <a:t>-2000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686928" y="6096881"/>
            <a:ext cx="262612" cy="2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ctr"/>
            <a:r>
              <a:rPr lang="en-US" altLang="en-US" sz="1800" b="1" dirty="0">
                <a:solidFill>
                  <a:prstClr val="white"/>
                </a:solidFill>
                <a:latin typeface="Arial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1633" y="637176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150942" y="27679"/>
            <a:ext cx="8229600" cy="63341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b-NO" sz="3600" b="1" kern="0" dirty="0">
                <a:solidFill>
                  <a:prstClr val="white"/>
                </a:solidFill>
                <a:latin typeface="Calibri"/>
              </a:rPr>
              <a:t>Kloden må gi </a:t>
            </a:r>
            <a:r>
              <a:rPr lang="nb-NO" sz="3600" b="1" kern="0" dirty="0" err="1">
                <a:solidFill>
                  <a:prstClr val="white"/>
                </a:solidFill>
                <a:latin typeface="Calibri"/>
              </a:rPr>
              <a:t>ca</a:t>
            </a:r>
            <a:r>
              <a:rPr lang="nb-NO" sz="3600" b="1" kern="0" dirty="0">
                <a:solidFill>
                  <a:prstClr val="white"/>
                </a:solidFill>
                <a:latin typeface="Calibri"/>
              </a:rPr>
              <a:t> 80 millioner tonn mer mat hvert år (i tillegg til annen biomasse)</a:t>
            </a:r>
          </a:p>
        </p:txBody>
      </p:sp>
    </p:spTree>
    <p:extLst>
      <p:ext uri="{BB962C8B-B14F-4D97-AF65-F5344CB8AC3E}">
        <p14:creationId xmlns:p14="http://schemas.microsoft.com/office/powerpoint/2010/main" val="72187337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B43CDD3-7226-0198-F750-6366F49F0378}"/>
              </a:ext>
            </a:extLst>
          </p:cNvPr>
          <p:cNvSpPr txBox="1">
            <a:spLocks/>
          </p:cNvSpPr>
          <p:nvPr/>
        </p:nvSpPr>
        <p:spPr>
          <a:xfrm>
            <a:off x="395536" y="2132856"/>
            <a:ext cx="8352928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2800" kern="0" dirty="0"/>
              <a:t>Verdens matproduksjon har et stort fotavtrykk</a:t>
            </a:r>
          </a:p>
          <a:p>
            <a:pPr marL="0" indent="0">
              <a:buNone/>
            </a:pPr>
            <a:endParaRPr lang="nb-NO" sz="2800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Legger beslag på 40% av jordas landarealer og fremste årsak til tap av </a:t>
            </a:r>
            <a:r>
              <a:rPr lang="nb-NO" b="1" kern="0" dirty="0"/>
              <a:t>naturmangfold</a:t>
            </a:r>
          </a:p>
          <a:p>
            <a:pPr marL="457200" lvl="1" indent="0">
              <a:buNone/>
            </a:pPr>
            <a:endParaRPr lang="nb-NO" b="1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Står for 70% av verdens forbruk av </a:t>
            </a:r>
            <a:r>
              <a:rPr lang="nb-NO" b="1" kern="0" dirty="0"/>
              <a:t>ferskvann</a:t>
            </a:r>
          </a:p>
          <a:p>
            <a:pPr marL="457200" lvl="1" indent="0">
              <a:buNone/>
            </a:pPr>
            <a:endParaRPr lang="nb-NO" b="1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Store </a:t>
            </a:r>
            <a:r>
              <a:rPr lang="nb-NO" b="1" kern="0" dirty="0"/>
              <a:t>klimagassutslipp</a:t>
            </a:r>
            <a:r>
              <a:rPr lang="nb-NO" kern="0" dirty="0"/>
              <a:t> </a:t>
            </a:r>
          </a:p>
          <a:p>
            <a:pPr marL="457200" lvl="1" indent="0">
              <a:buNone/>
            </a:pPr>
            <a:endParaRPr lang="nb-NO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60C25-291A-CA8D-4EAB-CA9773423638}"/>
              </a:ext>
            </a:extLst>
          </p:cNvPr>
          <p:cNvSpPr txBox="1"/>
          <p:nvPr/>
        </p:nvSpPr>
        <p:spPr>
          <a:xfrm>
            <a:off x="3923928" y="6453338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Ter </a:t>
            </a:r>
            <a:r>
              <a:rPr lang="en-US" sz="1200" dirty="0" err="1"/>
              <a:t>Meulen</a:t>
            </a:r>
            <a:r>
              <a:rPr lang="en-US" sz="1200" dirty="0"/>
              <a:t> et al 2017 EASAC,  Delabre et al. 2021 Science advances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0FB39B9-00B3-04E1-08F1-4C8286C28FCA}"/>
              </a:ext>
            </a:extLst>
          </p:cNvPr>
          <p:cNvSpPr txBox="1">
            <a:spLocks/>
          </p:cNvSpPr>
          <p:nvPr/>
        </p:nvSpPr>
        <p:spPr>
          <a:xfrm>
            <a:off x="323528" y="542488"/>
            <a:ext cx="7488832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b-NO" sz="2800" b="1" kern="0" dirty="0"/>
              <a:t>Globale bærekraftutfordringer knyttet til matproduksjon</a:t>
            </a:r>
          </a:p>
        </p:txBody>
      </p:sp>
    </p:spTree>
    <p:extLst>
      <p:ext uri="{BB962C8B-B14F-4D97-AF65-F5344CB8AC3E}">
        <p14:creationId xmlns:p14="http://schemas.microsoft.com/office/powerpoint/2010/main" val="256748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B43CDD3-7226-0198-F750-6366F49F0378}"/>
              </a:ext>
            </a:extLst>
          </p:cNvPr>
          <p:cNvSpPr txBox="1">
            <a:spLocks/>
          </p:cNvSpPr>
          <p:nvPr/>
        </p:nvSpPr>
        <p:spPr>
          <a:xfrm>
            <a:off x="323528" y="1772816"/>
            <a:ext cx="8496944" cy="45426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2800" kern="0" dirty="0"/>
              <a:t>Verdens avlinger forventes å øke med 25-70% innen 2050 </a:t>
            </a:r>
          </a:p>
          <a:p>
            <a:pPr marL="0" indent="0">
              <a:buNone/>
            </a:pPr>
            <a:endParaRPr lang="nb-NO" sz="2800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Befolkningsøkning</a:t>
            </a:r>
          </a:p>
          <a:p>
            <a:pPr marL="457200" lvl="1" indent="0">
              <a:buNone/>
            </a:pPr>
            <a:r>
              <a:rPr lang="nb-NO" kern="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Ernæringsutfordringer </a:t>
            </a:r>
          </a:p>
          <a:p>
            <a:pPr marL="914400" lvl="2" indent="0">
              <a:buNone/>
            </a:pPr>
            <a:r>
              <a:rPr lang="nb-NO" sz="2000" kern="0" dirty="0"/>
              <a:t>- Sult og underernæring (nesten 1 milliard)</a:t>
            </a:r>
          </a:p>
          <a:p>
            <a:pPr lvl="2">
              <a:buFontTx/>
              <a:buChar char="-"/>
            </a:pPr>
            <a:r>
              <a:rPr lang="nb-NO" sz="2000" kern="0" dirty="0"/>
              <a:t>«</a:t>
            </a:r>
            <a:r>
              <a:rPr lang="nb-NO" sz="2000" kern="0" dirty="0" err="1"/>
              <a:t>Micronutrient</a:t>
            </a:r>
            <a:r>
              <a:rPr lang="nb-NO" sz="2000" kern="0" dirty="0"/>
              <a:t> </a:t>
            </a:r>
            <a:r>
              <a:rPr lang="nb-NO" sz="2000" kern="0" dirty="0" err="1"/>
              <a:t>deficiency</a:t>
            </a:r>
            <a:r>
              <a:rPr lang="nb-NO" sz="2000" kern="0" dirty="0"/>
              <a:t>» (2 milliarder)</a:t>
            </a:r>
          </a:p>
          <a:p>
            <a:pPr marL="914400" lvl="2" indent="0">
              <a:buNone/>
            </a:pPr>
            <a:endParaRPr lang="nb-NO" sz="2000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Økonomisk vekst </a:t>
            </a:r>
            <a:r>
              <a:rPr lang="nb-NO" kern="0" dirty="0">
                <a:sym typeface="Wingdings" panose="05000000000000000000" pitchFamily="2" charset="2"/>
              </a:rPr>
              <a:t> økt innslag av animalsk mat i dietten </a:t>
            </a:r>
          </a:p>
          <a:p>
            <a:pPr marL="457200" lvl="1" indent="0">
              <a:buNone/>
            </a:pPr>
            <a:endParaRPr lang="nb-NO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60C25-291A-CA8D-4EAB-CA9773423638}"/>
              </a:ext>
            </a:extLst>
          </p:cNvPr>
          <p:cNvSpPr txBox="1"/>
          <p:nvPr/>
        </p:nvSpPr>
        <p:spPr>
          <a:xfrm>
            <a:off x="2123728" y="6525346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Ter </a:t>
            </a:r>
            <a:r>
              <a:rPr lang="en-US" sz="1200" dirty="0" err="1"/>
              <a:t>Meulen</a:t>
            </a:r>
            <a:r>
              <a:rPr lang="en-US" sz="1200" dirty="0"/>
              <a:t> et al 2017 EASAC, Hunter et al.  2017 Biosciences, Bonhommeau et al. 2013, PNAS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B5BAA12-41E9-861E-C091-A2AD74F57852}"/>
              </a:ext>
            </a:extLst>
          </p:cNvPr>
          <p:cNvSpPr txBox="1">
            <a:spLocks/>
          </p:cNvSpPr>
          <p:nvPr/>
        </p:nvSpPr>
        <p:spPr>
          <a:xfrm>
            <a:off x="323528" y="542488"/>
            <a:ext cx="7488832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b-NO" sz="2800" b="1" kern="0" dirty="0"/>
              <a:t>Globale bærekraftutfordringer knyttet til matproduksjon</a:t>
            </a:r>
          </a:p>
        </p:txBody>
      </p:sp>
    </p:spTree>
    <p:extLst>
      <p:ext uri="{BB962C8B-B14F-4D97-AF65-F5344CB8AC3E}">
        <p14:creationId xmlns:p14="http://schemas.microsoft.com/office/powerpoint/2010/main" val="136801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B43CDD3-7226-0198-F750-6366F49F0378}"/>
              </a:ext>
            </a:extLst>
          </p:cNvPr>
          <p:cNvSpPr txBox="1">
            <a:spLocks/>
          </p:cNvSpPr>
          <p:nvPr/>
        </p:nvSpPr>
        <p:spPr>
          <a:xfrm>
            <a:off x="253142" y="1477872"/>
            <a:ext cx="8495322" cy="49034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Redusert svinn knyttet til forbruk og prosessering</a:t>
            </a:r>
          </a:p>
          <a:p>
            <a:pPr marL="457200" lvl="1" indent="0">
              <a:buNone/>
            </a:pPr>
            <a:endParaRPr lang="nb-NO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Redusert svinn/økt effektivitet i matproduksjonen </a:t>
            </a:r>
          </a:p>
          <a:p>
            <a:pPr marL="457200" lvl="1" indent="0">
              <a:buNone/>
            </a:pPr>
            <a:r>
              <a:rPr lang="nb-NO" kern="0" dirty="0"/>
              <a:t>   (med bidrag fra GMO)</a:t>
            </a:r>
          </a:p>
          <a:p>
            <a:pPr marL="457200" lvl="1" indent="0">
              <a:buNone/>
            </a:pPr>
            <a:endParaRPr lang="nb-NO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Økt inntak av vegetabilsk mat på bekostning av animalsk mat </a:t>
            </a:r>
          </a:p>
          <a:p>
            <a:pPr marL="457200" lvl="1" indent="0">
              <a:buNone/>
            </a:pPr>
            <a:endParaRPr lang="nb-NO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kern="0" dirty="0"/>
              <a:t>Havbruk (marine planter og filtrerende dyr) som gir mat og fôringredienser uten bruk av dyrkingsarealer på land, ferskvann og kunstgjødsel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229089-E98D-2ED1-7B57-CB174D2BA987}"/>
              </a:ext>
            </a:extLst>
          </p:cNvPr>
          <p:cNvSpPr txBox="1">
            <a:spLocks/>
          </p:cNvSpPr>
          <p:nvPr/>
        </p:nvSpPr>
        <p:spPr>
          <a:xfrm>
            <a:off x="253142" y="542488"/>
            <a:ext cx="8229600" cy="9353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b-NO" sz="2800" b="1" kern="0" dirty="0"/>
              <a:t>Hvordan møte de globale utfordringene?</a:t>
            </a:r>
          </a:p>
        </p:txBody>
      </p:sp>
    </p:spTree>
    <p:extLst>
      <p:ext uri="{BB962C8B-B14F-4D97-AF65-F5344CB8AC3E}">
        <p14:creationId xmlns:p14="http://schemas.microsoft.com/office/powerpoint/2010/main" val="125580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860B-FDA9-ECEF-1283-9FAED4A2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15007"/>
            <a:ext cx="8352928" cy="652934"/>
          </a:xfrm>
        </p:spPr>
        <p:txBody>
          <a:bodyPr/>
          <a:lstStyle/>
          <a:p>
            <a:r>
              <a:rPr lang="nb-NO" sz="3200" dirty="0">
                <a:solidFill>
                  <a:srgbClr val="C2D3E9"/>
                </a:solidFill>
              </a:rPr>
              <a:t>Innhold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10FA4-B667-B153-908F-DD23EFB6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68889"/>
            <a:ext cx="7581528" cy="3888000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Min vei inn i matsystem-tenkning</a:t>
            </a:r>
          </a:p>
          <a:p>
            <a:pPr marL="0" indent="0">
              <a:buNone/>
            </a:pPr>
            <a:endParaRPr lang="nb-NO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Globale utfordringer knyttet til matproduksjon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Norske utfordringer</a:t>
            </a:r>
          </a:p>
          <a:p>
            <a:pPr lvl="1"/>
            <a:r>
              <a:rPr lang="nb-NO" dirty="0"/>
              <a:t>To særtrekk ved norsk matproduksjon</a:t>
            </a:r>
          </a:p>
          <a:p>
            <a:pPr lvl="1"/>
            <a:r>
              <a:rPr lang="nb-NO" dirty="0"/>
              <a:t>Utfordringer knyttet til det norske matsystemet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Krav til et mer bærekraftig norsk matsystem</a:t>
            </a:r>
          </a:p>
          <a:p>
            <a:pPr lvl="1"/>
            <a:endParaRPr lang="nb-NO" dirty="0"/>
          </a:p>
          <a:p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4504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UiB_english_blue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10650</TotalTime>
  <Words>932</Words>
  <Application>Microsoft Office PowerPoint</Application>
  <PresentationFormat>On-screen Show (4:3)</PresentationFormat>
  <Paragraphs>245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Myriad Pro</vt:lpstr>
      <vt:lpstr>Times</vt:lpstr>
      <vt:lpstr>Times New Roman</vt:lpstr>
      <vt:lpstr>Wingdings</vt:lpstr>
      <vt:lpstr>UiB_english_blue</vt:lpstr>
      <vt:lpstr>1_Office Theme</vt:lpstr>
      <vt:lpstr>Bærekraftutfordringer knyttet til matproduksjon  DNVA, Oslo 23.1, 2023</vt:lpstr>
      <vt:lpstr>Innhold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Innhold</vt:lpstr>
      <vt:lpstr>PowerPoint Presentation</vt:lpstr>
      <vt:lpstr>PowerPoint Presentation</vt:lpstr>
      <vt:lpstr>PowerPoint Presentation</vt:lpstr>
      <vt:lpstr>Norsk matproduksjon er i hovedsak rettet inn mot animalsk mat </vt:lpstr>
      <vt:lpstr>PowerPoint Presentation</vt:lpstr>
      <vt:lpstr>PowerPoint Presentation</vt:lpstr>
      <vt:lpstr>PowerPoint Presentation</vt:lpstr>
      <vt:lpstr>PowerPoint Presentation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Dag Lorents Aksnes</cp:lastModifiedBy>
  <cp:revision>908</cp:revision>
  <cp:lastPrinted>2023-01-23T12:35:52Z</cp:lastPrinted>
  <dcterms:created xsi:type="dcterms:W3CDTF">2015-10-30T09:38:42Z</dcterms:created>
  <dcterms:modified xsi:type="dcterms:W3CDTF">2023-01-23T12:35:58Z</dcterms:modified>
</cp:coreProperties>
</file>