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816" r:id="rId2"/>
    <p:sldId id="842" r:id="rId3"/>
    <p:sldId id="843" r:id="rId4"/>
    <p:sldId id="797" r:id="rId5"/>
    <p:sldId id="841" r:id="rId6"/>
    <p:sldId id="683" r:id="rId7"/>
    <p:sldId id="798" r:id="rId8"/>
    <p:sldId id="689" r:id="rId9"/>
    <p:sldId id="783" r:id="rId10"/>
    <p:sldId id="691" r:id="rId11"/>
    <p:sldId id="822" r:id="rId12"/>
    <p:sldId id="844" r:id="rId13"/>
    <p:sldId id="845" r:id="rId14"/>
    <p:sldId id="846" r:id="rId15"/>
    <p:sldId id="847" r:id="rId16"/>
    <p:sldId id="851" r:id="rId17"/>
    <p:sldId id="850" r:id="rId18"/>
    <p:sldId id="820" r:id="rId19"/>
    <p:sldId id="817" r:id="rId20"/>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88912" autoAdjust="0"/>
  </p:normalViewPr>
  <p:slideViewPr>
    <p:cSldViewPr>
      <p:cViewPr varScale="1">
        <p:scale>
          <a:sx n="97" d="100"/>
          <a:sy n="97" d="100"/>
        </p:scale>
        <p:origin x="180"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B3B440-5DD9-4D74-8F04-4DD2FF24C53E}" type="datetimeFigureOut">
              <a:rPr lang="nb-NO" smtClean="0"/>
              <a:t>23.11.2020</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59FF11-7B39-4B20-9B47-174C8E4A70E8}" type="slidenum">
              <a:rPr lang="nb-NO" smtClean="0"/>
              <a:t>‹#›</a:t>
            </a:fld>
            <a:endParaRPr lang="nb-NO"/>
          </a:p>
        </p:txBody>
      </p:sp>
    </p:spTree>
    <p:extLst>
      <p:ext uri="{BB962C8B-B14F-4D97-AF65-F5344CB8AC3E}">
        <p14:creationId xmlns:p14="http://schemas.microsoft.com/office/powerpoint/2010/main" val="517453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F59FF11-7B39-4B20-9B47-174C8E4A70E8}" type="slidenum">
              <a:rPr lang="nb-NO" smtClean="0"/>
              <a:t>1</a:t>
            </a:fld>
            <a:endParaRPr lang="nb-NO"/>
          </a:p>
        </p:txBody>
      </p:sp>
    </p:spTree>
    <p:extLst>
      <p:ext uri="{BB962C8B-B14F-4D97-AF65-F5344CB8AC3E}">
        <p14:creationId xmlns:p14="http://schemas.microsoft.com/office/powerpoint/2010/main" val="4066720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F59FF11-7B39-4B20-9B47-174C8E4A70E8}" type="slidenum">
              <a:rPr lang="nb-NO" smtClean="0"/>
              <a:t>11</a:t>
            </a:fld>
            <a:endParaRPr lang="nb-NO"/>
          </a:p>
        </p:txBody>
      </p:sp>
    </p:spTree>
    <p:extLst>
      <p:ext uri="{BB962C8B-B14F-4D97-AF65-F5344CB8AC3E}">
        <p14:creationId xmlns:p14="http://schemas.microsoft.com/office/powerpoint/2010/main" val="2337866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xfrm>
            <a:off x="1143000" y="685800"/>
            <a:ext cx="4572000" cy="3429000"/>
          </a:xfrm>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pPr marL="101318" indent="-101318">
              <a:buSzPct val="100000"/>
              <a:buChar char="-"/>
            </a:pPr>
            <a:r>
              <a:t>Mimic</a:t>
            </a:r>
          </a:p>
          <a:p>
            <a:pPr marL="101318" indent="-101318">
              <a:buSzPct val="100000"/>
              <a:buChar char="-"/>
            </a:pPr>
            <a:r>
              <a:t>Transplantation as part of the protocol.</a:t>
            </a:r>
          </a:p>
          <a:p>
            <a:r>
              <a:t>Reversal of diabetes has been proven - so there is a good chance these cells will mature and reverse diabetes in humans as well. </a:t>
            </a:r>
          </a:p>
          <a:p>
            <a:endParaRPr/>
          </a:p>
          <a:p>
            <a:r>
              <a:t>Mimic embryogenesis and pancreas development</a:t>
            </a:r>
          </a:p>
          <a:p>
            <a:endParaRPr/>
          </a:p>
          <a:p>
            <a:r>
              <a:t>Stage 1-7 waves  and then a mouse</a:t>
            </a:r>
          </a:p>
          <a:p>
            <a:endParaRPr/>
          </a:p>
          <a:p>
            <a:r>
              <a:t>Reversal in mice has been proven.</a:t>
            </a:r>
          </a:p>
          <a:p>
            <a:endParaRPr/>
          </a:p>
          <a:p>
            <a:endParaRPr/>
          </a:p>
          <a:p>
            <a:endParaRPr/>
          </a:p>
          <a:p>
            <a:endParaRPr/>
          </a:p>
        </p:txBody>
      </p:sp>
    </p:spTree>
    <p:extLst>
      <p:ext uri="{BB962C8B-B14F-4D97-AF65-F5344CB8AC3E}">
        <p14:creationId xmlns:p14="http://schemas.microsoft.com/office/powerpoint/2010/main" val="1814082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mn-lt"/>
                <a:ea typeface="+mn-ea"/>
                <a:cs typeface="+mn-cs"/>
              </a:rPr>
              <a:t>Stage </a:t>
            </a:r>
            <a:r>
              <a:rPr lang="nb-NO" sz="1200" b="1" kern="1200" dirty="0" err="1">
                <a:solidFill>
                  <a:schemeClr val="tx1"/>
                </a:solidFill>
                <a:effectLst/>
                <a:latin typeface="+mn-lt"/>
                <a:ea typeface="+mn-ea"/>
                <a:cs typeface="+mn-cs"/>
              </a:rPr>
              <a:t>Metric</a:t>
            </a:r>
            <a:r>
              <a:rPr lang="nb-NO" sz="1200" b="1" kern="1200" dirty="0">
                <a:solidFill>
                  <a:schemeClr val="tx1"/>
                </a:solidFill>
                <a:effectLst/>
                <a:latin typeface="+mn-lt"/>
                <a:ea typeface="+mn-ea"/>
                <a:cs typeface="+mn-cs"/>
              </a:rPr>
              <a:t> Goal </a:t>
            </a:r>
            <a:r>
              <a:rPr lang="nb-NO" sz="1200" b="1" kern="1200" dirty="0" err="1">
                <a:solidFill>
                  <a:schemeClr val="tx1"/>
                </a:solidFill>
                <a:effectLst/>
                <a:latin typeface="+mn-lt"/>
                <a:ea typeface="+mn-ea"/>
                <a:cs typeface="+mn-cs"/>
              </a:rPr>
              <a:t>after</a:t>
            </a:r>
            <a:r>
              <a:rPr lang="nb-NO" sz="1200" b="1" kern="1200" dirty="0">
                <a:solidFill>
                  <a:schemeClr val="tx1"/>
                </a:solidFill>
                <a:effectLst/>
                <a:latin typeface="+mn-lt"/>
                <a:ea typeface="+mn-ea"/>
                <a:cs typeface="+mn-cs"/>
              </a:rPr>
              <a:t> </a:t>
            </a:r>
            <a:r>
              <a:rPr lang="nb-NO" sz="1200" b="1" kern="1200" dirty="0" err="1">
                <a:solidFill>
                  <a:schemeClr val="tx1"/>
                </a:solidFill>
                <a:effectLst/>
                <a:latin typeface="+mn-lt"/>
                <a:ea typeface="+mn-ea"/>
                <a:cs typeface="+mn-cs"/>
              </a:rPr>
              <a:t>Rezania</a:t>
            </a:r>
            <a:r>
              <a:rPr lang="nb-NO" sz="1200" b="1" kern="1200" dirty="0">
                <a:solidFill>
                  <a:schemeClr val="tx1"/>
                </a:solidFill>
                <a:effectLst/>
                <a:latin typeface="+mn-lt"/>
                <a:ea typeface="+mn-ea"/>
                <a:cs typeface="+mn-cs"/>
              </a:rPr>
              <a:t>/</a:t>
            </a:r>
            <a:r>
              <a:rPr lang="nb-NO" sz="1200" b="1" kern="1200" dirty="0" err="1">
                <a:solidFill>
                  <a:schemeClr val="tx1"/>
                </a:solidFill>
                <a:effectLst/>
                <a:latin typeface="+mn-lt"/>
                <a:ea typeface="+mn-ea"/>
                <a:cs typeface="+mn-cs"/>
              </a:rPr>
              <a:t>Honore</a:t>
            </a:r>
            <a:r>
              <a:rPr lang="nb-NO" sz="1200" b="1" kern="1200" dirty="0">
                <a:solidFill>
                  <a:schemeClr val="tx1"/>
                </a:solidFill>
                <a:effectLst/>
                <a:latin typeface="+mn-lt"/>
                <a:ea typeface="+mn-ea"/>
                <a:cs typeface="+mn-cs"/>
              </a:rPr>
              <a:t> </a:t>
            </a:r>
            <a:r>
              <a:rPr lang="nb-NO" sz="1200" b="1" kern="1200" dirty="0" err="1">
                <a:solidFill>
                  <a:schemeClr val="tx1"/>
                </a:solidFill>
                <a:effectLst/>
                <a:latin typeface="+mn-lt"/>
                <a:ea typeface="+mn-ea"/>
                <a:cs typeface="+mn-cs"/>
              </a:rPr>
              <a:t>Current</a:t>
            </a:r>
            <a:r>
              <a:rPr lang="nb-NO" sz="1200" b="1" kern="1200" dirty="0">
                <a:solidFill>
                  <a:schemeClr val="tx1"/>
                </a:solidFill>
                <a:effectLst/>
                <a:latin typeface="+mn-lt"/>
                <a:ea typeface="+mn-ea"/>
                <a:cs typeface="+mn-cs"/>
              </a:rPr>
              <a:t> report</a:t>
            </a:r>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7 </a:t>
            </a:r>
            <a:r>
              <a:rPr lang="nb-NO" sz="1200" kern="1200" dirty="0" err="1">
                <a:solidFill>
                  <a:schemeClr val="tx1"/>
                </a:solidFill>
                <a:effectLst/>
                <a:latin typeface="+mn-lt"/>
                <a:ea typeface="+mn-ea"/>
                <a:cs typeface="+mn-cs"/>
              </a:rPr>
              <a:t>Ins</a:t>
            </a:r>
            <a:r>
              <a:rPr lang="nb-NO" sz="1200" kern="1200" dirty="0">
                <a:solidFill>
                  <a:schemeClr val="tx1"/>
                </a:solidFill>
                <a:effectLst/>
                <a:latin typeface="+mn-lt"/>
                <a:ea typeface="+mn-ea"/>
                <a:cs typeface="+mn-cs"/>
              </a:rPr>
              <a:t>+/Nkx6.1+ &gt;40% (email, 40%; 2014-paper, 10% by IF</a:t>
            </a:r>
          </a:p>
          <a:p>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but</a:t>
            </a:r>
            <a:r>
              <a:rPr lang="nb-NO" sz="1200" kern="1200" dirty="0">
                <a:solidFill>
                  <a:schemeClr val="tx1"/>
                </a:solidFill>
                <a:effectLst/>
                <a:latin typeface="+mn-lt"/>
                <a:ea typeface="+mn-ea"/>
                <a:cs typeface="+mn-cs"/>
              </a:rPr>
              <a:t> 10% </a:t>
            </a:r>
            <a:r>
              <a:rPr lang="nb-NO" sz="1200" kern="1200" dirty="0" err="1">
                <a:solidFill>
                  <a:schemeClr val="tx1"/>
                </a:solidFill>
                <a:effectLst/>
                <a:latin typeface="+mn-lt"/>
                <a:ea typeface="+mn-ea"/>
                <a:cs typeface="+mn-cs"/>
              </a:rPr>
              <a:t>if</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iPSC</a:t>
            </a:r>
            <a:r>
              <a:rPr lang="nb-NO" sz="1200" kern="1200" dirty="0">
                <a:solidFill>
                  <a:schemeClr val="tx1"/>
                </a:solidFill>
                <a:effectLst/>
                <a:latin typeface="+mn-lt"/>
                <a:ea typeface="+mn-ea"/>
                <a:cs typeface="+mn-cs"/>
              </a:rPr>
              <a:t>!) </a:t>
            </a:r>
          </a:p>
          <a:p>
            <a:r>
              <a:rPr lang="nb-NO" sz="1200" kern="1200" dirty="0" err="1">
                <a:solidFill>
                  <a:schemeClr val="tx1"/>
                </a:solidFill>
                <a:effectLst/>
                <a:latin typeface="+mn-lt"/>
                <a:ea typeface="+mn-ea"/>
                <a:cs typeface="+mn-cs"/>
              </a:rPr>
              <a:t>Ins</a:t>
            </a:r>
            <a:r>
              <a:rPr lang="nb-NO" sz="1200" kern="1200" dirty="0">
                <a:solidFill>
                  <a:schemeClr val="tx1"/>
                </a:solidFill>
                <a:effectLst/>
                <a:latin typeface="+mn-lt"/>
                <a:ea typeface="+mn-ea"/>
                <a:cs typeface="+mn-cs"/>
              </a:rPr>
              <a:t>+/GCG- &gt;43% (2014-paper) 57% by IF</a:t>
            </a:r>
          </a:p>
          <a:p>
            <a:r>
              <a:rPr lang="nb-NO" sz="1200" kern="1200" dirty="0" err="1">
                <a:solidFill>
                  <a:schemeClr val="tx1"/>
                </a:solidFill>
                <a:effectLst/>
                <a:latin typeface="+mn-lt"/>
                <a:ea typeface="+mn-ea"/>
                <a:cs typeface="+mn-cs"/>
              </a:rPr>
              <a:t>Ins</a:t>
            </a:r>
            <a:r>
              <a:rPr lang="nb-NO" sz="1200" kern="1200" dirty="0">
                <a:solidFill>
                  <a:schemeClr val="tx1"/>
                </a:solidFill>
                <a:effectLst/>
                <a:latin typeface="+mn-lt"/>
                <a:ea typeface="+mn-ea"/>
                <a:cs typeface="+mn-cs"/>
              </a:rPr>
              <a:t>+/GCG+ &lt;11% (2014-paper) 13% by IF</a:t>
            </a:r>
          </a:p>
          <a:p>
            <a:endParaRPr lang="nb-NO" dirty="0"/>
          </a:p>
        </p:txBody>
      </p:sp>
      <p:sp>
        <p:nvSpPr>
          <p:cNvPr id="4" name="Plassholder for lysbildenummer 3"/>
          <p:cNvSpPr>
            <a:spLocks noGrp="1"/>
          </p:cNvSpPr>
          <p:nvPr>
            <p:ph type="sldNum" sz="quarter" idx="10"/>
          </p:nvPr>
        </p:nvSpPr>
        <p:spPr/>
        <p:txBody>
          <a:bodyPr/>
          <a:lstStyle/>
          <a:p>
            <a:fld id="{0F59FF11-7B39-4B20-9B47-174C8E4A70E8}" type="slidenum">
              <a:rPr lang="nb-NO" smtClean="0"/>
              <a:t>13</a:t>
            </a:fld>
            <a:endParaRPr lang="nb-NO"/>
          </a:p>
        </p:txBody>
      </p:sp>
    </p:spTree>
    <p:extLst>
      <p:ext uri="{BB962C8B-B14F-4D97-AF65-F5344CB8AC3E}">
        <p14:creationId xmlns:p14="http://schemas.microsoft.com/office/powerpoint/2010/main" val="3043469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F8A2AF7-2D85-4421-9B02-2B5F9CC37447}" type="slidenum">
              <a:rPr lang="nb-NO" smtClean="0"/>
              <a:t>15</a:t>
            </a:fld>
            <a:endParaRPr lang="nb-NO"/>
          </a:p>
        </p:txBody>
      </p:sp>
    </p:spTree>
    <p:extLst>
      <p:ext uri="{BB962C8B-B14F-4D97-AF65-F5344CB8AC3E}">
        <p14:creationId xmlns:p14="http://schemas.microsoft.com/office/powerpoint/2010/main" val="3456001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Hyperglykemi (4 uker) motvirker uttrykk av betacellemarkører etter </a:t>
            </a:r>
            <a:r>
              <a:rPr lang="nb-NO" sz="1200" dirty="0" err="1"/>
              <a:t>xenotransplantasjon</a:t>
            </a:r>
            <a:r>
              <a:rPr lang="nb-NO" sz="1200" dirty="0"/>
              <a:t> av alginatkledde </a:t>
            </a:r>
            <a:r>
              <a:rPr lang="nb-NO" sz="1200" dirty="0" err="1"/>
              <a:t>hIPSC</a:t>
            </a:r>
            <a:r>
              <a:rPr lang="nb-NO" sz="1200" dirty="0"/>
              <a:t>-betaceller</a:t>
            </a:r>
            <a:endParaRPr lang="nb-NO" dirty="0"/>
          </a:p>
        </p:txBody>
      </p:sp>
      <p:sp>
        <p:nvSpPr>
          <p:cNvPr id="4" name="Plassholder for lysbildenummer 3"/>
          <p:cNvSpPr>
            <a:spLocks noGrp="1"/>
          </p:cNvSpPr>
          <p:nvPr>
            <p:ph type="sldNum" sz="quarter" idx="5"/>
          </p:nvPr>
        </p:nvSpPr>
        <p:spPr/>
        <p:txBody>
          <a:bodyPr/>
          <a:lstStyle/>
          <a:p>
            <a:fld id="{0F59FF11-7B39-4B20-9B47-174C8E4A70E8}" type="slidenum">
              <a:rPr lang="nb-NO" smtClean="0"/>
              <a:t>16</a:t>
            </a:fld>
            <a:endParaRPr lang="nb-NO"/>
          </a:p>
        </p:txBody>
      </p:sp>
    </p:spTree>
    <p:extLst>
      <p:ext uri="{BB962C8B-B14F-4D97-AF65-F5344CB8AC3E}">
        <p14:creationId xmlns:p14="http://schemas.microsoft.com/office/powerpoint/2010/main" val="2401933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xfrm>
            <a:off x="1143000" y="685800"/>
            <a:ext cx="4572000" cy="3429000"/>
          </a:xfrm>
          <a:prstGeom prst="rect">
            <a:avLst/>
          </a:prstGeom>
        </p:spPr>
        <p:txBody>
          <a:bodyPr/>
          <a:lstStyle/>
          <a:p>
            <a:endParaRPr/>
          </a:p>
        </p:txBody>
      </p:sp>
      <p:sp>
        <p:nvSpPr>
          <p:cNvPr id="486" name="Shape 486"/>
          <p:cNvSpPr>
            <a:spLocks noGrp="1"/>
          </p:cNvSpPr>
          <p:nvPr>
            <p:ph type="body" sz="quarter" idx="1"/>
          </p:nvPr>
        </p:nvSpPr>
        <p:spPr>
          <a:prstGeom prst="rect">
            <a:avLst/>
          </a:prstGeom>
        </p:spPr>
        <p:txBody>
          <a:bodyPr/>
          <a:lstStyle/>
          <a:p>
            <a:r>
              <a:t>We performed homolo.</a:t>
            </a:r>
          </a:p>
          <a:p>
            <a:r>
              <a:t>The correction was validated by sanger seq.</a:t>
            </a:r>
          </a:p>
          <a:p>
            <a:r>
              <a:t>The twi 3D environment…</a:t>
            </a:r>
          </a:p>
          <a:p>
            <a:r>
              <a:t>By global proteomics, We compared the S7 cells in the two 3D formats with negative and positive control. The negative control was cells differentiated in 2D all the way, while the positive control was human islets. The heat map analysis  revealed four major clusters. Then we noticed that the clusters represented the methods This told us theta the 3D environment during diff has a huge impact on the cells.</a:t>
            </a:r>
          </a:p>
          <a:p>
            <a:endParaRPr/>
          </a:p>
          <a:p>
            <a:r>
              <a:t>Next we compared how the mutated cells and the corrected cells responded to the two 3D environments and we could identify mutation specific effect in both 3D formats. </a:t>
            </a:r>
          </a:p>
          <a:p>
            <a:endParaRPr/>
          </a:p>
          <a:p>
            <a:r>
              <a:t>c.811</a:t>
            </a:r>
          </a:p>
          <a:p>
            <a:r>
              <a:t>Heat map: fist what we see (clusteres), then we noticed methods,,which could mean the conclusion.</a:t>
            </a:r>
          </a:p>
        </p:txBody>
      </p:sp>
    </p:spTree>
    <p:extLst>
      <p:ext uri="{BB962C8B-B14F-4D97-AF65-F5344CB8AC3E}">
        <p14:creationId xmlns:p14="http://schemas.microsoft.com/office/powerpoint/2010/main" val="3327352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 sz="1200" b="1" kern="1200" dirty="0">
                <a:solidFill>
                  <a:schemeClr val="tx1"/>
                </a:solidFill>
                <a:effectLst/>
                <a:latin typeface="+mn-lt"/>
                <a:ea typeface="+mn-ea"/>
                <a:cs typeface="+mn-cs"/>
              </a:rPr>
              <a:t>Cell-identity switches, in which terminally differentiated cells are converted into different cell types when stressed,</a:t>
            </a:r>
            <a:endParaRPr lang="en" sz="1200" kern="1200" dirty="0">
              <a:solidFill>
                <a:schemeClr val="tx1"/>
              </a:solidFill>
              <a:effectLst/>
              <a:latin typeface="+mn-lt"/>
              <a:ea typeface="+mn-ea"/>
              <a:cs typeface="+mn-cs"/>
            </a:endParaRPr>
          </a:p>
          <a:p>
            <a:r>
              <a:rPr lang="en" sz="1200" b="1" kern="1200" dirty="0">
                <a:solidFill>
                  <a:schemeClr val="tx1"/>
                </a:solidFill>
                <a:effectLst/>
                <a:latin typeface="+mn-lt"/>
                <a:ea typeface="+mn-ea"/>
                <a:cs typeface="+mn-cs"/>
              </a:rPr>
              <a:t>represent a widespread regenerative strategy in animals, yet they are poorly documented in mammals. In mice, some</a:t>
            </a:r>
            <a:endParaRPr lang="en" sz="1200" kern="1200" dirty="0">
              <a:solidFill>
                <a:schemeClr val="tx1"/>
              </a:solidFill>
              <a:effectLst/>
              <a:latin typeface="+mn-lt"/>
              <a:ea typeface="+mn-ea"/>
              <a:cs typeface="+mn-cs"/>
            </a:endParaRPr>
          </a:p>
          <a:p>
            <a:r>
              <a:rPr lang="en" sz="1200" b="1" kern="1200" dirty="0">
                <a:solidFill>
                  <a:schemeClr val="tx1"/>
                </a:solidFill>
                <a:effectLst/>
                <a:latin typeface="+mn-lt"/>
                <a:ea typeface="+mn-ea"/>
                <a:cs typeface="+mn-cs"/>
              </a:rPr>
              <a:t>glucagon-producing pancreatic α-cells and somatostatin-producing </a:t>
            </a:r>
            <a:r>
              <a:rPr lang="en" sz="1200" b="1" kern="1200" dirty="0" err="1">
                <a:solidFill>
                  <a:schemeClr val="tx1"/>
                </a:solidFill>
                <a:effectLst/>
                <a:latin typeface="+mn-lt"/>
                <a:ea typeface="+mn-ea"/>
                <a:cs typeface="+mn-cs"/>
              </a:rPr>
              <a:t>δ</a:t>
            </a:r>
            <a:r>
              <a:rPr lang="en" sz="1200" b="1" kern="1200" dirty="0">
                <a:solidFill>
                  <a:schemeClr val="tx1"/>
                </a:solidFill>
                <a:effectLst/>
                <a:latin typeface="+mn-lt"/>
                <a:ea typeface="+mn-ea"/>
                <a:cs typeface="+mn-cs"/>
              </a:rPr>
              <a:t>-cells become insulin-expressing cells after the</a:t>
            </a:r>
            <a:endParaRPr lang="en" sz="1200" kern="1200" dirty="0">
              <a:solidFill>
                <a:schemeClr val="tx1"/>
              </a:solidFill>
              <a:effectLst/>
              <a:latin typeface="+mn-lt"/>
              <a:ea typeface="+mn-ea"/>
              <a:cs typeface="+mn-cs"/>
            </a:endParaRPr>
          </a:p>
          <a:p>
            <a:r>
              <a:rPr lang="en" sz="1200" b="1" kern="1200" dirty="0">
                <a:solidFill>
                  <a:schemeClr val="tx1"/>
                </a:solidFill>
                <a:effectLst/>
                <a:latin typeface="+mn-lt"/>
                <a:ea typeface="+mn-ea"/>
                <a:cs typeface="+mn-cs"/>
              </a:rPr>
              <a:t>ablation of insulin-secreting β-cells, thus promoting diabetes recovery. Whether human islets also display this plasticity,</a:t>
            </a:r>
            <a:endParaRPr lang="en" sz="1200" kern="1200" dirty="0">
              <a:solidFill>
                <a:schemeClr val="tx1"/>
              </a:solidFill>
              <a:effectLst/>
              <a:latin typeface="+mn-lt"/>
              <a:ea typeface="+mn-ea"/>
              <a:cs typeface="+mn-cs"/>
            </a:endParaRPr>
          </a:p>
          <a:p>
            <a:r>
              <a:rPr lang="en" sz="1200" b="1" kern="1200" dirty="0">
                <a:solidFill>
                  <a:schemeClr val="tx1"/>
                </a:solidFill>
                <a:effectLst/>
                <a:latin typeface="+mn-lt"/>
                <a:ea typeface="+mn-ea"/>
                <a:cs typeface="+mn-cs"/>
              </a:rPr>
              <a:t>especially in diabetic conditions, remains unknown. Here we show that islet non-β-cells, namely α-cells and pancreatic</a:t>
            </a:r>
            <a:endParaRPr lang="en" sz="1200" kern="1200" dirty="0">
              <a:solidFill>
                <a:schemeClr val="tx1"/>
              </a:solidFill>
              <a:effectLst/>
              <a:latin typeface="+mn-lt"/>
              <a:ea typeface="+mn-ea"/>
              <a:cs typeface="+mn-cs"/>
            </a:endParaRPr>
          </a:p>
          <a:p>
            <a:r>
              <a:rPr lang="en" sz="1200" b="1" kern="1200" dirty="0">
                <a:solidFill>
                  <a:schemeClr val="tx1"/>
                </a:solidFill>
                <a:effectLst/>
                <a:latin typeface="+mn-lt"/>
                <a:ea typeface="+mn-ea"/>
                <a:cs typeface="+mn-cs"/>
              </a:rPr>
              <a:t>polypeptide (PPY)-producing </a:t>
            </a:r>
            <a:r>
              <a:rPr lang="en" sz="1200" b="1" kern="1200" dirty="0" err="1">
                <a:solidFill>
                  <a:schemeClr val="tx1"/>
                </a:solidFill>
                <a:effectLst/>
                <a:latin typeface="+mn-lt"/>
                <a:ea typeface="+mn-ea"/>
                <a:cs typeface="+mn-cs"/>
              </a:rPr>
              <a:t>γ</a:t>
            </a:r>
            <a:r>
              <a:rPr lang="en" sz="1200" b="1" kern="1200" dirty="0">
                <a:solidFill>
                  <a:schemeClr val="tx1"/>
                </a:solidFill>
                <a:effectLst/>
                <a:latin typeface="+mn-lt"/>
                <a:ea typeface="+mn-ea"/>
                <a:cs typeface="+mn-cs"/>
              </a:rPr>
              <a:t>-cells, obtained from deceased non-diabetic or diabetic human donors, can be </a:t>
            </a:r>
            <a:r>
              <a:rPr lang="en" sz="1200" b="1" kern="1200" dirty="0" err="1">
                <a:solidFill>
                  <a:schemeClr val="tx1"/>
                </a:solidFill>
                <a:effectLst/>
                <a:latin typeface="+mn-lt"/>
                <a:ea typeface="+mn-ea"/>
                <a:cs typeface="+mn-cs"/>
              </a:rPr>
              <a:t>lineagetraced</a:t>
            </a:r>
            <a:endParaRPr lang="en" sz="1200" kern="1200" dirty="0">
              <a:solidFill>
                <a:schemeClr val="tx1"/>
              </a:solidFill>
              <a:effectLst/>
              <a:latin typeface="+mn-lt"/>
              <a:ea typeface="+mn-ea"/>
              <a:cs typeface="+mn-cs"/>
            </a:endParaRPr>
          </a:p>
          <a:p>
            <a:r>
              <a:rPr lang="en" sz="1200" b="1" kern="1200" dirty="0">
                <a:solidFill>
                  <a:schemeClr val="tx1"/>
                </a:solidFill>
                <a:effectLst/>
                <a:latin typeface="+mn-lt"/>
                <a:ea typeface="+mn-ea"/>
                <a:cs typeface="+mn-cs"/>
              </a:rPr>
              <a:t>and reprogrammed by the transcription factors PDX1 and MAFA to produce and secrete insulin in response to</a:t>
            </a:r>
            <a:endParaRPr lang="en" sz="1200" kern="1200" dirty="0">
              <a:solidFill>
                <a:schemeClr val="tx1"/>
              </a:solidFill>
              <a:effectLst/>
              <a:latin typeface="+mn-lt"/>
              <a:ea typeface="+mn-ea"/>
              <a:cs typeface="+mn-cs"/>
            </a:endParaRPr>
          </a:p>
          <a:p>
            <a:r>
              <a:rPr lang="en" sz="1200" b="1" kern="1200" dirty="0">
                <a:solidFill>
                  <a:schemeClr val="tx1"/>
                </a:solidFill>
                <a:effectLst/>
                <a:latin typeface="+mn-lt"/>
                <a:ea typeface="+mn-ea"/>
                <a:cs typeface="+mn-cs"/>
              </a:rPr>
              <a:t>glucose. When transplanted into diabetic mice, converted human α-cells reverse diabetes and continue to produce</a:t>
            </a:r>
            <a:endParaRPr lang="en" sz="1200" kern="1200" dirty="0">
              <a:solidFill>
                <a:schemeClr val="tx1"/>
              </a:solidFill>
              <a:effectLst/>
              <a:latin typeface="+mn-lt"/>
              <a:ea typeface="+mn-ea"/>
              <a:cs typeface="+mn-cs"/>
            </a:endParaRPr>
          </a:p>
          <a:p>
            <a:r>
              <a:rPr lang="en" sz="1200" b="1" kern="1200" dirty="0">
                <a:solidFill>
                  <a:schemeClr val="tx1"/>
                </a:solidFill>
                <a:effectLst/>
                <a:latin typeface="+mn-lt"/>
                <a:ea typeface="+mn-ea"/>
                <a:cs typeface="+mn-cs"/>
              </a:rPr>
              <a:t>insulin even after six months. Notably, insulin-producing α-cells maintain expression of α-cell markers, as seen by</a:t>
            </a:r>
            <a:endParaRPr lang="en" sz="1200" kern="1200" dirty="0">
              <a:solidFill>
                <a:schemeClr val="tx1"/>
              </a:solidFill>
              <a:effectLst/>
              <a:latin typeface="+mn-lt"/>
              <a:ea typeface="+mn-ea"/>
              <a:cs typeface="+mn-cs"/>
            </a:endParaRPr>
          </a:p>
          <a:p>
            <a:r>
              <a:rPr lang="en" sz="1200" b="1" kern="1200" dirty="0">
                <a:solidFill>
                  <a:schemeClr val="tx1"/>
                </a:solidFill>
                <a:effectLst/>
                <a:latin typeface="+mn-lt"/>
                <a:ea typeface="+mn-ea"/>
                <a:cs typeface="+mn-cs"/>
              </a:rPr>
              <a:t>deep transcriptomic and proteomic characterization. These observations provide conceptual evidence and a molecular</a:t>
            </a:r>
            <a:endParaRPr lang="en" sz="1200" kern="1200" dirty="0">
              <a:solidFill>
                <a:schemeClr val="tx1"/>
              </a:solidFill>
              <a:effectLst/>
              <a:latin typeface="+mn-lt"/>
              <a:ea typeface="+mn-ea"/>
              <a:cs typeface="+mn-cs"/>
            </a:endParaRPr>
          </a:p>
          <a:p>
            <a:r>
              <a:rPr lang="en" sz="1200" b="1" kern="1200" dirty="0">
                <a:solidFill>
                  <a:schemeClr val="tx1"/>
                </a:solidFill>
                <a:effectLst/>
                <a:latin typeface="+mn-lt"/>
                <a:ea typeface="+mn-ea"/>
                <a:cs typeface="+mn-cs"/>
              </a:rPr>
              <a:t>framework for a mechanistic understanding of in situ cell plasticity as a treatment for diabetes and other degenerative</a:t>
            </a:r>
            <a:endParaRPr lang="en" sz="1200" kern="1200" dirty="0">
              <a:solidFill>
                <a:schemeClr val="tx1"/>
              </a:solidFill>
              <a:effectLst/>
              <a:latin typeface="+mn-lt"/>
              <a:ea typeface="+mn-ea"/>
              <a:cs typeface="+mn-cs"/>
            </a:endParaRPr>
          </a:p>
          <a:p>
            <a:r>
              <a:rPr lang="en" sz="1200" b="1" kern="1200" dirty="0">
                <a:solidFill>
                  <a:schemeClr val="tx1"/>
                </a:solidFill>
                <a:effectLst/>
                <a:latin typeface="+mn-lt"/>
                <a:ea typeface="+mn-ea"/>
                <a:cs typeface="+mn-cs"/>
              </a:rPr>
              <a:t>diseases.</a:t>
            </a:r>
            <a:endParaRPr lang="en"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0F59FF11-7B39-4B20-9B47-174C8E4A70E8}" type="slidenum">
              <a:rPr lang="nb-NO" smtClean="0"/>
              <a:t>18</a:t>
            </a:fld>
            <a:endParaRPr lang="nb-NO"/>
          </a:p>
        </p:txBody>
      </p:sp>
    </p:spTree>
    <p:extLst>
      <p:ext uri="{BB962C8B-B14F-4D97-AF65-F5344CB8AC3E}">
        <p14:creationId xmlns:p14="http://schemas.microsoft.com/office/powerpoint/2010/main" val="2781475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 </a:t>
            </a:r>
            <a:r>
              <a:rPr lang="nb-NO" dirty="0" err="1"/>
              <a:t>with</a:t>
            </a:r>
            <a:r>
              <a:rPr lang="nb-NO" dirty="0"/>
              <a:t> </a:t>
            </a:r>
            <a:r>
              <a:rPr lang="nb-NO" dirty="0" err="1"/>
              <a:t>that</a:t>
            </a:r>
            <a:r>
              <a:rPr lang="nb-NO" dirty="0"/>
              <a:t> I </a:t>
            </a:r>
            <a:r>
              <a:rPr lang="nb-NO" dirty="0" err="1"/>
              <a:t>would</a:t>
            </a:r>
            <a:r>
              <a:rPr lang="nb-NO" dirty="0"/>
              <a:t> like to </a:t>
            </a:r>
            <a:r>
              <a:rPr lang="nb-NO" dirty="0" err="1"/>
              <a:t>thank</a:t>
            </a:r>
            <a:r>
              <a:rPr lang="nb-NO" dirty="0"/>
              <a:t>........</a:t>
            </a:r>
          </a:p>
          <a:p>
            <a:r>
              <a:rPr lang="nb-NO" dirty="0" err="1"/>
              <a:t>Finally</a:t>
            </a:r>
            <a:r>
              <a:rPr lang="nb-NO" dirty="0"/>
              <a:t> i </a:t>
            </a:r>
            <a:r>
              <a:rPr lang="nb-NO" dirty="0" err="1"/>
              <a:t>want</a:t>
            </a:r>
            <a:r>
              <a:rPr lang="nb-NO" dirty="0"/>
              <a:t> to </a:t>
            </a:r>
            <a:r>
              <a:rPr lang="nb-NO" dirty="0" err="1"/>
              <a:t>thank</a:t>
            </a:r>
            <a:r>
              <a:rPr lang="nb-NO" dirty="0"/>
              <a:t> my </a:t>
            </a:r>
            <a:r>
              <a:rPr lang="nb-NO" dirty="0" err="1"/>
              <a:t>funders</a:t>
            </a:r>
            <a:r>
              <a:rPr lang="nb-NO" dirty="0"/>
              <a:t>, </a:t>
            </a:r>
            <a:r>
              <a:rPr lang="nb-NO" dirty="0" err="1"/>
              <a:t>collaborators</a:t>
            </a:r>
            <a:r>
              <a:rPr lang="nb-NO" dirty="0"/>
              <a:t> and my </a:t>
            </a:r>
            <a:r>
              <a:rPr lang="nb-NO" dirty="0" err="1"/>
              <a:t>research</a:t>
            </a:r>
            <a:r>
              <a:rPr lang="nb-NO" dirty="0"/>
              <a:t> </a:t>
            </a:r>
            <a:r>
              <a:rPr lang="nb-NO" dirty="0" err="1"/>
              <a:t>group</a:t>
            </a:r>
            <a:r>
              <a:rPr lang="nb-NO" dirty="0"/>
              <a:t>. </a:t>
            </a:r>
          </a:p>
          <a:p>
            <a:r>
              <a:rPr lang="nb-NO" dirty="0"/>
              <a:t>My </a:t>
            </a:r>
            <a:r>
              <a:rPr lang="nb-NO" dirty="0" err="1"/>
              <a:t>PhD</a:t>
            </a:r>
            <a:r>
              <a:rPr lang="nb-NO" dirty="0"/>
              <a:t> student Heidrun, present </a:t>
            </a:r>
            <a:r>
              <a:rPr lang="nb-NO" dirty="0" err="1"/>
              <a:t>here</a:t>
            </a:r>
            <a:r>
              <a:rPr lang="nb-NO" dirty="0"/>
              <a:t>, </a:t>
            </a:r>
            <a:r>
              <a:rPr lang="nb-NO" dirty="0" err="1"/>
              <a:t>did</a:t>
            </a:r>
            <a:r>
              <a:rPr lang="nb-NO" dirty="0"/>
              <a:t> a </a:t>
            </a:r>
            <a:r>
              <a:rPr lang="nb-NO" dirty="0" err="1"/>
              <a:t>wonderful</a:t>
            </a:r>
            <a:r>
              <a:rPr lang="nb-NO" dirty="0"/>
              <a:t> </a:t>
            </a:r>
            <a:r>
              <a:rPr lang="nb-NO" dirty="0" err="1"/>
              <a:t>job</a:t>
            </a:r>
            <a:r>
              <a:rPr lang="nb-NO" dirty="0"/>
              <a:t> </a:t>
            </a:r>
            <a:r>
              <a:rPr lang="nb-NO" dirty="0" err="1"/>
              <a:t>with</a:t>
            </a:r>
            <a:r>
              <a:rPr lang="nb-NO" dirty="0"/>
              <a:t>  </a:t>
            </a:r>
            <a:r>
              <a:rPr lang="nb-NO" dirty="0" err="1"/>
              <a:t>the</a:t>
            </a:r>
            <a:r>
              <a:rPr lang="nb-NO" dirty="0"/>
              <a:t> </a:t>
            </a:r>
            <a:r>
              <a:rPr lang="nb-NO" dirty="0" err="1"/>
              <a:t>reprogramming</a:t>
            </a:r>
            <a:r>
              <a:rPr lang="nb-NO" dirty="0"/>
              <a:t>, </a:t>
            </a:r>
            <a:r>
              <a:rPr lang="nb-NO" dirty="0" err="1"/>
              <a:t>targetted</a:t>
            </a:r>
            <a:r>
              <a:rPr lang="nb-NO" dirty="0"/>
              <a:t> </a:t>
            </a:r>
            <a:r>
              <a:rPr lang="nb-NO" dirty="0" err="1"/>
              <a:t>differentiation</a:t>
            </a:r>
            <a:r>
              <a:rPr lang="nb-NO" dirty="0"/>
              <a:t> and </a:t>
            </a:r>
            <a:r>
              <a:rPr lang="nb-NO" dirty="0" err="1"/>
              <a:t>proteomics</a:t>
            </a:r>
            <a:r>
              <a:rPr lang="nb-NO" dirty="0"/>
              <a:t> </a:t>
            </a:r>
            <a:r>
              <a:rPr lang="nb-NO" dirty="0" err="1"/>
              <a:t>work</a:t>
            </a:r>
            <a:r>
              <a:rPr lang="nb-NO" dirty="0"/>
              <a:t>, </a:t>
            </a:r>
            <a:r>
              <a:rPr lang="nb-NO" dirty="0" err="1"/>
              <a:t>the</a:t>
            </a:r>
            <a:r>
              <a:rPr lang="nb-NO" dirty="0"/>
              <a:t> latter in </a:t>
            </a:r>
            <a:r>
              <a:rPr lang="nb-NO" dirty="0" err="1"/>
              <a:t>collaboration</a:t>
            </a:r>
            <a:r>
              <a:rPr lang="nb-NO" dirty="0"/>
              <a:t> </a:t>
            </a:r>
            <a:r>
              <a:rPr lang="nb-NO" dirty="0" err="1"/>
              <a:t>with</a:t>
            </a:r>
            <a:r>
              <a:rPr lang="nb-NO" dirty="0"/>
              <a:t> </a:t>
            </a:r>
            <a:r>
              <a:rPr lang="nb-NO" dirty="0" err="1"/>
              <a:t>the</a:t>
            </a:r>
            <a:r>
              <a:rPr lang="nb-NO" dirty="0"/>
              <a:t> </a:t>
            </a:r>
            <a:r>
              <a:rPr lang="nb-NO" dirty="0" err="1"/>
              <a:t>Gygy</a:t>
            </a:r>
            <a:r>
              <a:rPr lang="nb-NO" dirty="0"/>
              <a:t> lab at HMS during </a:t>
            </a:r>
            <a:r>
              <a:rPr lang="nb-NO" dirty="0" err="1"/>
              <a:t>here</a:t>
            </a:r>
            <a:r>
              <a:rPr lang="nb-NO" dirty="0"/>
              <a:t> </a:t>
            </a:r>
            <a:r>
              <a:rPr lang="nb-NO" dirty="0" err="1"/>
              <a:t>stay</a:t>
            </a:r>
            <a:r>
              <a:rPr lang="nb-NO" dirty="0"/>
              <a:t> </a:t>
            </a:r>
            <a:r>
              <a:rPr lang="nb-NO" dirty="0" err="1"/>
              <a:t>here</a:t>
            </a:r>
            <a:r>
              <a:rPr lang="nb-NO" dirty="0"/>
              <a:t> and </a:t>
            </a:r>
            <a:r>
              <a:rPr lang="nb-NO" dirty="0" err="1"/>
              <a:t>the</a:t>
            </a:r>
            <a:r>
              <a:rPr lang="nb-NO" dirty="0"/>
              <a:t> PROBE </a:t>
            </a:r>
            <a:r>
              <a:rPr lang="nb-NO" dirty="0" err="1"/>
              <a:t>proteomics</a:t>
            </a:r>
            <a:r>
              <a:rPr lang="nb-NO" dirty="0"/>
              <a:t> lab in Bergen. </a:t>
            </a:r>
          </a:p>
          <a:p>
            <a:r>
              <a:rPr lang="nb-NO" dirty="0" err="1"/>
              <a:t>Luiza</a:t>
            </a:r>
            <a:r>
              <a:rPr lang="nb-NO" dirty="0"/>
              <a:t> </a:t>
            </a:r>
            <a:r>
              <a:rPr lang="nb-NO" dirty="0" err="1"/>
              <a:t>assisted</a:t>
            </a:r>
            <a:r>
              <a:rPr lang="nb-NO" dirty="0"/>
              <a:t> </a:t>
            </a:r>
            <a:r>
              <a:rPr lang="nb-NO" dirty="0" err="1"/>
              <a:t>with</a:t>
            </a:r>
            <a:r>
              <a:rPr lang="nb-NO" dirty="0"/>
              <a:t> </a:t>
            </a:r>
            <a:r>
              <a:rPr lang="nb-NO" dirty="0" err="1"/>
              <a:t>the</a:t>
            </a:r>
            <a:r>
              <a:rPr lang="nb-NO" dirty="0"/>
              <a:t> </a:t>
            </a:r>
            <a:r>
              <a:rPr lang="nb-NO" dirty="0" err="1"/>
              <a:t>immunos</a:t>
            </a:r>
            <a:r>
              <a:rPr lang="nb-NO" dirty="0"/>
              <a:t>, and </a:t>
            </a:r>
            <a:r>
              <a:rPr lang="nb-NO" dirty="0" err="1"/>
              <a:t>Simona</a:t>
            </a:r>
            <a:r>
              <a:rPr lang="nb-NO" dirty="0"/>
              <a:t> </a:t>
            </a:r>
            <a:r>
              <a:rPr lang="nb-NO" dirty="0" err="1"/>
              <a:t>with</a:t>
            </a:r>
            <a:r>
              <a:rPr lang="nb-NO" dirty="0"/>
              <a:t> </a:t>
            </a:r>
            <a:r>
              <a:rPr lang="nb-NO" dirty="0" err="1"/>
              <a:t>the</a:t>
            </a:r>
            <a:r>
              <a:rPr lang="nb-NO" dirty="0"/>
              <a:t> </a:t>
            </a:r>
            <a:r>
              <a:rPr lang="nb-NO" dirty="0" err="1"/>
              <a:t>bioinformatics</a:t>
            </a:r>
            <a:r>
              <a:rPr lang="nb-NO" dirty="0"/>
              <a:t> </a:t>
            </a:r>
            <a:r>
              <a:rPr lang="nb-NO" dirty="0" err="1"/>
              <a:t>analysis</a:t>
            </a:r>
            <a:r>
              <a:rPr lang="nb-NO" dirty="0"/>
              <a:t>, </a:t>
            </a:r>
            <a:r>
              <a:rPr lang="nb-NO" dirty="0" err="1"/>
              <a:t>also</a:t>
            </a:r>
            <a:r>
              <a:rPr lang="nb-NO" dirty="0"/>
              <a:t> </a:t>
            </a:r>
            <a:r>
              <a:rPr lang="nb-NO" dirty="0" err="1"/>
              <a:t>assisted</a:t>
            </a:r>
            <a:r>
              <a:rPr lang="nb-NO" dirty="0"/>
              <a:t> by Harald Barsnes at </a:t>
            </a:r>
            <a:r>
              <a:rPr lang="nb-NO" dirty="0" err="1"/>
              <a:t>Probe</a:t>
            </a:r>
            <a:r>
              <a:rPr lang="nb-NO" dirty="0"/>
              <a:t>.</a:t>
            </a:r>
          </a:p>
          <a:p>
            <a:r>
              <a:rPr lang="nb-NO" dirty="0"/>
              <a:t>Yngvild </a:t>
            </a:r>
            <a:r>
              <a:rPr lang="nb-NO" dirty="0" err="1"/>
              <a:t>did</a:t>
            </a:r>
            <a:r>
              <a:rPr lang="nb-NO" dirty="0"/>
              <a:t> </a:t>
            </a:r>
            <a:r>
              <a:rPr lang="nb-NO" dirty="0" err="1"/>
              <a:t>the</a:t>
            </a:r>
            <a:r>
              <a:rPr lang="nb-NO" dirty="0"/>
              <a:t> </a:t>
            </a:r>
            <a:r>
              <a:rPr lang="nb-NO" dirty="0" err="1"/>
              <a:t>hiPSC</a:t>
            </a:r>
            <a:r>
              <a:rPr lang="nb-NO" dirty="0"/>
              <a:t> </a:t>
            </a:r>
            <a:r>
              <a:rPr lang="nb-NO" dirty="0" err="1"/>
              <a:t>characterization</a:t>
            </a:r>
            <a:r>
              <a:rPr lang="nb-NO" dirty="0"/>
              <a:t> and MRM </a:t>
            </a:r>
            <a:r>
              <a:rPr lang="nb-NO" dirty="0" err="1"/>
              <a:t>assays</a:t>
            </a:r>
            <a:endParaRPr lang="nb-NO" dirty="0"/>
          </a:p>
          <a:p>
            <a:r>
              <a:rPr lang="nb-NO" dirty="0"/>
              <a:t>Hanne </a:t>
            </a:r>
            <a:r>
              <a:rPr lang="nb-NO" dirty="0" err="1"/>
              <a:t>Scholz</a:t>
            </a:r>
            <a:r>
              <a:rPr lang="nb-NO" dirty="0"/>
              <a:t> in Oslo </a:t>
            </a:r>
            <a:r>
              <a:rPr lang="nb-NO" dirty="0" err="1"/>
              <a:t>provided</a:t>
            </a:r>
            <a:r>
              <a:rPr lang="nb-NO" dirty="0"/>
              <a:t> </a:t>
            </a:r>
            <a:r>
              <a:rPr lang="nb-NO" dirty="0" err="1"/>
              <a:t>islets</a:t>
            </a:r>
            <a:r>
              <a:rPr lang="nb-NO" dirty="0"/>
              <a:t>.</a:t>
            </a:r>
          </a:p>
          <a:p>
            <a:endParaRPr lang="nb-NO" dirty="0"/>
          </a:p>
          <a:p>
            <a:r>
              <a:rPr lang="nb-NO" dirty="0"/>
              <a:t>With </a:t>
            </a:r>
            <a:r>
              <a:rPr lang="nb-NO" dirty="0" err="1"/>
              <a:t>that</a:t>
            </a:r>
            <a:r>
              <a:rPr lang="nb-NO"/>
              <a:t> I </a:t>
            </a:r>
            <a:r>
              <a:rPr lang="nb-NO" dirty="0"/>
              <a:t>am happy to </a:t>
            </a:r>
            <a:r>
              <a:rPr lang="nb-NO" dirty="0" err="1"/>
              <a:t>take</a:t>
            </a:r>
            <a:r>
              <a:rPr lang="nb-NO" dirty="0"/>
              <a:t> questions.</a:t>
            </a:r>
          </a:p>
          <a:p>
            <a:endParaRPr lang="nb-NO" dirty="0"/>
          </a:p>
        </p:txBody>
      </p:sp>
      <p:sp>
        <p:nvSpPr>
          <p:cNvPr id="4" name="Plassholder for lysbildenummer 3"/>
          <p:cNvSpPr>
            <a:spLocks noGrp="1"/>
          </p:cNvSpPr>
          <p:nvPr>
            <p:ph type="sldNum" sz="quarter" idx="10"/>
          </p:nvPr>
        </p:nvSpPr>
        <p:spPr/>
        <p:txBody>
          <a:bodyPr/>
          <a:lstStyle/>
          <a:p>
            <a:fld id="{0F59FF11-7B39-4B20-9B47-174C8E4A70E8}" type="slidenum">
              <a:rPr lang="nb-NO" smtClean="0"/>
              <a:t>19</a:t>
            </a:fld>
            <a:endParaRPr lang="nb-NO"/>
          </a:p>
        </p:txBody>
      </p:sp>
    </p:spTree>
    <p:extLst>
      <p:ext uri="{BB962C8B-B14F-4D97-AF65-F5344CB8AC3E}">
        <p14:creationId xmlns:p14="http://schemas.microsoft.com/office/powerpoint/2010/main" val="1723964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5800"/>
            <a:ext cx="4575175" cy="3432175"/>
          </a:xfrm>
        </p:spPr>
      </p:sp>
      <p:sp>
        <p:nvSpPr>
          <p:cNvPr id="3" name="Notes Placeholder 2"/>
          <p:cNvSpPr>
            <a:spLocks noGrp="1"/>
          </p:cNvSpPr>
          <p:nvPr>
            <p:ph type="body" idx="1"/>
          </p:nvPr>
        </p:nvSpPr>
        <p:spPr/>
        <p:txBody>
          <a:bodyPr/>
          <a:lstStyle/>
          <a:p>
            <a:r>
              <a:rPr lang="en-US" dirty="0" err="1"/>
              <a:t>Autotransplantasjon</a:t>
            </a:r>
            <a:r>
              <a:rPr lang="en-US" baseline="0" dirty="0"/>
              <a:t> </a:t>
            </a:r>
            <a:r>
              <a:rPr lang="en-US" baseline="0" dirty="0" err="1"/>
              <a:t>behandlingsmulighet</a:t>
            </a:r>
            <a:r>
              <a:rPr lang="en-US" baseline="0" dirty="0"/>
              <a:t> for </a:t>
            </a:r>
            <a:r>
              <a:rPr lang="en-US" baseline="0" dirty="0" err="1"/>
              <a:t>alle</a:t>
            </a:r>
            <a:r>
              <a:rPr lang="en-US" baseline="0" dirty="0"/>
              <a:t> </a:t>
            </a:r>
            <a:r>
              <a:rPr lang="en-US" baseline="0" dirty="0" err="1"/>
              <a:t>diabetesformene</a:t>
            </a:r>
            <a:r>
              <a:rPr lang="en-US" baseline="0" dirty="0"/>
              <a:t>.</a:t>
            </a:r>
          </a:p>
          <a:p>
            <a:r>
              <a:rPr lang="en-US" baseline="0" dirty="0"/>
              <a:t>Vi </a:t>
            </a:r>
            <a:r>
              <a:rPr lang="en-US" baseline="0" dirty="0" err="1"/>
              <a:t>vil</a:t>
            </a:r>
            <a:r>
              <a:rPr lang="en-US" baseline="0" dirty="0"/>
              <a:t> </a:t>
            </a:r>
            <a:r>
              <a:rPr lang="en-US" baseline="0" dirty="0" err="1"/>
              <a:t>selvfølgelig</a:t>
            </a:r>
            <a:r>
              <a:rPr lang="en-US" baseline="0" dirty="0"/>
              <a:t> </a:t>
            </a:r>
            <a:r>
              <a:rPr lang="en-US" baseline="0" dirty="0" err="1"/>
              <a:t>ikke</a:t>
            </a:r>
            <a:r>
              <a:rPr lang="en-US" baseline="0" dirty="0"/>
              <a:t> at </a:t>
            </a:r>
            <a:r>
              <a:rPr lang="en-US" baseline="0" dirty="0" err="1"/>
              <a:t>nye</a:t>
            </a:r>
            <a:r>
              <a:rPr lang="en-US" baseline="0" dirty="0"/>
              <a:t> beta </a:t>
            </a:r>
            <a:r>
              <a:rPr lang="en-US" baseline="0" dirty="0" err="1"/>
              <a:t>celler</a:t>
            </a:r>
            <a:r>
              <a:rPr lang="en-US" baseline="0" dirty="0"/>
              <a:t> </a:t>
            </a:r>
            <a:r>
              <a:rPr lang="en-US" baseline="0" dirty="0" err="1"/>
              <a:t>skal</a:t>
            </a:r>
            <a:r>
              <a:rPr lang="en-US" baseline="0" dirty="0"/>
              <a:t> </a:t>
            </a:r>
            <a:r>
              <a:rPr lang="en-US" baseline="0" dirty="0" err="1"/>
              <a:t>ødelegges</a:t>
            </a:r>
            <a:r>
              <a:rPr lang="en-US" baseline="0" dirty="0"/>
              <a:t> </a:t>
            </a:r>
            <a:r>
              <a:rPr lang="en-US" baseline="0" dirty="0" err="1"/>
              <a:t>når</a:t>
            </a:r>
            <a:r>
              <a:rPr lang="en-US" baseline="0" dirty="0"/>
              <a:t> de auto-</a:t>
            </a:r>
            <a:r>
              <a:rPr lang="en-US" baseline="0" dirty="0" err="1"/>
              <a:t>transplanteres</a:t>
            </a:r>
            <a:r>
              <a:rPr lang="en-US" baseline="0" dirty="0"/>
              <a:t>:</a:t>
            </a:r>
          </a:p>
          <a:p>
            <a:r>
              <a:rPr lang="en-US" baseline="0" dirty="0"/>
              <a:t>For type 1 diabetes </a:t>
            </a:r>
            <a:r>
              <a:rPr lang="en-US" baseline="0" dirty="0" err="1"/>
              <a:t>må</a:t>
            </a:r>
            <a:r>
              <a:rPr lang="en-US" baseline="0" dirty="0"/>
              <a:t> </a:t>
            </a:r>
            <a:r>
              <a:rPr lang="en-US" baseline="0" dirty="0" err="1"/>
              <a:t>betacellene</a:t>
            </a:r>
            <a:r>
              <a:rPr lang="en-US" baseline="0" dirty="0"/>
              <a:t> </a:t>
            </a:r>
            <a:r>
              <a:rPr lang="en-US" baseline="0" dirty="0" err="1"/>
              <a:t>kapsles</a:t>
            </a:r>
            <a:r>
              <a:rPr lang="en-US" baseline="0" dirty="0"/>
              <a:t> inn for </a:t>
            </a:r>
            <a:r>
              <a:rPr lang="en-US" baseline="0" dirty="0" err="1"/>
              <a:t>å</a:t>
            </a:r>
            <a:r>
              <a:rPr lang="en-US" baseline="0" dirty="0"/>
              <a:t> </a:t>
            </a:r>
            <a:r>
              <a:rPr lang="en-US" baseline="0" dirty="0" err="1"/>
              <a:t>unngå</a:t>
            </a:r>
            <a:r>
              <a:rPr lang="en-US" baseline="0" dirty="0"/>
              <a:t> </a:t>
            </a:r>
            <a:r>
              <a:rPr lang="en-US" baseline="0" dirty="0" err="1"/>
              <a:t>immunangrep</a:t>
            </a:r>
            <a:endParaRPr lang="en-US" baseline="0" dirty="0"/>
          </a:p>
          <a:p>
            <a:r>
              <a:rPr lang="en-US" baseline="0" dirty="0"/>
              <a:t>For type 2 diabetes </a:t>
            </a:r>
            <a:r>
              <a:rPr lang="en-US" baseline="0" dirty="0" err="1"/>
              <a:t>er</a:t>
            </a:r>
            <a:r>
              <a:rPr lang="en-US" baseline="0" dirty="0"/>
              <a:t> </a:t>
            </a:r>
            <a:r>
              <a:rPr lang="en-US" baseline="0" dirty="0" err="1"/>
              <a:t>det</a:t>
            </a:r>
            <a:r>
              <a:rPr lang="en-US" baseline="0" dirty="0"/>
              <a:t> bare </a:t>
            </a:r>
            <a:r>
              <a:rPr lang="en-US" baseline="0" dirty="0" err="1"/>
              <a:t>å</a:t>
            </a:r>
            <a:r>
              <a:rPr lang="en-US" baseline="0" dirty="0"/>
              <a:t> </a:t>
            </a:r>
            <a:r>
              <a:rPr lang="en-US" baseline="0" dirty="0" err="1"/>
              <a:t>fylle</a:t>
            </a:r>
            <a:r>
              <a:rPr lang="en-US" baseline="0" dirty="0"/>
              <a:t> </a:t>
            </a:r>
            <a:r>
              <a:rPr lang="en-US" baseline="0" dirty="0" err="1"/>
              <a:t>på</a:t>
            </a:r>
            <a:r>
              <a:rPr lang="en-US" baseline="0" dirty="0"/>
              <a:t>.</a:t>
            </a:r>
            <a:endParaRPr lang="en-US" dirty="0"/>
          </a:p>
        </p:txBody>
      </p:sp>
      <p:sp>
        <p:nvSpPr>
          <p:cNvPr id="4" name="Slide Number Placeholder 3"/>
          <p:cNvSpPr>
            <a:spLocks noGrp="1"/>
          </p:cNvSpPr>
          <p:nvPr>
            <p:ph type="sldNum" sz="quarter" idx="10"/>
          </p:nvPr>
        </p:nvSpPr>
        <p:spPr/>
        <p:txBody>
          <a:bodyPr/>
          <a:lstStyle/>
          <a:p>
            <a:fld id="{047A72C4-70FA-504E-9936-51D0EC766853}" type="slidenum">
              <a:rPr lang="nb-NO" smtClean="0"/>
              <a:pPr/>
              <a:t>2</a:t>
            </a:fld>
            <a:endParaRPr lang="nb-NO"/>
          </a:p>
        </p:txBody>
      </p:sp>
    </p:spTree>
    <p:extLst>
      <p:ext uri="{BB962C8B-B14F-4D97-AF65-F5344CB8AC3E}">
        <p14:creationId xmlns:p14="http://schemas.microsoft.com/office/powerpoint/2010/main" val="3937664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5800"/>
            <a:ext cx="4575175" cy="3432175"/>
          </a:xfrm>
        </p:spPr>
      </p:sp>
      <p:sp>
        <p:nvSpPr>
          <p:cNvPr id="3" name="Notes Placeholder 2"/>
          <p:cNvSpPr>
            <a:spLocks noGrp="1"/>
          </p:cNvSpPr>
          <p:nvPr>
            <p:ph type="body" idx="1"/>
          </p:nvPr>
        </p:nvSpPr>
        <p:spPr/>
        <p:txBody>
          <a:bodyPr/>
          <a:lstStyle/>
          <a:p>
            <a:r>
              <a:rPr lang="en-US" dirty="0" err="1"/>
              <a:t>Autotransplantasjon</a:t>
            </a:r>
            <a:r>
              <a:rPr lang="en-US" baseline="0" dirty="0"/>
              <a:t> </a:t>
            </a:r>
            <a:r>
              <a:rPr lang="en-US" baseline="0" dirty="0" err="1"/>
              <a:t>behandlingsmulighet</a:t>
            </a:r>
            <a:r>
              <a:rPr lang="en-US" baseline="0" dirty="0"/>
              <a:t> for </a:t>
            </a:r>
            <a:r>
              <a:rPr lang="en-US" baseline="0" dirty="0" err="1"/>
              <a:t>alle</a:t>
            </a:r>
            <a:r>
              <a:rPr lang="en-US" baseline="0" dirty="0"/>
              <a:t> </a:t>
            </a:r>
            <a:r>
              <a:rPr lang="en-US" baseline="0" dirty="0" err="1"/>
              <a:t>diabetesformene</a:t>
            </a:r>
            <a:r>
              <a:rPr lang="en-US" baseline="0" dirty="0"/>
              <a:t>.</a:t>
            </a:r>
          </a:p>
          <a:p>
            <a:r>
              <a:rPr lang="en-US" baseline="0" dirty="0"/>
              <a:t>Vi </a:t>
            </a:r>
            <a:r>
              <a:rPr lang="en-US" baseline="0" dirty="0" err="1"/>
              <a:t>vil</a:t>
            </a:r>
            <a:r>
              <a:rPr lang="en-US" baseline="0" dirty="0"/>
              <a:t> </a:t>
            </a:r>
            <a:r>
              <a:rPr lang="en-US" baseline="0" dirty="0" err="1"/>
              <a:t>selvfølgelig</a:t>
            </a:r>
            <a:r>
              <a:rPr lang="en-US" baseline="0" dirty="0"/>
              <a:t> </a:t>
            </a:r>
            <a:r>
              <a:rPr lang="en-US" baseline="0" dirty="0" err="1"/>
              <a:t>ikke</a:t>
            </a:r>
            <a:r>
              <a:rPr lang="en-US" baseline="0" dirty="0"/>
              <a:t> at </a:t>
            </a:r>
            <a:r>
              <a:rPr lang="en-US" baseline="0" dirty="0" err="1"/>
              <a:t>nye</a:t>
            </a:r>
            <a:r>
              <a:rPr lang="en-US" baseline="0" dirty="0"/>
              <a:t> beta </a:t>
            </a:r>
            <a:r>
              <a:rPr lang="en-US" baseline="0" dirty="0" err="1"/>
              <a:t>celler</a:t>
            </a:r>
            <a:r>
              <a:rPr lang="en-US" baseline="0" dirty="0"/>
              <a:t> </a:t>
            </a:r>
            <a:r>
              <a:rPr lang="en-US" baseline="0" dirty="0" err="1"/>
              <a:t>skal</a:t>
            </a:r>
            <a:r>
              <a:rPr lang="en-US" baseline="0" dirty="0"/>
              <a:t> </a:t>
            </a:r>
            <a:r>
              <a:rPr lang="en-US" baseline="0" dirty="0" err="1"/>
              <a:t>ødelegges</a:t>
            </a:r>
            <a:r>
              <a:rPr lang="en-US" baseline="0" dirty="0"/>
              <a:t> </a:t>
            </a:r>
            <a:r>
              <a:rPr lang="en-US" baseline="0" dirty="0" err="1"/>
              <a:t>når</a:t>
            </a:r>
            <a:r>
              <a:rPr lang="en-US" baseline="0" dirty="0"/>
              <a:t> de auto-</a:t>
            </a:r>
            <a:r>
              <a:rPr lang="en-US" baseline="0" dirty="0" err="1"/>
              <a:t>transplanteres</a:t>
            </a:r>
            <a:r>
              <a:rPr lang="en-US" baseline="0" dirty="0"/>
              <a:t>:</a:t>
            </a:r>
          </a:p>
          <a:p>
            <a:r>
              <a:rPr lang="en-US" baseline="0" dirty="0"/>
              <a:t>For type 1 diabetes </a:t>
            </a:r>
            <a:r>
              <a:rPr lang="en-US" baseline="0" dirty="0" err="1"/>
              <a:t>må</a:t>
            </a:r>
            <a:r>
              <a:rPr lang="en-US" baseline="0" dirty="0"/>
              <a:t> </a:t>
            </a:r>
            <a:r>
              <a:rPr lang="en-US" baseline="0" dirty="0" err="1"/>
              <a:t>betacellene</a:t>
            </a:r>
            <a:r>
              <a:rPr lang="en-US" baseline="0" dirty="0"/>
              <a:t> </a:t>
            </a:r>
            <a:r>
              <a:rPr lang="en-US" baseline="0" dirty="0" err="1"/>
              <a:t>kapsles</a:t>
            </a:r>
            <a:r>
              <a:rPr lang="en-US" baseline="0" dirty="0"/>
              <a:t> inn for </a:t>
            </a:r>
            <a:r>
              <a:rPr lang="en-US" baseline="0" dirty="0" err="1"/>
              <a:t>å</a:t>
            </a:r>
            <a:r>
              <a:rPr lang="en-US" baseline="0" dirty="0"/>
              <a:t> </a:t>
            </a:r>
            <a:r>
              <a:rPr lang="en-US" baseline="0" dirty="0" err="1"/>
              <a:t>unngå</a:t>
            </a:r>
            <a:r>
              <a:rPr lang="en-US" baseline="0" dirty="0"/>
              <a:t> </a:t>
            </a:r>
            <a:r>
              <a:rPr lang="en-US" baseline="0" dirty="0" err="1"/>
              <a:t>immunangrep</a:t>
            </a:r>
            <a:endParaRPr lang="en-US" baseline="0" dirty="0"/>
          </a:p>
          <a:p>
            <a:r>
              <a:rPr lang="en-US" baseline="0" dirty="0"/>
              <a:t>For type 2 diabetes </a:t>
            </a:r>
            <a:r>
              <a:rPr lang="en-US" baseline="0" dirty="0" err="1"/>
              <a:t>er</a:t>
            </a:r>
            <a:r>
              <a:rPr lang="en-US" baseline="0" dirty="0"/>
              <a:t> </a:t>
            </a:r>
            <a:r>
              <a:rPr lang="en-US" baseline="0" dirty="0" err="1"/>
              <a:t>det</a:t>
            </a:r>
            <a:r>
              <a:rPr lang="en-US" baseline="0" dirty="0"/>
              <a:t> bare </a:t>
            </a:r>
            <a:r>
              <a:rPr lang="en-US" baseline="0" dirty="0" err="1"/>
              <a:t>å</a:t>
            </a:r>
            <a:r>
              <a:rPr lang="en-US" baseline="0" dirty="0"/>
              <a:t> </a:t>
            </a:r>
            <a:r>
              <a:rPr lang="en-US" baseline="0" dirty="0" err="1"/>
              <a:t>fylle</a:t>
            </a:r>
            <a:r>
              <a:rPr lang="en-US" baseline="0" dirty="0"/>
              <a:t> </a:t>
            </a:r>
            <a:r>
              <a:rPr lang="en-US" baseline="0" dirty="0" err="1"/>
              <a:t>på</a:t>
            </a:r>
            <a:r>
              <a:rPr lang="en-US" baseline="0" dirty="0"/>
              <a:t>.</a:t>
            </a:r>
            <a:endParaRPr lang="en-US" dirty="0"/>
          </a:p>
        </p:txBody>
      </p:sp>
      <p:sp>
        <p:nvSpPr>
          <p:cNvPr id="4" name="Slide Number Placeholder 3"/>
          <p:cNvSpPr>
            <a:spLocks noGrp="1"/>
          </p:cNvSpPr>
          <p:nvPr>
            <p:ph type="sldNum" sz="quarter" idx="10"/>
          </p:nvPr>
        </p:nvSpPr>
        <p:spPr/>
        <p:txBody>
          <a:bodyPr/>
          <a:lstStyle/>
          <a:p>
            <a:fld id="{047A72C4-70FA-504E-9936-51D0EC766853}" type="slidenum">
              <a:rPr lang="nb-NO" smtClean="0"/>
              <a:pPr/>
              <a:t>3</a:t>
            </a:fld>
            <a:endParaRPr lang="nb-NO"/>
          </a:p>
        </p:txBody>
      </p:sp>
    </p:spTree>
    <p:extLst>
      <p:ext uri="{BB962C8B-B14F-4D97-AF65-F5344CB8AC3E}">
        <p14:creationId xmlns:p14="http://schemas.microsoft.com/office/powerpoint/2010/main" val="91559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F59FF11-7B39-4B20-9B47-174C8E4A70E8}" type="slidenum">
              <a:rPr lang="nb-NO" smtClean="0"/>
              <a:t>4</a:t>
            </a:fld>
            <a:endParaRPr lang="nb-NO"/>
          </a:p>
        </p:txBody>
      </p:sp>
    </p:spTree>
    <p:extLst>
      <p:ext uri="{BB962C8B-B14F-4D97-AF65-F5344CB8AC3E}">
        <p14:creationId xmlns:p14="http://schemas.microsoft.com/office/powerpoint/2010/main" val="3746263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F59FF11-7B39-4B20-9B47-174C8E4A70E8}" type="slidenum">
              <a:rPr lang="nb-NO" smtClean="0"/>
              <a:t>5</a:t>
            </a:fld>
            <a:endParaRPr lang="nb-NO"/>
          </a:p>
        </p:txBody>
      </p:sp>
    </p:spTree>
    <p:extLst>
      <p:ext uri="{BB962C8B-B14F-4D97-AF65-F5344CB8AC3E}">
        <p14:creationId xmlns:p14="http://schemas.microsoft.com/office/powerpoint/2010/main" val="2973138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F59FF11-7B39-4B20-9B47-174C8E4A70E8}" type="slidenum">
              <a:rPr lang="nb-NO" smtClean="0"/>
              <a:t>7</a:t>
            </a:fld>
            <a:endParaRPr lang="nb-NO"/>
          </a:p>
        </p:txBody>
      </p:sp>
    </p:spTree>
    <p:extLst>
      <p:ext uri="{BB962C8B-B14F-4D97-AF65-F5344CB8AC3E}">
        <p14:creationId xmlns:p14="http://schemas.microsoft.com/office/powerpoint/2010/main" val="4047574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F59FF11-7B39-4B20-9B47-174C8E4A70E8}" type="slidenum">
              <a:rPr lang="nb-NO" smtClean="0"/>
              <a:t>8</a:t>
            </a:fld>
            <a:endParaRPr lang="nb-NO"/>
          </a:p>
        </p:txBody>
      </p:sp>
    </p:spTree>
    <p:extLst>
      <p:ext uri="{BB962C8B-B14F-4D97-AF65-F5344CB8AC3E}">
        <p14:creationId xmlns:p14="http://schemas.microsoft.com/office/powerpoint/2010/main" val="3429876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First, I am </a:t>
            </a:r>
            <a:r>
              <a:rPr lang="nb-NO" dirty="0" err="1"/>
              <a:t>grateful</a:t>
            </a:r>
            <a:r>
              <a:rPr lang="nb-NO" dirty="0"/>
              <a:t> to </a:t>
            </a:r>
            <a:r>
              <a:rPr lang="nb-NO" dirty="0" err="1"/>
              <a:t>the</a:t>
            </a:r>
            <a:r>
              <a:rPr lang="nb-NO" dirty="0"/>
              <a:t> </a:t>
            </a:r>
            <a:r>
              <a:rPr lang="nb-NO" dirty="0" err="1"/>
              <a:t>organizers</a:t>
            </a:r>
            <a:r>
              <a:rPr lang="nb-NO" dirty="0"/>
              <a:t> for </a:t>
            </a:r>
            <a:r>
              <a:rPr lang="nb-NO" dirty="0" err="1"/>
              <a:t>the</a:t>
            </a:r>
            <a:r>
              <a:rPr lang="nb-NO" dirty="0"/>
              <a:t> </a:t>
            </a:r>
            <a:r>
              <a:rPr lang="nb-NO" dirty="0" err="1"/>
              <a:t>invitation</a:t>
            </a:r>
            <a:r>
              <a:rPr lang="nb-NO" dirty="0"/>
              <a:t> to </a:t>
            </a:r>
            <a:r>
              <a:rPr lang="nb-NO" dirty="0" err="1"/>
              <a:t>this</a:t>
            </a:r>
            <a:r>
              <a:rPr lang="nb-NO" dirty="0"/>
              <a:t> </a:t>
            </a:r>
            <a:r>
              <a:rPr lang="nb-NO" dirty="0" err="1"/>
              <a:t>wonderful</a:t>
            </a:r>
            <a:r>
              <a:rPr lang="nb-NO" dirty="0"/>
              <a:t> </a:t>
            </a:r>
            <a:r>
              <a:rPr lang="nb-NO" dirty="0" err="1"/>
              <a:t>meeting</a:t>
            </a:r>
            <a:r>
              <a:rPr lang="nb-NO" dirty="0"/>
              <a:t> and for </a:t>
            </a:r>
            <a:r>
              <a:rPr lang="nb-NO" dirty="0" err="1"/>
              <a:t>the</a:t>
            </a:r>
            <a:r>
              <a:rPr lang="nb-NO" dirty="0"/>
              <a:t> </a:t>
            </a:r>
            <a:r>
              <a:rPr lang="nb-NO" dirty="0" err="1"/>
              <a:t>nice</a:t>
            </a:r>
            <a:r>
              <a:rPr lang="nb-NO" dirty="0"/>
              <a:t> </a:t>
            </a:r>
            <a:r>
              <a:rPr lang="nb-NO" dirty="0" err="1"/>
              <a:t>introduction</a:t>
            </a:r>
            <a:r>
              <a:rPr lang="nb-NO" dirty="0"/>
              <a:t>.</a:t>
            </a:r>
          </a:p>
          <a:p>
            <a:endParaRPr lang="nb-NO" dirty="0"/>
          </a:p>
          <a:p>
            <a:r>
              <a:rPr lang="nb-NO" dirty="0"/>
              <a:t>The basis </a:t>
            </a:r>
            <a:r>
              <a:rPr lang="nb-NO" dirty="0" err="1"/>
              <a:t>of</a:t>
            </a:r>
            <a:r>
              <a:rPr lang="nb-NO" dirty="0"/>
              <a:t> </a:t>
            </a:r>
            <a:r>
              <a:rPr lang="nb-NO" dirty="0" err="1"/>
              <a:t>our</a:t>
            </a:r>
            <a:r>
              <a:rPr lang="nb-NO" dirty="0"/>
              <a:t> studies: MODY </a:t>
            </a:r>
            <a:r>
              <a:rPr lang="nb-NO" dirty="0" err="1"/>
              <a:t>Registry</a:t>
            </a:r>
            <a:endParaRPr lang="nb-NO" dirty="0"/>
          </a:p>
          <a:p>
            <a:r>
              <a:rPr lang="nb-NO" dirty="0"/>
              <a:t>Research </a:t>
            </a:r>
            <a:r>
              <a:rPr lang="nb-NO" dirty="0" err="1"/>
              <a:t>highlights</a:t>
            </a:r>
            <a:r>
              <a:rPr lang="nb-NO" dirty="0"/>
              <a:t> </a:t>
            </a:r>
            <a:r>
              <a:rPr lang="nb-NO" dirty="0" err="1"/>
              <a:t>include</a:t>
            </a:r>
            <a:r>
              <a:rPr lang="nb-NO" dirty="0"/>
              <a:t>---</a:t>
            </a:r>
          </a:p>
          <a:p>
            <a:r>
              <a:rPr lang="nb-NO" dirty="0" err="1"/>
              <a:t>Murine</a:t>
            </a:r>
            <a:r>
              <a:rPr lang="nb-NO" dirty="0"/>
              <a:t> </a:t>
            </a:r>
            <a:r>
              <a:rPr lang="nb-NO" dirty="0" err="1"/>
              <a:t>models</a:t>
            </a:r>
            <a:r>
              <a:rPr lang="nb-NO" dirty="0"/>
              <a:t> </a:t>
            </a:r>
            <a:r>
              <a:rPr lang="nb-NO" dirty="0" err="1"/>
              <a:t>discouraging</a:t>
            </a:r>
            <a:r>
              <a:rPr lang="nb-NO" dirty="0"/>
              <a:t>, </a:t>
            </a:r>
            <a:r>
              <a:rPr lang="nb-NO" dirty="0" err="1"/>
              <a:t>turned</a:t>
            </a:r>
            <a:r>
              <a:rPr lang="nb-NO" dirty="0"/>
              <a:t> to </a:t>
            </a:r>
            <a:r>
              <a:rPr lang="nb-NO" dirty="0" err="1"/>
              <a:t>iPSC-based</a:t>
            </a:r>
            <a:r>
              <a:rPr lang="nb-NO" dirty="0"/>
              <a:t> </a:t>
            </a:r>
            <a:r>
              <a:rPr lang="nb-NO" dirty="0" err="1"/>
              <a:t>models</a:t>
            </a:r>
            <a:endParaRPr lang="nb-NO" dirty="0"/>
          </a:p>
          <a:p>
            <a:endParaRPr lang="nb-NO" dirty="0"/>
          </a:p>
          <a:p>
            <a:r>
              <a:rPr lang="nb-NO" dirty="0" err="1"/>
              <a:t>We</a:t>
            </a:r>
            <a:r>
              <a:rPr lang="nb-NO" dirty="0"/>
              <a:t> </a:t>
            </a:r>
            <a:r>
              <a:rPr lang="nb-NO" dirty="0" err="1"/>
              <a:t>focus</a:t>
            </a:r>
            <a:r>
              <a:rPr lang="nb-NO" dirty="0"/>
              <a:t> </a:t>
            </a:r>
            <a:r>
              <a:rPr lang="nb-NO" dirty="0" err="1"/>
              <a:t>on</a:t>
            </a:r>
            <a:r>
              <a:rPr lang="nb-NO" dirty="0"/>
              <a:t> families, </a:t>
            </a:r>
            <a:r>
              <a:rPr lang="nb-NO" dirty="0" err="1"/>
              <a:t>having</a:t>
            </a:r>
            <a:r>
              <a:rPr lang="nb-NO" dirty="0"/>
              <a:t> </a:t>
            </a:r>
            <a:r>
              <a:rPr lang="nb-NO" dirty="0" err="1"/>
              <a:t>both</a:t>
            </a:r>
            <a:r>
              <a:rPr lang="nb-NO" dirty="0"/>
              <a:t> pre-</a:t>
            </a:r>
            <a:r>
              <a:rPr lang="nb-NO" dirty="0" err="1"/>
              <a:t>diabetic</a:t>
            </a:r>
            <a:r>
              <a:rPr lang="nb-NO" dirty="0"/>
              <a:t> and </a:t>
            </a:r>
            <a:r>
              <a:rPr lang="nb-NO" dirty="0" err="1"/>
              <a:t>diabetic</a:t>
            </a:r>
            <a:r>
              <a:rPr lang="nb-NO" dirty="0"/>
              <a:t> </a:t>
            </a:r>
            <a:r>
              <a:rPr lang="nb-NO" dirty="0" err="1"/>
              <a:t>mutation</a:t>
            </a:r>
            <a:r>
              <a:rPr lang="nb-NO" dirty="0"/>
              <a:t> </a:t>
            </a:r>
            <a:r>
              <a:rPr lang="nb-NO" dirty="0" err="1"/>
              <a:t>carriers</a:t>
            </a:r>
            <a:r>
              <a:rPr lang="nb-NO" dirty="0"/>
              <a:t>.</a:t>
            </a:r>
          </a:p>
        </p:txBody>
      </p:sp>
      <p:sp>
        <p:nvSpPr>
          <p:cNvPr id="4" name="Plassholder for lysbildenummer 3"/>
          <p:cNvSpPr>
            <a:spLocks noGrp="1"/>
          </p:cNvSpPr>
          <p:nvPr>
            <p:ph type="sldNum" sz="quarter" idx="10"/>
          </p:nvPr>
        </p:nvSpPr>
        <p:spPr/>
        <p:txBody>
          <a:bodyPr/>
          <a:lstStyle/>
          <a:p>
            <a:fld id="{0F59FF11-7B39-4B20-9B47-174C8E4A70E8}" type="slidenum">
              <a:rPr lang="nb-NO" smtClean="0"/>
              <a:t>9</a:t>
            </a:fld>
            <a:endParaRPr lang="nb-NO"/>
          </a:p>
        </p:txBody>
      </p:sp>
    </p:spTree>
    <p:extLst>
      <p:ext uri="{BB962C8B-B14F-4D97-AF65-F5344CB8AC3E}">
        <p14:creationId xmlns:p14="http://schemas.microsoft.com/office/powerpoint/2010/main" val="2081112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 let </a:t>
            </a:r>
            <a:r>
              <a:rPr lang="nb-NO" dirty="0" err="1"/>
              <a:t>us</a:t>
            </a:r>
            <a:r>
              <a:rPr lang="nb-NO" dirty="0"/>
              <a:t> </a:t>
            </a:r>
            <a:r>
              <a:rPr lang="nb-NO" dirty="0" err="1"/>
              <a:t>focus</a:t>
            </a:r>
            <a:r>
              <a:rPr lang="nb-NO" dirty="0"/>
              <a:t> in </a:t>
            </a:r>
            <a:r>
              <a:rPr lang="nb-NO" dirty="0" err="1"/>
              <a:t>on</a:t>
            </a:r>
            <a:r>
              <a:rPr lang="nb-NO" dirty="0"/>
              <a:t> </a:t>
            </a:r>
            <a:r>
              <a:rPr lang="nb-NO" dirty="0" err="1"/>
              <a:t>the</a:t>
            </a:r>
            <a:r>
              <a:rPr lang="nb-NO" dirty="0"/>
              <a:t> MODY1 </a:t>
            </a:r>
            <a:r>
              <a:rPr lang="nb-NO" dirty="0" err="1"/>
              <a:t>family</a:t>
            </a:r>
            <a:r>
              <a:rPr lang="nb-NO" dirty="0"/>
              <a:t>, from </a:t>
            </a:r>
            <a:r>
              <a:rPr lang="nb-NO" dirty="0" err="1"/>
              <a:t>which</a:t>
            </a:r>
            <a:r>
              <a:rPr lang="nb-NO" dirty="0"/>
              <a:t> </a:t>
            </a:r>
            <a:r>
              <a:rPr lang="nb-NO" dirty="0" err="1"/>
              <a:t>we</a:t>
            </a:r>
            <a:r>
              <a:rPr lang="nb-NO" dirty="0"/>
              <a:t> have </a:t>
            </a:r>
            <a:r>
              <a:rPr lang="nb-NO" dirty="0" err="1"/>
              <a:t>studied</a:t>
            </a:r>
            <a:r>
              <a:rPr lang="nb-NO" dirty="0"/>
              <a:t> a </a:t>
            </a:r>
            <a:r>
              <a:rPr lang="nb-NO" dirty="0" err="1"/>
              <a:t>quadro</a:t>
            </a:r>
            <a:r>
              <a:rPr lang="nb-NO" dirty="0"/>
              <a:t> </a:t>
            </a:r>
            <a:r>
              <a:rPr lang="nb-NO" dirty="0" err="1"/>
              <a:t>of</a:t>
            </a:r>
            <a:r>
              <a:rPr lang="nb-NO" dirty="0"/>
              <a:t> 4 </a:t>
            </a:r>
            <a:r>
              <a:rPr lang="nb-NO" dirty="0" err="1"/>
              <a:t>people</a:t>
            </a:r>
            <a:r>
              <a:rPr lang="nb-NO" dirty="0"/>
              <a:t>. </a:t>
            </a:r>
          </a:p>
          <a:p>
            <a:r>
              <a:rPr lang="nb-NO" dirty="0" err="1"/>
              <a:t>We</a:t>
            </a:r>
            <a:r>
              <a:rPr lang="nb-NO" dirty="0"/>
              <a:t> </a:t>
            </a:r>
            <a:r>
              <a:rPr lang="nb-NO" dirty="0" err="1"/>
              <a:t>reprogrammed</a:t>
            </a:r>
            <a:r>
              <a:rPr lang="nb-NO" dirty="0"/>
              <a:t> fibroblasts from </a:t>
            </a:r>
            <a:r>
              <a:rPr lang="nb-NO" dirty="0" err="1"/>
              <a:t>these</a:t>
            </a:r>
            <a:r>
              <a:rPr lang="nb-NO" dirty="0"/>
              <a:t> </a:t>
            </a:r>
            <a:r>
              <a:rPr lang="nb-NO" dirty="0" err="1"/>
              <a:t>subjects</a:t>
            </a:r>
            <a:r>
              <a:rPr lang="nb-NO" dirty="0"/>
              <a:t> </a:t>
            </a:r>
            <a:r>
              <a:rPr lang="nb-NO" dirty="0" err="1"/>
              <a:t>with</a:t>
            </a:r>
            <a:r>
              <a:rPr lang="nb-NO" dirty="0"/>
              <a:t> </a:t>
            </a:r>
            <a:r>
              <a:rPr lang="nb-NO" dirty="0" err="1"/>
              <a:t>episomal</a:t>
            </a:r>
            <a:r>
              <a:rPr lang="nb-NO" dirty="0"/>
              <a:t> </a:t>
            </a:r>
            <a:r>
              <a:rPr lang="nb-NO" dirty="0" err="1"/>
              <a:t>reporgrmaming</a:t>
            </a:r>
            <a:r>
              <a:rPr lang="nb-NO" dirty="0"/>
              <a:t> and </a:t>
            </a:r>
            <a:r>
              <a:rPr lang="nb-NO" dirty="0" err="1"/>
              <a:t>confirmed</a:t>
            </a:r>
            <a:r>
              <a:rPr lang="nb-NO" dirty="0"/>
              <a:t> </a:t>
            </a:r>
            <a:r>
              <a:rPr lang="nb-NO" dirty="0" err="1"/>
              <a:t>pluripotency</a:t>
            </a:r>
            <a:r>
              <a:rPr lang="nb-NO" dirty="0"/>
              <a:t> </a:t>
            </a:r>
            <a:r>
              <a:rPr lang="nb-NO" dirty="0" err="1"/>
              <a:t>with</a:t>
            </a:r>
            <a:r>
              <a:rPr lang="nb-NO" dirty="0"/>
              <a:t> </a:t>
            </a:r>
            <a:r>
              <a:rPr lang="nb-NO" dirty="0" err="1"/>
              <a:t>embryoid</a:t>
            </a:r>
            <a:r>
              <a:rPr lang="nb-NO" dirty="0"/>
              <a:t> body </a:t>
            </a:r>
            <a:r>
              <a:rPr lang="nb-NO" dirty="0" err="1"/>
              <a:t>formation</a:t>
            </a:r>
            <a:r>
              <a:rPr lang="nb-NO" dirty="0"/>
              <a:t>. </a:t>
            </a:r>
          </a:p>
          <a:p>
            <a:r>
              <a:rPr lang="nb-NO" dirty="0" err="1"/>
              <a:t>We</a:t>
            </a:r>
            <a:r>
              <a:rPr lang="nb-NO" dirty="0"/>
              <a:t> used </a:t>
            </a:r>
            <a:r>
              <a:rPr lang="nb-NO" dirty="0" err="1"/>
              <a:t>the</a:t>
            </a:r>
            <a:r>
              <a:rPr lang="nb-NO" dirty="0"/>
              <a:t> </a:t>
            </a:r>
            <a:r>
              <a:rPr lang="nb-NO" dirty="0" err="1"/>
              <a:t>Rezania</a:t>
            </a:r>
            <a:r>
              <a:rPr lang="nb-NO" dirty="0"/>
              <a:t> 2014 </a:t>
            </a:r>
            <a:r>
              <a:rPr lang="nb-NO" dirty="0" err="1"/>
              <a:t>protocol</a:t>
            </a:r>
            <a:r>
              <a:rPr lang="nb-NO" dirty="0"/>
              <a:t> to </a:t>
            </a:r>
            <a:r>
              <a:rPr lang="nb-NO" dirty="0" err="1"/>
              <a:t>direct</a:t>
            </a:r>
            <a:r>
              <a:rPr lang="nb-NO" dirty="0"/>
              <a:t> </a:t>
            </a:r>
            <a:r>
              <a:rPr lang="nb-NO" dirty="0" err="1"/>
              <a:t>differentiation</a:t>
            </a:r>
            <a:r>
              <a:rPr lang="nb-NO" dirty="0"/>
              <a:t> </a:t>
            </a:r>
            <a:r>
              <a:rPr lang="nb-NO" dirty="0" err="1"/>
              <a:t>towards</a:t>
            </a:r>
            <a:r>
              <a:rPr lang="nb-NO" dirty="0"/>
              <a:t> S7 </a:t>
            </a:r>
            <a:r>
              <a:rPr lang="nb-NO" dirty="0" err="1"/>
              <a:t>cells</a:t>
            </a:r>
            <a:r>
              <a:rPr lang="nb-NO" dirty="0"/>
              <a:t>.</a:t>
            </a:r>
          </a:p>
          <a:p>
            <a:r>
              <a:rPr lang="nb-NO" dirty="0" err="1"/>
              <a:t>Of</a:t>
            </a:r>
            <a:r>
              <a:rPr lang="nb-NO" dirty="0"/>
              <a:t> </a:t>
            </a:r>
            <a:r>
              <a:rPr lang="nb-NO" dirty="0" err="1"/>
              <a:t>the</a:t>
            </a:r>
            <a:r>
              <a:rPr lang="nb-NO" dirty="0"/>
              <a:t> </a:t>
            </a:r>
            <a:r>
              <a:rPr lang="nb-NO" dirty="0" err="1"/>
              <a:t>wide</a:t>
            </a:r>
            <a:r>
              <a:rPr lang="nb-NO" dirty="0"/>
              <a:t> range </a:t>
            </a:r>
            <a:r>
              <a:rPr lang="nb-NO" dirty="0" err="1"/>
              <a:t>of</a:t>
            </a:r>
            <a:r>
              <a:rPr lang="nb-NO" dirty="0"/>
              <a:t> </a:t>
            </a:r>
            <a:r>
              <a:rPr lang="nb-NO" dirty="0" err="1"/>
              <a:t>characterization</a:t>
            </a:r>
            <a:r>
              <a:rPr lang="nb-NO" dirty="0"/>
              <a:t> </a:t>
            </a:r>
            <a:r>
              <a:rPr lang="nb-NO" dirty="0" err="1"/>
              <a:t>methods</a:t>
            </a:r>
            <a:r>
              <a:rPr lang="nb-NO" dirty="0"/>
              <a:t> used, </a:t>
            </a:r>
            <a:r>
              <a:rPr lang="nb-NO" dirty="0" err="1"/>
              <a:t>we</a:t>
            </a:r>
            <a:r>
              <a:rPr lang="nb-NO" dirty="0"/>
              <a:t> </a:t>
            </a:r>
            <a:r>
              <a:rPr lang="nb-NO" dirty="0" err="1"/>
              <a:t>will</a:t>
            </a:r>
            <a:r>
              <a:rPr lang="nb-NO" dirty="0"/>
              <a:t> </a:t>
            </a:r>
            <a:r>
              <a:rPr lang="nb-NO" dirty="0" err="1"/>
              <a:t>here</a:t>
            </a:r>
            <a:r>
              <a:rPr lang="nb-NO" dirty="0"/>
              <a:t> </a:t>
            </a:r>
            <a:r>
              <a:rPr lang="nb-NO" dirty="0" err="1"/>
              <a:t>focus</a:t>
            </a:r>
            <a:r>
              <a:rPr lang="nb-NO" dirty="0"/>
              <a:t> </a:t>
            </a:r>
            <a:r>
              <a:rPr lang="nb-NO" dirty="0" err="1"/>
              <a:t>on</a:t>
            </a:r>
            <a:r>
              <a:rPr lang="nb-NO" dirty="0"/>
              <a:t> </a:t>
            </a:r>
            <a:r>
              <a:rPr lang="nb-NO" dirty="0" err="1"/>
              <a:t>proteomics</a:t>
            </a:r>
            <a:r>
              <a:rPr lang="nb-NO" dirty="0"/>
              <a:t> </a:t>
            </a:r>
            <a:r>
              <a:rPr lang="nb-NO" dirty="0" err="1"/>
              <a:t>methods</a:t>
            </a:r>
            <a:r>
              <a:rPr lang="nb-NO" dirty="0"/>
              <a:t>.</a:t>
            </a:r>
          </a:p>
          <a:p>
            <a:r>
              <a:rPr lang="nb-NO" dirty="0"/>
              <a:t>With MODY samples </a:t>
            </a:r>
            <a:r>
              <a:rPr lang="nb-NO" dirty="0" err="1"/>
              <a:t>we</a:t>
            </a:r>
            <a:r>
              <a:rPr lang="nb-NO" dirty="0"/>
              <a:t> </a:t>
            </a:r>
            <a:r>
              <a:rPr lang="nb-NO" dirty="0" err="1"/>
              <a:t>are</a:t>
            </a:r>
            <a:r>
              <a:rPr lang="nb-NO" dirty="0"/>
              <a:t> </a:t>
            </a:r>
            <a:r>
              <a:rPr lang="nb-NO" dirty="0" err="1"/>
              <a:t>interested</a:t>
            </a:r>
            <a:r>
              <a:rPr lang="nb-NO" dirty="0"/>
              <a:t> in </a:t>
            </a:r>
            <a:r>
              <a:rPr lang="nb-NO" dirty="0" err="1"/>
              <a:t>asking</a:t>
            </a:r>
            <a:r>
              <a:rPr lang="nb-NO" dirty="0"/>
              <a:t> </a:t>
            </a:r>
            <a:r>
              <a:rPr lang="nb-NO" dirty="0" err="1"/>
              <a:t>about</a:t>
            </a:r>
            <a:r>
              <a:rPr lang="nb-NO" dirty="0"/>
              <a:t> </a:t>
            </a:r>
            <a:r>
              <a:rPr lang="nb-NO" dirty="0" err="1"/>
              <a:t>mutation-specific</a:t>
            </a:r>
            <a:r>
              <a:rPr lang="nb-NO" dirty="0"/>
              <a:t> </a:t>
            </a:r>
            <a:r>
              <a:rPr lang="nb-NO" dirty="0" err="1"/>
              <a:t>differences</a:t>
            </a:r>
            <a:r>
              <a:rPr lang="nb-NO" dirty="0"/>
              <a:t> in fate </a:t>
            </a:r>
            <a:r>
              <a:rPr lang="nb-NO" dirty="0" err="1"/>
              <a:t>aquistiion</a:t>
            </a:r>
            <a:r>
              <a:rPr lang="nb-NO" dirty="0"/>
              <a:t> or beta </a:t>
            </a:r>
            <a:r>
              <a:rPr lang="nb-NO" dirty="0" err="1"/>
              <a:t>cell</a:t>
            </a:r>
            <a:r>
              <a:rPr lang="nb-NO" dirty="0"/>
              <a:t> </a:t>
            </a:r>
            <a:r>
              <a:rPr lang="nb-NO" dirty="0" err="1"/>
              <a:t>function</a:t>
            </a:r>
            <a:r>
              <a:rPr lang="nb-NO" dirty="0"/>
              <a:t>.</a:t>
            </a:r>
          </a:p>
        </p:txBody>
      </p:sp>
      <p:sp>
        <p:nvSpPr>
          <p:cNvPr id="4" name="Plassholder for lysbildenummer 3"/>
          <p:cNvSpPr>
            <a:spLocks noGrp="1"/>
          </p:cNvSpPr>
          <p:nvPr>
            <p:ph type="sldNum" sz="quarter" idx="10"/>
          </p:nvPr>
        </p:nvSpPr>
        <p:spPr/>
        <p:txBody>
          <a:bodyPr/>
          <a:lstStyle/>
          <a:p>
            <a:fld id="{0F59FF11-7B39-4B20-9B47-174C8E4A70E8}" type="slidenum">
              <a:rPr lang="nb-NO" smtClean="0"/>
              <a:t>10</a:t>
            </a:fld>
            <a:endParaRPr lang="nb-NO"/>
          </a:p>
        </p:txBody>
      </p:sp>
    </p:spTree>
    <p:extLst>
      <p:ext uri="{BB962C8B-B14F-4D97-AF65-F5344CB8AC3E}">
        <p14:creationId xmlns:p14="http://schemas.microsoft.com/office/powerpoint/2010/main" val="611816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BFA5EFEB-D8D1-4F36-948A-CBD938438AB2}" type="datetimeFigureOut">
              <a:rPr lang="nb-NO" smtClean="0"/>
              <a:t>23.11.2020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1BD8A9F-B742-4198-BC26-7937DB7EEB30}" type="slidenum">
              <a:rPr lang="nb-NO" smtClean="0"/>
              <a:t>‹#›</a:t>
            </a:fld>
            <a:endParaRPr lang="nb-NO"/>
          </a:p>
        </p:txBody>
      </p:sp>
    </p:spTree>
    <p:extLst>
      <p:ext uri="{BB962C8B-B14F-4D97-AF65-F5344CB8AC3E}">
        <p14:creationId xmlns:p14="http://schemas.microsoft.com/office/powerpoint/2010/main" val="1005501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FA5EFEB-D8D1-4F36-948A-CBD938438AB2}" type="datetimeFigureOut">
              <a:rPr lang="nb-NO" smtClean="0"/>
              <a:t>23.11.2020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1BD8A9F-B742-4198-BC26-7937DB7EEB30}" type="slidenum">
              <a:rPr lang="nb-NO" smtClean="0"/>
              <a:t>‹#›</a:t>
            </a:fld>
            <a:endParaRPr lang="nb-NO"/>
          </a:p>
        </p:txBody>
      </p:sp>
    </p:spTree>
    <p:extLst>
      <p:ext uri="{BB962C8B-B14F-4D97-AF65-F5344CB8AC3E}">
        <p14:creationId xmlns:p14="http://schemas.microsoft.com/office/powerpoint/2010/main" val="2691315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FA5EFEB-D8D1-4F36-948A-CBD938438AB2}" type="datetimeFigureOut">
              <a:rPr lang="nb-NO" smtClean="0"/>
              <a:t>23.11.2020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1BD8A9F-B742-4198-BC26-7937DB7EEB30}" type="slidenum">
              <a:rPr lang="nb-NO" smtClean="0"/>
              <a:t>‹#›</a:t>
            </a:fld>
            <a:endParaRPr lang="nb-NO"/>
          </a:p>
        </p:txBody>
      </p:sp>
    </p:spTree>
    <p:extLst>
      <p:ext uri="{BB962C8B-B14F-4D97-AF65-F5344CB8AC3E}">
        <p14:creationId xmlns:p14="http://schemas.microsoft.com/office/powerpoint/2010/main" val="3072011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Titteltekst"/>
          <p:cNvSpPr txBox="1">
            <a:spLocks noGrp="1"/>
          </p:cNvSpPr>
          <p:nvPr>
            <p:ph type="title"/>
          </p:nvPr>
        </p:nvSpPr>
        <p:spPr>
          <a:xfrm>
            <a:off x="1022920" y="1072308"/>
            <a:ext cx="7149480" cy="652937"/>
          </a:xfrm>
          <a:prstGeom prst="rect">
            <a:avLst/>
          </a:prstGeom>
        </p:spPr>
        <p:txBody>
          <a:bodyPr>
            <a:normAutofit/>
          </a:bodyPr>
          <a:lstStyle/>
          <a:p>
            <a:r>
              <a:t>Titteltekst</a:t>
            </a:r>
          </a:p>
        </p:txBody>
      </p:sp>
      <p:sp>
        <p:nvSpPr>
          <p:cNvPr id="22" name="Brødtekst nivå én…"/>
          <p:cNvSpPr txBox="1">
            <a:spLocks noGrp="1"/>
          </p:cNvSpPr>
          <p:nvPr>
            <p:ph type="body" idx="1"/>
          </p:nvPr>
        </p:nvSpPr>
        <p:spPr>
          <a:xfrm>
            <a:off x="1022920" y="1941266"/>
            <a:ext cx="7149480" cy="3888001"/>
          </a:xfrm>
          <a:prstGeom prst="rect">
            <a:avLst/>
          </a:prstGeom>
        </p:spPr>
        <p:txBody>
          <a:bodyPr/>
          <a:lstStyle/>
          <a:p>
            <a:r>
              <a:t>Brødtekst nivå én</a:t>
            </a:r>
          </a:p>
          <a:p>
            <a:pPr lvl="1"/>
            <a:r>
              <a:t>Brødtekst nivå to</a:t>
            </a:r>
          </a:p>
          <a:p>
            <a:pPr lvl="2"/>
            <a:r>
              <a:t>Brødtekst nivå tre</a:t>
            </a:r>
          </a:p>
          <a:p>
            <a:pPr lvl="3"/>
            <a:r>
              <a:t>Brødtekst nivå fire</a:t>
            </a:r>
          </a:p>
          <a:p>
            <a:pPr lvl="4"/>
            <a:r>
              <a:t>Brødtekst nivå fem</a:t>
            </a:r>
          </a:p>
        </p:txBody>
      </p:sp>
      <p:sp>
        <p:nvSpPr>
          <p:cNvPr id="23" name="Lysbildenummer"/>
          <p:cNvSpPr txBox="1">
            <a:spLocks noGrp="1"/>
          </p:cNvSpPr>
          <p:nvPr>
            <p:ph type="sldNum" sz="quarter" idx="2"/>
          </p:nvPr>
        </p:nvSpPr>
        <p:spPr>
          <a:xfrm>
            <a:off x="89517" y="6494000"/>
            <a:ext cx="127001" cy="245369"/>
          </a:xfrm>
          <a:prstGeom prst="rect">
            <a:avLst/>
          </a:prstGeom>
        </p:spPr>
        <p:txBody>
          <a:bodyPr/>
          <a:lstStyle/>
          <a:p>
            <a:fld id="{86CB4B4D-7CA3-9044-876B-883B54F8677D}" type="slidenum">
              <a:t>‹#›</a:t>
            </a:fld>
            <a:endParaRPr/>
          </a:p>
        </p:txBody>
      </p:sp>
      <p:pic>
        <p:nvPicPr>
          <p:cNvPr id="24" name="Bilde 9" descr="Bilde 9"/>
          <p:cNvPicPr>
            <a:picLocks noChangeAspect="1"/>
          </p:cNvPicPr>
          <p:nvPr/>
        </p:nvPicPr>
        <p:blipFill>
          <a:blip r:embed="rId2"/>
          <a:stretch>
            <a:fillRect/>
          </a:stretch>
        </p:blipFill>
        <p:spPr>
          <a:xfrm>
            <a:off x="8208000" y="5637246"/>
            <a:ext cx="576001" cy="768001"/>
          </a:xfrm>
          <a:prstGeom prst="rect">
            <a:avLst/>
          </a:prstGeom>
          <a:ln w="12700">
            <a:miter lim="400000"/>
          </a:ln>
        </p:spPr>
      </p:pic>
    </p:spTree>
    <p:extLst>
      <p:ext uri="{BB962C8B-B14F-4D97-AF65-F5344CB8AC3E}">
        <p14:creationId xmlns:p14="http://schemas.microsoft.com/office/powerpoint/2010/main" val="30856773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FA5EFEB-D8D1-4F36-948A-CBD938438AB2}" type="datetimeFigureOut">
              <a:rPr lang="nb-NO" smtClean="0"/>
              <a:t>23.11.2020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1BD8A9F-B742-4198-BC26-7937DB7EEB30}" type="slidenum">
              <a:rPr lang="nb-NO" smtClean="0"/>
              <a:t>‹#›</a:t>
            </a:fld>
            <a:endParaRPr lang="nb-NO"/>
          </a:p>
        </p:txBody>
      </p:sp>
    </p:spTree>
    <p:extLst>
      <p:ext uri="{BB962C8B-B14F-4D97-AF65-F5344CB8AC3E}">
        <p14:creationId xmlns:p14="http://schemas.microsoft.com/office/powerpoint/2010/main" val="3417028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BFA5EFEB-D8D1-4F36-948A-CBD938438AB2}" type="datetimeFigureOut">
              <a:rPr lang="nb-NO" smtClean="0"/>
              <a:t>23.11.2020</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1BD8A9F-B742-4198-BC26-7937DB7EEB30}" type="slidenum">
              <a:rPr lang="nb-NO" smtClean="0"/>
              <a:t>‹#›</a:t>
            </a:fld>
            <a:endParaRPr lang="nb-NO"/>
          </a:p>
        </p:txBody>
      </p:sp>
    </p:spTree>
    <p:extLst>
      <p:ext uri="{BB962C8B-B14F-4D97-AF65-F5344CB8AC3E}">
        <p14:creationId xmlns:p14="http://schemas.microsoft.com/office/powerpoint/2010/main" val="2302829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BFA5EFEB-D8D1-4F36-948A-CBD938438AB2}" type="datetimeFigureOut">
              <a:rPr lang="nb-NO" smtClean="0"/>
              <a:t>23.11.2020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1BD8A9F-B742-4198-BC26-7937DB7EEB30}" type="slidenum">
              <a:rPr lang="nb-NO" smtClean="0"/>
              <a:t>‹#›</a:t>
            </a:fld>
            <a:endParaRPr lang="nb-NO"/>
          </a:p>
        </p:txBody>
      </p:sp>
    </p:spTree>
    <p:extLst>
      <p:ext uri="{BB962C8B-B14F-4D97-AF65-F5344CB8AC3E}">
        <p14:creationId xmlns:p14="http://schemas.microsoft.com/office/powerpoint/2010/main" val="3392892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BFA5EFEB-D8D1-4F36-948A-CBD938438AB2}" type="datetimeFigureOut">
              <a:rPr lang="nb-NO" smtClean="0"/>
              <a:t>23.11.2020</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31BD8A9F-B742-4198-BC26-7937DB7EEB30}" type="slidenum">
              <a:rPr lang="nb-NO" smtClean="0"/>
              <a:t>‹#›</a:t>
            </a:fld>
            <a:endParaRPr lang="nb-NO"/>
          </a:p>
        </p:txBody>
      </p:sp>
    </p:spTree>
    <p:extLst>
      <p:ext uri="{BB962C8B-B14F-4D97-AF65-F5344CB8AC3E}">
        <p14:creationId xmlns:p14="http://schemas.microsoft.com/office/powerpoint/2010/main" val="1432584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BFA5EFEB-D8D1-4F36-948A-CBD938438AB2}" type="datetimeFigureOut">
              <a:rPr lang="nb-NO" smtClean="0"/>
              <a:t>23.11.2020</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31BD8A9F-B742-4198-BC26-7937DB7EEB30}" type="slidenum">
              <a:rPr lang="nb-NO" smtClean="0"/>
              <a:t>‹#›</a:t>
            </a:fld>
            <a:endParaRPr lang="nb-NO"/>
          </a:p>
        </p:txBody>
      </p:sp>
    </p:spTree>
    <p:extLst>
      <p:ext uri="{BB962C8B-B14F-4D97-AF65-F5344CB8AC3E}">
        <p14:creationId xmlns:p14="http://schemas.microsoft.com/office/powerpoint/2010/main" val="3955654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FA5EFEB-D8D1-4F36-948A-CBD938438AB2}" type="datetimeFigureOut">
              <a:rPr lang="nb-NO" smtClean="0"/>
              <a:t>23.11.2020</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31BD8A9F-B742-4198-BC26-7937DB7EEB30}" type="slidenum">
              <a:rPr lang="nb-NO" smtClean="0"/>
              <a:t>‹#›</a:t>
            </a:fld>
            <a:endParaRPr lang="nb-NO"/>
          </a:p>
        </p:txBody>
      </p:sp>
    </p:spTree>
    <p:extLst>
      <p:ext uri="{BB962C8B-B14F-4D97-AF65-F5344CB8AC3E}">
        <p14:creationId xmlns:p14="http://schemas.microsoft.com/office/powerpoint/2010/main" val="4150755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BFA5EFEB-D8D1-4F36-948A-CBD938438AB2}" type="datetimeFigureOut">
              <a:rPr lang="nb-NO" smtClean="0"/>
              <a:t>23.11.2020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1BD8A9F-B742-4198-BC26-7937DB7EEB30}" type="slidenum">
              <a:rPr lang="nb-NO" smtClean="0"/>
              <a:t>‹#›</a:t>
            </a:fld>
            <a:endParaRPr lang="nb-NO"/>
          </a:p>
        </p:txBody>
      </p:sp>
    </p:spTree>
    <p:extLst>
      <p:ext uri="{BB962C8B-B14F-4D97-AF65-F5344CB8AC3E}">
        <p14:creationId xmlns:p14="http://schemas.microsoft.com/office/powerpoint/2010/main" val="205829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BFA5EFEB-D8D1-4F36-948A-CBD938438AB2}" type="datetimeFigureOut">
              <a:rPr lang="nb-NO" smtClean="0"/>
              <a:t>23.11.2020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1BD8A9F-B742-4198-BC26-7937DB7EEB30}" type="slidenum">
              <a:rPr lang="nb-NO" smtClean="0"/>
              <a:t>‹#›</a:t>
            </a:fld>
            <a:endParaRPr lang="nb-NO"/>
          </a:p>
        </p:txBody>
      </p:sp>
    </p:spTree>
    <p:extLst>
      <p:ext uri="{BB962C8B-B14F-4D97-AF65-F5344CB8AC3E}">
        <p14:creationId xmlns:p14="http://schemas.microsoft.com/office/powerpoint/2010/main" val="3830039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5EFEB-D8D1-4F36-948A-CBD938438AB2}" type="datetimeFigureOut">
              <a:rPr lang="nb-NO" smtClean="0"/>
              <a:t>23.11.2020</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BD8A9F-B742-4198-BC26-7937DB7EEB30}" type="slidenum">
              <a:rPr lang="nb-NO" smtClean="0"/>
              <a:t>‹#›</a:t>
            </a:fld>
            <a:endParaRPr lang="nb-NO"/>
          </a:p>
        </p:txBody>
      </p:sp>
    </p:spTree>
    <p:extLst>
      <p:ext uri="{BB962C8B-B14F-4D97-AF65-F5344CB8AC3E}">
        <p14:creationId xmlns:p14="http://schemas.microsoft.com/office/powerpoint/2010/main" val="4066713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tiff"/><Relationship Id="rId18" Type="http://schemas.openxmlformats.org/officeDocument/2006/relationships/image" Target="../media/image23.tiff"/><Relationship Id="rId3" Type="http://schemas.openxmlformats.org/officeDocument/2006/relationships/image" Target="../media/image9.jpeg"/><Relationship Id="rId21" Type="http://schemas.openxmlformats.org/officeDocument/2006/relationships/image" Target="../media/image26.jpg"/><Relationship Id="rId7" Type="http://schemas.openxmlformats.org/officeDocument/2006/relationships/image" Target="../media/image13.jpeg"/><Relationship Id="rId12" Type="http://schemas.openxmlformats.org/officeDocument/2006/relationships/image" Target="../media/image17.jpeg"/><Relationship Id="rId17" Type="http://schemas.openxmlformats.org/officeDocument/2006/relationships/image" Target="../media/image22.tiff"/><Relationship Id="rId2" Type="http://schemas.openxmlformats.org/officeDocument/2006/relationships/notesSlide" Target="../notesSlides/notesSlide9.xml"/><Relationship Id="rId16" Type="http://schemas.openxmlformats.org/officeDocument/2006/relationships/image" Target="../media/image21.jpeg"/><Relationship Id="rId20"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12.tiff"/><Relationship Id="rId11" Type="http://schemas.openxmlformats.org/officeDocument/2006/relationships/image" Target="../media/image16.tiff"/><Relationship Id="rId24" Type="http://schemas.openxmlformats.org/officeDocument/2006/relationships/image" Target="../media/image29.jpeg"/><Relationship Id="rId5" Type="http://schemas.openxmlformats.org/officeDocument/2006/relationships/image" Target="../media/image11.tiff"/><Relationship Id="rId15" Type="http://schemas.openxmlformats.org/officeDocument/2006/relationships/image" Target="../media/image20.tiff"/><Relationship Id="rId23" Type="http://schemas.openxmlformats.org/officeDocument/2006/relationships/image" Target="../media/image28.png"/><Relationship Id="rId10" Type="http://schemas.openxmlformats.org/officeDocument/2006/relationships/image" Target="../media/image15.tiff"/><Relationship Id="rId19" Type="http://schemas.openxmlformats.org/officeDocument/2006/relationships/image" Target="../media/image24.tiff"/><Relationship Id="rId4" Type="http://schemas.openxmlformats.org/officeDocument/2006/relationships/image" Target="../media/image10.tiff"/><Relationship Id="rId9" Type="http://schemas.microsoft.com/office/2007/relationships/hdphoto" Target="../media/hdphoto1.wdp"/><Relationship Id="rId14" Type="http://schemas.openxmlformats.org/officeDocument/2006/relationships/image" Target="../media/image19.tiff"/><Relationship Id="rId22"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29.jpeg"/><Relationship Id="rId10" Type="http://schemas.openxmlformats.org/officeDocument/2006/relationships/image" Target="../media/image41.png"/><Relationship Id="rId4" Type="http://schemas.openxmlformats.org/officeDocument/2006/relationships/image" Target="../media/image35.tif"/><Relationship Id="rId9" Type="http://schemas.openxmlformats.org/officeDocument/2006/relationships/image" Target="../media/image40.png"/><Relationship Id="rId14" Type="http://schemas.openxmlformats.org/officeDocument/2006/relationships/image" Target="../media/image45.jpeg"/></Relationships>
</file>

<file path=ppt/slides/_rels/slide13.xml.rels><?xml version="1.0" encoding="UTF-8" standalone="yes"?>
<Relationships xmlns="http://schemas.openxmlformats.org/package/2006/relationships"><Relationship Id="rId8" Type="http://schemas.openxmlformats.org/officeDocument/2006/relationships/image" Target="../media/image51.tiff"/><Relationship Id="rId13" Type="http://schemas.openxmlformats.org/officeDocument/2006/relationships/image" Target="../media/image55.tiff"/><Relationship Id="rId3" Type="http://schemas.openxmlformats.org/officeDocument/2006/relationships/image" Target="../media/image46.png"/><Relationship Id="rId7" Type="http://schemas.openxmlformats.org/officeDocument/2006/relationships/image" Target="../media/image50.tiff"/><Relationship Id="rId12"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9.tiff"/><Relationship Id="rId11" Type="http://schemas.openxmlformats.org/officeDocument/2006/relationships/image" Target="../media/image54.png"/><Relationship Id="rId5" Type="http://schemas.openxmlformats.org/officeDocument/2006/relationships/image" Target="../media/image48.tiff"/><Relationship Id="rId10" Type="http://schemas.openxmlformats.org/officeDocument/2006/relationships/image" Target="../media/image53.jpg"/><Relationship Id="rId4" Type="http://schemas.openxmlformats.org/officeDocument/2006/relationships/image" Target="../media/image47.tiff"/><Relationship Id="rId9" Type="http://schemas.openxmlformats.org/officeDocument/2006/relationships/image" Target="../media/image52.tiff"/></Relationships>
</file>

<file path=ppt/slides/_rels/slide14.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59.emf"/><Relationship Id="rId4" Type="http://schemas.openxmlformats.org/officeDocument/2006/relationships/image" Target="../media/image58.emf"/></Relationships>
</file>

<file path=ppt/slides/_rels/slide15.xml.rels><?xml version="1.0" encoding="UTF-8" standalone="yes"?>
<Relationships xmlns="http://schemas.openxmlformats.org/package/2006/relationships"><Relationship Id="rId8" Type="http://schemas.openxmlformats.org/officeDocument/2006/relationships/image" Target="../media/image64.tiff"/><Relationship Id="rId3" Type="http://schemas.openxmlformats.org/officeDocument/2006/relationships/image" Target="../media/image60.png"/><Relationship Id="rId7"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4.tiff"/><Relationship Id="rId5" Type="http://schemas.openxmlformats.org/officeDocument/2006/relationships/image" Target="../media/image45.jpeg"/><Relationship Id="rId4" Type="http://schemas.openxmlformats.org/officeDocument/2006/relationships/image" Target="../media/image66.tiff"/></Relationships>
</file>

<file path=ppt/slides/_rels/slide1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tif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76.png"/><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750B2E8D-377C-5A4B-A01B-4FD2780F56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68303"/>
            <a:ext cx="9144000" cy="5132447"/>
          </a:xfrm>
          <a:prstGeom prst="rect">
            <a:avLst/>
          </a:prstGeom>
        </p:spPr>
      </p:pic>
      <p:sp>
        <p:nvSpPr>
          <p:cNvPr id="2" name="Title 1"/>
          <p:cNvSpPr>
            <a:spLocks noGrp="1"/>
          </p:cNvSpPr>
          <p:nvPr>
            <p:ph type="ctrTitle"/>
          </p:nvPr>
        </p:nvSpPr>
        <p:spPr>
          <a:xfrm>
            <a:off x="525484" y="1115290"/>
            <a:ext cx="7775369" cy="1102519"/>
          </a:xfrm>
        </p:spPr>
        <p:txBody>
          <a:bodyPr>
            <a:normAutofit/>
          </a:bodyPr>
          <a:lstStyle/>
          <a:p>
            <a:r>
              <a:rPr lang="nb-NO" dirty="0" err="1"/>
              <a:t>Towards</a:t>
            </a:r>
            <a:r>
              <a:rPr lang="nb-NO" dirty="0"/>
              <a:t> diabetes </a:t>
            </a:r>
            <a:r>
              <a:rPr lang="nb-NO" dirty="0" err="1"/>
              <a:t>cell</a:t>
            </a:r>
            <a:r>
              <a:rPr lang="nb-NO" dirty="0"/>
              <a:t> </a:t>
            </a:r>
            <a:r>
              <a:rPr lang="nb-NO" dirty="0" err="1"/>
              <a:t>therapy</a:t>
            </a:r>
            <a:endParaRPr lang="en-US" b="1" dirty="0"/>
          </a:p>
        </p:txBody>
      </p:sp>
      <p:sp>
        <p:nvSpPr>
          <p:cNvPr id="3" name="Subtitle 2"/>
          <p:cNvSpPr>
            <a:spLocks noGrp="1"/>
          </p:cNvSpPr>
          <p:nvPr>
            <p:ph type="subTitle" idx="1"/>
          </p:nvPr>
        </p:nvSpPr>
        <p:spPr>
          <a:xfrm>
            <a:off x="843147" y="2217809"/>
            <a:ext cx="7056784" cy="1515864"/>
          </a:xfrm>
        </p:spPr>
        <p:txBody>
          <a:bodyPr>
            <a:normAutofit fontScale="77500" lnSpcReduction="20000"/>
          </a:bodyPr>
          <a:lstStyle/>
          <a:p>
            <a:r>
              <a:rPr lang="en-US" b="1" dirty="0">
                <a:solidFill>
                  <a:schemeClr val="tx1"/>
                </a:solidFill>
              </a:rPr>
              <a:t>Helge </a:t>
            </a:r>
            <a:r>
              <a:rPr lang="en-US" b="1" dirty="0" err="1">
                <a:solidFill>
                  <a:schemeClr val="tx1"/>
                </a:solidFill>
              </a:rPr>
              <a:t>Ræder</a:t>
            </a:r>
            <a:r>
              <a:rPr lang="en-US" b="1" dirty="0">
                <a:solidFill>
                  <a:schemeClr val="tx1"/>
                </a:solidFill>
              </a:rPr>
              <a:t> MD PhD	</a:t>
            </a:r>
          </a:p>
          <a:p>
            <a:r>
              <a:rPr lang="en-US" b="1" dirty="0">
                <a:solidFill>
                  <a:schemeClr val="tx1"/>
                </a:solidFill>
              </a:rPr>
              <a:t>Professor, University of Bergen, Norway</a:t>
            </a:r>
          </a:p>
          <a:p>
            <a:r>
              <a:rPr lang="en-US" b="1" dirty="0">
                <a:solidFill>
                  <a:schemeClr val="tx1"/>
                </a:solidFill>
              </a:rPr>
              <a:t>Senior Consultant, Department of Pediatrics, </a:t>
            </a:r>
            <a:r>
              <a:rPr lang="en-US" b="1" dirty="0" err="1">
                <a:solidFill>
                  <a:schemeClr val="tx1"/>
                </a:solidFill>
              </a:rPr>
              <a:t>Haukeland</a:t>
            </a:r>
            <a:r>
              <a:rPr lang="en-US" b="1" dirty="0">
                <a:solidFill>
                  <a:schemeClr val="tx1"/>
                </a:solidFill>
              </a:rPr>
              <a:t> University Hospital </a:t>
            </a:r>
          </a:p>
        </p:txBody>
      </p:sp>
    </p:spTree>
    <p:extLst>
      <p:ext uri="{BB962C8B-B14F-4D97-AF65-F5344CB8AC3E}">
        <p14:creationId xmlns:p14="http://schemas.microsoft.com/office/powerpoint/2010/main" val="3604590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42F2E3-F94D-BB41-BFCC-66267098BBC1}"/>
              </a:ext>
            </a:extLst>
          </p:cNvPr>
          <p:cNvSpPr>
            <a:spLocks noGrp="1"/>
          </p:cNvSpPr>
          <p:nvPr>
            <p:ph type="title"/>
          </p:nvPr>
        </p:nvSpPr>
        <p:spPr/>
        <p:txBody>
          <a:bodyPr>
            <a:normAutofit fontScale="90000"/>
          </a:bodyPr>
          <a:lstStyle/>
          <a:p>
            <a:r>
              <a:rPr lang="nb-NO" dirty="0" err="1"/>
              <a:t>Episomally</a:t>
            </a:r>
            <a:r>
              <a:rPr lang="nb-NO" dirty="0"/>
              <a:t> </a:t>
            </a:r>
            <a:r>
              <a:rPr lang="nb-NO" dirty="0" err="1"/>
              <a:t>reprogrammed</a:t>
            </a:r>
            <a:r>
              <a:rPr lang="nb-NO" dirty="0"/>
              <a:t> </a:t>
            </a:r>
            <a:r>
              <a:rPr lang="nb-NO" dirty="0" err="1"/>
              <a:t>iPSC</a:t>
            </a:r>
            <a:r>
              <a:rPr lang="nb-NO" dirty="0"/>
              <a:t> </a:t>
            </a:r>
            <a:r>
              <a:rPr lang="nb-NO" dirty="0" err="1"/>
              <a:t>are</a:t>
            </a:r>
            <a:r>
              <a:rPr lang="nb-NO" dirty="0"/>
              <a:t> </a:t>
            </a:r>
            <a:r>
              <a:rPr lang="nb-NO" dirty="0" err="1"/>
              <a:t>pluripotent</a:t>
            </a:r>
            <a:endParaRPr lang="nb-NO" dirty="0"/>
          </a:p>
        </p:txBody>
      </p:sp>
      <p:pic>
        <p:nvPicPr>
          <p:cNvPr id="6" name="Picture 2" descr="nature10761-f2.2.jpg">
            <a:extLst>
              <a:ext uri="{FF2B5EF4-FFF2-40B4-BE49-F238E27FC236}">
                <a16:creationId xmlns:a16="http://schemas.microsoft.com/office/drawing/2014/main" id="{C20B7927-CCB4-DD4E-A3C9-0AED56E7EB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71925" y="2833304"/>
            <a:ext cx="731923" cy="1315776"/>
          </a:xfrm>
          <a:prstGeom prst="rect">
            <a:avLst/>
          </a:prstGeom>
        </p:spPr>
      </p:pic>
      <p:pic>
        <p:nvPicPr>
          <p:cNvPr id="8" name="Picture 1" descr="904-1ips_Image021_ch03.tif">
            <a:extLst>
              <a:ext uri="{FF2B5EF4-FFF2-40B4-BE49-F238E27FC236}">
                <a16:creationId xmlns:a16="http://schemas.microsoft.com/office/drawing/2014/main" id="{C98C6440-1E95-484B-A679-644448357F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7102" y="1829651"/>
            <a:ext cx="642352" cy="642352"/>
          </a:xfrm>
          <a:prstGeom prst="rect">
            <a:avLst/>
          </a:prstGeom>
        </p:spPr>
      </p:pic>
      <p:pic>
        <p:nvPicPr>
          <p:cNvPr id="9" name="Picture 3" descr="904-1ips_Image021_ch02.tif">
            <a:extLst>
              <a:ext uri="{FF2B5EF4-FFF2-40B4-BE49-F238E27FC236}">
                <a16:creationId xmlns:a16="http://schemas.microsoft.com/office/drawing/2014/main" id="{69085ADB-486F-8243-979E-27797E3D30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12693" y="1829651"/>
            <a:ext cx="642352" cy="642352"/>
          </a:xfrm>
          <a:prstGeom prst="rect">
            <a:avLst/>
          </a:prstGeom>
        </p:spPr>
      </p:pic>
      <p:pic>
        <p:nvPicPr>
          <p:cNvPr id="10" name="Picture 4" descr="904-1ips_Image021_ch01.tif">
            <a:extLst>
              <a:ext uri="{FF2B5EF4-FFF2-40B4-BE49-F238E27FC236}">
                <a16:creationId xmlns:a16="http://schemas.microsoft.com/office/drawing/2014/main" id="{CADCFC71-7FB4-E445-BE83-78E89CF635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58284" y="1829651"/>
            <a:ext cx="642352" cy="642352"/>
          </a:xfrm>
          <a:prstGeom prst="rect">
            <a:avLst/>
          </a:prstGeom>
        </p:spPr>
      </p:pic>
      <p:pic>
        <p:nvPicPr>
          <p:cNvPr id="11" name="Picture 6" descr="904-1-OL.tif">
            <a:extLst>
              <a:ext uri="{FF2B5EF4-FFF2-40B4-BE49-F238E27FC236}">
                <a16:creationId xmlns:a16="http://schemas.microsoft.com/office/drawing/2014/main" id="{3F78AADB-DD5A-B745-9D3B-4EF866D8B70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27950" y="1829651"/>
            <a:ext cx="642352" cy="642352"/>
          </a:xfrm>
          <a:prstGeom prst="rect">
            <a:avLst/>
          </a:prstGeom>
        </p:spPr>
      </p:pic>
      <p:sp>
        <p:nvSpPr>
          <p:cNvPr id="12" name="TextBox 7">
            <a:extLst>
              <a:ext uri="{FF2B5EF4-FFF2-40B4-BE49-F238E27FC236}">
                <a16:creationId xmlns:a16="http://schemas.microsoft.com/office/drawing/2014/main" id="{7BE7DA64-CF4D-4E4B-A63B-705B0913023E}"/>
              </a:ext>
            </a:extLst>
          </p:cNvPr>
          <p:cNvSpPr txBox="1"/>
          <p:nvPr/>
        </p:nvSpPr>
        <p:spPr>
          <a:xfrm rot="16200000">
            <a:off x="3880019" y="1969513"/>
            <a:ext cx="928692" cy="307777"/>
          </a:xfrm>
          <a:prstGeom prst="rect">
            <a:avLst/>
          </a:prstGeom>
          <a:noFill/>
        </p:spPr>
        <p:txBody>
          <a:bodyPr wrap="square" rtlCol="0">
            <a:spAutoFit/>
          </a:bodyPr>
          <a:lstStyle/>
          <a:p>
            <a:pPr algn="ctr"/>
            <a:r>
              <a:rPr lang="en-US" sz="1400" dirty="0"/>
              <a:t>N904-1</a:t>
            </a:r>
          </a:p>
        </p:txBody>
      </p:sp>
      <p:pic>
        <p:nvPicPr>
          <p:cNvPr id="15" name="Picture 19" descr="904-2ips_Image005_ch03.tif">
            <a:extLst>
              <a:ext uri="{FF2B5EF4-FFF2-40B4-BE49-F238E27FC236}">
                <a16:creationId xmlns:a16="http://schemas.microsoft.com/office/drawing/2014/main" id="{BE504B10-BFC7-794D-B2C3-96AA4EE376E3}"/>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871395" y="2481387"/>
            <a:ext cx="642352" cy="642352"/>
          </a:xfrm>
          <a:prstGeom prst="rect">
            <a:avLst/>
          </a:prstGeom>
        </p:spPr>
      </p:pic>
      <p:pic>
        <p:nvPicPr>
          <p:cNvPr id="16" name="Picture 20" descr="904-2ips_Image005_ch02.tif">
            <a:extLst>
              <a:ext uri="{FF2B5EF4-FFF2-40B4-BE49-F238E27FC236}">
                <a16:creationId xmlns:a16="http://schemas.microsoft.com/office/drawing/2014/main" id="{AA0C559D-41C4-3946-974F-F1743F1E8DF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14839" y="2481387"/>
            <a:ext cx="642352" cy="642352"/>
          </a:xfrm>
          <a:prstGeom prst="rect">
            <a:avLst/>
          </a:prstGeom>
        </p:spPr>
      </p:pic>
      <p:pic>
        <p:nvPicPr>
          <p:cNvPr id="17" name="Picture 21" descr="904-2ips_Image005_ch01.tif">
            <a:extLst>
              <a:ext uri="{FF2B5EF4-FFF2-40B4-BE49-F238E27FC236}">
                <a16:creationId xmlns:a16="http://schemas.microsoft.com/office/drawing/2014/main" id="{D428B5A6-0E2D-E345-B29C-58C5FDA3843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58284" y="2481387"/>
            <a:ext cx="642352" cy="642352"/>
          </a:xfrm>
          <a:prstGeom prst="rect">
            <a:avLst/>
          </a:prstGeom>
        </p:spPr>
      </p:pic>
      <p:pic>
        <p:nvPicPr>
          <p:cNvPr id="18" name="Picture 24" descr="904-2OL.tif">
            <a:extLst>
              <a:ext uri="{FF2B5EF4-FFF2-40B4-BE49-F238E27FC236}">
                <a16:creationId xmlns:a16="http://schemas.microsoft.com/office/drawing/2014/main" id="{66B436DD-1AE6-8945-851A-B8B7E2DD648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27950" y="2481387"/>
            <a:ext cx="642352" cy="642352"/>
          </a:xfrm>
          <a:prstGeom prst="rect">
            <a:avLst/>
          </a:prstGeom>
        </p:spPr>
      </p:pic>
      <p:sp>
        <p:nvSpPr>
          <p:cNvPr id="19" name="TextBox 27">
            <a:extLst>
              <a:ext uri="{FF2B5EF4-FFF2-40B4-BE49-F238E27FC236}">
                <a16:creationId xmlns:a16="http://schemas.microsoft.com/office/drawing/2014/main" id="{A6042A20-9631-B145-A9E1-2D128F148395}"/>
              </a:ext>
            </a:extLst>
          </p:cNvPr>
          <p:cNvSpPr txBox="1"/>
          <p:nvPr/>
        </p:nvSpPr>
        <p:spPr>
          <a:xfrm rot="16200000">
            <a:off x="3859137" y="2631055"/>
            <a:ext cx="970455" cy="307777"/>
          </a:xfrm>
          <a:prstGeom prst="rect">
            <a:avLst/>
          </a:prstGeom>
          <a:noFill/>
        </p:spPr>
        <p:txBody>
          <a:bodyPr wrap="square" rtlCol="0">
            <a:spAutoFit/>
          </a:bodyPr>
          <a:lstStyle/>
          <a:p>
            <a:pPr algn="ctr"/>
            <a:r>
              <a:rPr lang="en-US" sz="1400" dirty="0"/>
              <a:t>N904-2</a:t>
            </a:r>
          </a:p>
        </p:txBody>
      </p:sp>
      <p:pic>
        <p:nvPicPr>
          <p:cNvPr id="20" name="Picture 25" descr="904-6ips_Image036_ch01.tif">
            <a:extLst>
              <a:ext uri="{FF2B5EF4-FFF2-40B4-BE49-F238E27FC236}">
                <a16:creationId xmlns:a16="http://schemas.microsoft.com/office/drawing/2014/main" id="{5DBE3AFB-5A27-8A4F-9804-94FF89AD73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558284" y="3133124"/>
            <a:ext cx="642352" cy="642352"/>
          </a:xfrm>
          <a:prstGeom prst="rect">
            <a:avLst/>
          </a:prstGeom>
        </p:spPr>
      </p:pic>
      <p:pic>
        <p:nvPicPr>
          <p:cNvPr id="21" name="Picture 26" descr="904-6ips_Image036_ch02.tif">
            <a:extLst>
              <a:ext uri="{FF2B5EF4-FFF2-40B4-BE49-F238E27FC236}">
                <a16:creationId xmlns:a16="http://schemas.microsoft.com/office/drawing/2014/main" id="{B1031578-A39D-024F-9E37-4AE2A73AF3F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214839" y="3133124"/>
            <a:ext cx="642352" cy="642352"/>
          </a:xfrm>
          <a:prstGeom prst="rect">
            <a:avLst/>
          </a:prstGeom>
        </p:spPr>
      </p:pic>
      <p:pic>
        <p:nvPicPr>
          <p:cNvPr id="22" name="Picture 28" descr="904-6ips_Image036_ch03.tif">
            <a:extLst>
              <a:ext uri="{FF2B5EF4-FFF2-40B4-BE49-F238E27FC236}">
                <a16:creationId xmlns:a16="http://schemas.microsoft.com/office/drawing/2014/main" id="{B578FA6F-954E-4349-B39E-768A0D1E2C7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871395" y="3133124"/>
            <a:ext cx="642352" cy="642352"/>
          </a:xfrm>
          <a:prstGeom prst="rect">
            <a:avLst/>
          </a:prstGeom>
        </p:spPr>
      </p:pic>
      <p:pic>
        <p:nvPicPr>
          <p:cNvPr id="23" name="Picture 29" descr="904-6OL.tif">
            <a:extLst>
              <a:ext uri="{FF2B5EF4-FFF2-40B4-BE49-F238E27FC236}">
                <a16:creationId xmlns:a16="http://schemas.microsoft.com/office/drawing/2014/main" id="{AEFA4D0E-8919-3E48-B2B2-50EBA4B557B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527950" y="3133124"/>
            <a:ext cx="642352" cy="642352"/>
          </a:xfrm>
          <a:prstGeom prst="rect">
            <a:avLst/>
          </a:prstGeom>
        </p:spPr>
      </p:pic>
      <p:sp>
        <p:nvSpPr>
          <p:cNvPr id="24" name="TextBox 32">
            <a:extLst>
              <a:ext uri="{FF2B5EF4-FFF2-40B4-BE49-F238E27FC236}">
                <a16:creationId xmlns:a16="http://schemas.microsoft.com/office/drawing/2014/main" id="{4F1A55C2-FFCA-EB4F-9FCF-38A04DCAAF53}"/>
              </a:ext>
            </a:extLst>
          </p:cNvPr>
          <p:cNvSpPr txBox="1"/>
          <p:nvPr/>
        </p:nvSpPr>
        <p:spPr>
          <a:xfrm rot="16200000">
            <a:off x="3948020" y="3334261"/>
            <a:ext cx="792690" cy="307777"/>
          </a:xfrm>
          <a:prstGeom prst="rect">
            <a:avLst/>
          </a:prstGeom>
          <a:noFill/>
        </p:spPr>
        <p:txBody>
          <a:bodyPr wrap="square" rtlCol="0">
            <a:spAutoFit/>
          </a:bodyPr>
          <a:lstStyle/>
          <a:p>
            <a:pPr algn="ctr"/>
            <a:r>
              <a:rPr lang="en-US" sz="1400" dirty="0"/>
              <a:t>N904-6</a:t>
            </a:r>
          </a:p>
        </p:txBody>
      </p:sp>
      <p:pic>
        <p:nvPicPr>
          <p:cNvPr id="25" name="Picture 31" descr="904-7ips_Image002_ch01.tif">
            <a:extLst>
              <a:ext uri="{FF2B5EF4-FFF2-40B4-BE49-F238E27FC236}">
                <a16:creationId xmlns:a16="http://schemas.microsoft.com/office/drawing/2014/main" id="{4164428E-2E73-AC42-BB00-0CA69A01DC2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558284" y="3784860"/>
            <a:ext cx="642352" cy="642352"/>
          </a:xfrm>
          <a:prstGeom prst="rect">
            <a:avLst/>
          </a:prstGeom>
        </p:spPr>
      </p:pic>
      <p:pic>
        <p:nvPicPr>
          <p:cNvPr id="26" name="Picture 33" descr="904-7ips_Image002_ch02.tif">
            <a:extLst>
              <a:ext uri="{FF2B5EF4-FFF2-40B4-BE49-F238E27FC236}">
                <a16:creationId xmlns:a16="http://schemas.microsoft.com/office/drawing/2014/main" id="{DFEBA823-2A5B-B44E-8B54-07DF71818E4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214839" y="3784860"/>
            <a:ext cx="642352" cy="642352"/>
          </a:xfrm>
          <a:prstGeom prst="rect">
            <a:avLst/>
          </a:prstGeom>
        </p:spPr>
      </p:pic>
      <p:pic>
        <p:nvPicPr>
          <p:cNvPr id="27" name="Picture 34" descr="904-7ips_Image002_ch03.tif">
            <a:extLst>
              <a:ext uri="{FF2B5EF4-FFF2-40B4-BE49-F238E27FC236}">
                <a16:creationId xmlns:a16="http://schemas.microsoft.com/office/drawing/2014/main" id="{1451AD63-0C36-1F4C-BE6A-1F03E701778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871395" y="3784860"/>
            <a:ext cx="642352" cy="642352"/>
          </a:xfrm>
          <a:prstGeom prst="rect">
            <a:avLst/>
          </a:prstGeom>
        </p:spPr>
      </p:pic>
      <p:pic>
        <p:nvPicPr>
          <p:cNvPr id="28" name="Picture 35" descr="904-7OL.tif">
            <a:extLst>
              <a:ext uri="{FF2B5EF4-FFF2-40B4-BE49-F238E27FC236}">
                <a16:creationId xmlns:a16="http://schemas.microsoft.com/office/drawing/2014/main" id="{2B5E188F-D29A-8344-BE6C-E1D65B1EBE8B}"/>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527950" y="3784860"/>
            <a:ext cx="642352" cy="642352"/>
          </a:xfrm>
          <a:prstGeom prst="rect">
            <a:avLst/>
          </a:prstGeom>
        </p:spPr>
      </p:pic>
      <p:sp>
        <p:nvSpPr>
          <p:cNvPr id="35" name="TextBox 44">
            <a:extLst>
              <a:ext uri="{FF2B5EF4-FFF2-40B4-BE49-F238E27FC236}">
                <a16:creationId xmlns:a16="http://schemas.microsoft.com/office/drawing/2014/main" id="{23540D55-525F-E44E-BAA1-302C80664F76}"/>
              </a:ext>
            </a:extLst>
          </p:cNvPr>
          <p:cNvSpPr txBox="1"/>
          <p:nvPr/>
        </p:nvSpPr>
        <p:spPr>
          <a:xfrm rot="16200000">
            <a:off x="3955806" y="4037838"/>
            <a:ext cx="813733" cy="307777"/>
          </a:xfrm>
          <a:prstGeom prst="rect">
            <a:avLst/>
          </a:prstGeom>
          <a:noFill/>
        </p:spPr>
        <p:txBody>
          <a:bodyPr wrap="square" rtlCol="0">
            <a:spAutoFit/>
          </a:bodyPr>
          <a:lstStyle/>
          <a:p>
            <a:pPr algn="ctr"/>
            <a:r>
              <a:rPr lang="en-US" sz="1400" dirty="0"/>
              <a:t>N904-7</a:t>
            </a:r>
          </a:p>
        </p:txBody>
      </p:sp>
      <p:sp>
        <p:nvSpPr>
          <p:cNvPr id="36" name="TextBox 36">
            <a:extLst>
              <a:ext uri="{FF2B5EF4-FFF2-40B4-BE49-F238E27FC236}">
                <a16:creationId xmlns:a16="http://schemas.microsoft.com/office/drawing/2014/main" id="{C8BCC1D7-C46B-1E46-ABEB-D11529D5CDF8}"/>
              </a:ext>
            </a:extLst>
          </p:cNvPr>
          <p:cNvSpPr txBox="1"/>
          <p:nvPr/>
        </p:nvSpPr>
        <p:spPr>
          <a:xfrm>
            <a:off x="4541288" y="1795660"/>
            <a:ext cx="521088" cy="276999"/>
          </a:xfrm>
          <a:prstGeom prst="rect">
            <a:avLst/>
          </a:prstGeom>
          <a:noFill/>
        </p:spPr>
        <p:txBody>
          <a:bodyPr wrap="square" rtlCol="0">
            <a:spAutoFit/>
          </a:bodyPr>
          <a:lstStyle/>
          <a:p>
            <a:r>
              <a:rPr lang="en-US" sz="1200" dirty="0">
                <a:solidFill>
                  <a:srgbClr val="FFFFFF"/>
                </a:solidFill>
              </a:rPr>
              <a:t>oct4</a:t>
            </a:r>
          </a:p>
        </p:txBody>
      </p:sp>
      <p:sp>
        <p:nvSpPr>
          <p:cNvPr id="37" name="TextBox 46">
            <a:extLst>
              <a:ext uri="{FF2B5EF4-FFF2-40B4-BE49-F238E27FC236}">
                <a16:creationId xmlns:a16="http://schemas.microsoft.com/office/drawing/2014/main" id="{6560682C-F52A-B746-88E3-C6894864F4F4}"/>
              </a:ext>
            </a:extLst>
          </p:cNvPr>
          <p:cNvSpPr txBox="1"/>
          <p:nvPr/>
        </p:nvSpPr>
        <p:spPr>
          <a:xfrm>
            <a:off x="5194970" y="1795660"/>
            <a:ext cx="481768" cy="276999"/>
          </a:xfrm>
          <a:prstGeom prst="rect">
            <a:avLst/>
          </a:prstGeom>
          <a:noFill/>
        </p:spPr>
        <p:txBody>
          <a:bodyPr wrap="square" rtlCol="0">
            <a:spAutoFit/>
          </a:bodyPr>
          <a:lstStyle/>
          <a:p>
            <a:r>
              <a:rPr lang="en-US" sz="1200" dirty="0">
                <a:solidFill>
                  <a:srgbClr val="FFFFFF"/>
                </a:solidFill>
              </a:rPr>
              <a:t>sox2</a:t>
            </a:r>
          </a:p>
        </p:txBody>
      </p:sp>
      <p:sp>
        <p:nvSpPr>
          <p:cNvPr id="38" name="TextBox 47">
            <a:extLst>
              <a:ext uri="{FF2B5EF4-FFF2-40B4-BE49-F238E27FC236}">
                <a16:creationId xmlns:a16="http://schemas.microsoft.com/office/drawing/2014/main" id="{4DAED6C0-253C-F24B-8CC1-8110D083C704}"/>
              </a:ext>
            </a:extLst>
          </p:cNvPr>
          <p:cNvSpPr txBox="1"/>
          <p:nvPr/>
        </p:nvSpPr>
        <p:spPr>
          <a:xfrm>
            <a:off x="5847545" y="1795660"/>
            <a:ext cx="837354" cy="276999"/>
          </a:xfrm>
          <a:prstGeom prst="rect">
            <a:avLst/>
          </a:prstGeom>
          <a:noFill/>
        </p:spPr>
        <p:txBody>
          <a:bodyPr wrap="square" rtlCol="0">
            <a:spAutoFit/>
          </a:bodyPr>
          <a:lstStyle/>
          <a:p>
            <a:r>
              <a:rPr lang="en-US" sz="1200" dirty="0">
                <a:solidFill>
                  <a:srgbClr val="FFFFFF"/>
                </a:solidFill>
              </a:rPr>
              <a:t>a-tubulin</a:t>
            </a:r>
          </a:p>
        </p:txBody>
      </p:sp>
      <p:sp>
        <p:nvSpPr>
          <p:cNvPr id="39" name="TextBox 48">
            <a:extLst>
              <a:ext uri="{FF2B5EF4-FFF2-40B4-BE49-F238E27FC236}">
                <a16:creationId xmlns:a16="http://schemas.microsoft.com/office/drawing/2014/main" id="{38DE5215-4DFB-304F-A4EB-FF117F3BD5C6}"/>
              </a:ext>
            </a:extLst>
          </p:cNvPr>
          <p:cNvSpPr txBox="1"/>
          <p:nvPr/>
        </p:nvSpPr>
        <p:spPr>
          <a:xfrm>
            <a:off x="6506592" y="1795660"/>
            <a:ext cx="674266" cy="276999"/>
          </a:xfrm>
          <a:prstGeom prst="rect">
            <a:avLst/>
          </a:prstGeom>
          <a:noFill/>
        </p:spPr>
        <p:txBody>
          <a:bodyPr wrap="square" rtlCol="0">
            <a:spAutoFit/>
          </a:bodyPr>
          <a:lstStyle/>
          <a:p>
            <a:r>
              <a:rPr lang="en-US" sz="1200" dirty="0">
                <a:solidFill>
                  <a:srgbClr val="FFFFFF"/>
                </a:solidFill>
              </a:rPr>
              <a:t>overlay</a:t>
            </a:r>
          </a:p>
        </p:txBody>
      </p:sp>
      <p:sp>
        <p:nvSpPr>
          <p:cNvPr id="40" name="TextBox 37">
            <a:extLst>
              <a:ext uri="{FF2B5EF4-FFF2-40B4-BE49-F238E27FC236}">
                <a16:creationId xmlns:a16="http://schemas.microsoft.com/office/drawing/2014/main" id="{1BBDF870-AC6A-3045-97F4-444249526EA2}"/>
              </a:ext>
            </a:extLst>
          </p:cNvPr>
          <p:cNvSpPr txBox="1"/>
          <p:nvPr/>
        </p:nvSpPr>
        <p:spPr>
          <a:xfrm rot="16200000">
            <a:off x="3258520" y="2327823"/>
            <a:ext cx="1062531" cy="307777"/>
          </a:xfrm>
          <a:prstGeom prst="rect">
            <a:avLst/>
          </a:prstGeom>
          <a:noFill/>
        </p:spPr>
        <p:txBody>
          <a:bodyPr wrap="square" rtlCol="0">
            <a:spAutoFit/>
          </a:bodyPr>
          <a:lstStyle/>
          <a:p>
            <a:pPr algn="ctr"/>
            <a:r>
              <a:rPr lang="en-US" sz="1400" dirty="0"/>
              <a:t>diabetics</a:t>
            </a:r>
          </a:p>
        </p:txBody>
      </p:sp>
      <p:cxnSp>
        <p:nvCxnSpPr>
          <p:cNvPr id="41" name="Straight Arrow Connector 58">
            <a:extLst>
              <a:ext uri="{FF2B5EF4-FFF2-40B4-BE49-F238E27FC236}">
                <a16:creationId xmlns:a16="http://schemas.microsoft.com/office/drawing/2014/main" id="{9EF62662-7C2D-F540-804A-06D70ACFC08C}"/>
              </a:ext>
            </a:extLst>
          </p:cNvPr>
          <p:cNvCxnSpPr>
            <a:cxnSpLocks/>
          </p:cNvCxnSpPr>
          <p:nvPr/>
        </p:nvCxnSpPr>
        <p:spPr>
          <a:xfrm flipV="1">
            <a:off x="4118468" y="2150827"/>
            <a:ext cx="53499" cy="32824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60">
            <a:extLst>
              <a:ext uri="{FF2B5EF4-FFF2-40B4-BE49-F238E27FC236}">
                <a16:creationId xmlns:a16="http://schemas.microsoft.com/office/drawing/2014/main" id="{F1E5635F-BABE-284F-A029-D223B4E298A2}"/>
              </a:ext>
            </a:extLst>
          </p:cNvPr>
          <p:cNvCxnSpPr>
            <a:cxnSpLocks/>
          </p:cNvCxnSpPr>
          <p:nvPr/>
        </p:nvCxnSpPr>
        <p:spPr>
          <a:xfrm>
            <a:off x="4118468" y="2479070"/>
            <a:ext cx="53499" cy="32349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3" name="TextBox 66">
            <a:extLst>
              <a:ext uri="{FF2B5EF4-FFF2-40B4-BE49-F238E27FC236}">
                <a16:creationId xmlns:a16="http://schemas.microsoft.com/office/drawing/2014/main" id="{58675353-54E3-014D-9973-9927CD5EC77A}"/>
              </a:ext>
            </a:extLst>
          </p:cNvPr>
          <p:cNvSpPr txBox="1"/>
          <p:nvPr/>
        </p:nvSpPr>
        <p:spPr>
          <a:xfrm rot="16200000">
            <a:off x="3452151" y="3289583"/>
            <a:ext cx="938679" cy="393954"/>
          </a:xfrm>
          <a:prstGeom prst="rect">
            <a:avLst/>
          </a:prstGeom>
          <a:noFill/>
        </p:spPr>
        <p:txBody>
          <a:bodyPr wrap="square" rtlCol="0">
            <a:spAutoFit/>
          </a:bodyPr>
          <a:lstStyle/>
          <a:p>
            <a:pPr algn="ctr">
              <a:lnSpc>
                <a:spcPct val="70000"/>
              </a:lnSpc>
            </a:pPr>
            <a:r>
              <a:rPr lang="en-US" sz="1400" dirty="0"/>
              <a:t>mutation carrier</a:t>
            </a:r>
          </a:p>
        </p:txBody>
      </p:sp>
      <p:sp>
        <p:nvSpPr>
          <p:cNvPr id="44" name="TextBox 67">
            <a:extLst>
              <a:ext uri="{FF2B5EF4-FFF2-40B4-BE49-F238E27FC236}">
                <a16:creationId xmlns:a16="http://schemas.microsoft.com/office/drawing/2014/main" id="{CBC37CE2-2C77-3F4D-B645-0CEAC844712C}"/>
              </a:ext>
            </a:extLst>
          </p:cNvPr>
          <p:cNvSpPr txBox="1"/>
          <p:nvPr/>
        </p:nvSpPr>
        <p:spPr>
          <a:xfrm rot="16200000">
            <a:off x="3568751" y="4030567"/>
            <a:ext cx="742096" cy="393954"/>
          </a:xfrm>
          <a:prstGeom prst="rect">
            <a:avLst/>
          </a:prstGeom>
          <a:noFill/>
        </p:spPr>
        <p:txBody>
          <a:bodyPr wrap="square" rtlCol="0">
            <a:spAutoFit/>
          </a:bodyPr>
          <a:lstStyle/>
          <a:p>
            <a:pPr algn="ctr">
              <a:lnSpc>
                <a:spcPct val="70000"/>
              </a:lnSpc>
            </a:pPr>
            <a:r>
              <a:rPr lang="en-US" sz="1400" dirty="0"/>
              <a:t>normal sibling</a:t>
            </a:r>
          </a:p>
        </p:txBody>
      </p:sp>
      <p:sp>
        <p:nvSpPr>
          <p:cNvPr id="62" name="TekstSylinder 61">
            <a:extLst>
              <a:ext uri="{FF2B5EF4-FFF2-40B4-BE49-F238E27FC236}">
                <a16:creationId xmlns:a16="http://schemas.microsoft.com/office/drawing/2014/main" id="{DDBBA684-0370-824B-949F-7EF2B674F7CF}"/>
              </a:ext>
            </a:extLst>
          </p:cNvPr>
          <p:cNvSpPr txBox="1"/>
          <p:nvPr/>
        </p:nvSpPr>
        <p:spPr>
          <a:xfrm>
            <a:off x="611560" y="4509120"/>
            <a:ext cx="2747726" cy="369332"/>
          </a:xfrm>
          <a:prstGeom prst="rect">
            <a:avLst/>
          </a:prstGeom>
          <a:noFill/>
        </p:spPr>
        <p:txBody>
          <a:bodyPr wrap="square" rtlCol="0">
            <a:spAutoFit/>
          </a:bodyPr>
          <a:lstStyle/>
          <a:p>
            <a:r>
              <a:rPr lang="nb-NO" dirty="0" err="1"/>
              <a:t>Episomal</a:t>
            </a:r>
            <a:r>
              <a:rPr lang="nb-NO" dirty="0"/>
              <a:t> </a:t>
            </a:r>
            <a:r>
              <a:rPr lang="nb-NO" dirty="0" err="1"/>
              <a:t>reprogramming</a:t>
            </a:r>
            <a:endParaRPr lang="nb-NO" dirty="0"/>
          </a:p>
        </p:txBody>
      </p:sp>
      <p:sp>
        <p:nvSpPr>
          <p:cNvPr id="65" name="TekstSylinder 64">
            <a:extLst>
              <a:ext uri="{FF2B5EF4-FFF2-40B4-BE49-F238E27FC236}">
                <a16:creationId xmlns:a16="http://schemas.microsoft.com/office/drawing/2014/main" id="{A8037C5A-C82C-034E-896C-5A6EB2C0BEBA}"/>
              </a:ext>
            </a:extLst>
          </p:cNvPr>
          <p:cNvSpPr txBox="1"/>
          <p:nvPr/>
        </p:nvSpPr>
        <p:spPr>
          <a:xfrm>
            <a:off x="878046" y="4808185"/>
            <a:ext cx="1893754" cy="276999"/>
          </a:xfrm>
          <a:prstGeom prst="rect">
            <a:avLst/>
          </a:prstGeom>
          <a:noFill/>
        </p:spPr>
        <p:txBody>
          <a:bodyPr wrap="square" rtlCol="0">
            <a:spAutoFit/>
          </a:bodyPr>
          <a:lstStyle/>
          <a:p>
            <a:r>
              <a:rPr lang="nb-NO" sz="1200" dirty="0" err="1"/>
              <a:t>Okita</a:t>
            </a:r>
            <a:r>
              <a:rPr lang="nb-NO" sz="1200" dirty="0"/>
              <a:t> et al, Nat Met, 2011</a:t>
            </a:r>
          </a:p>
        </p:txBody>
      </p:sp>
      <p:pic>
        <p:nvPicPr>
          <p:cNvPr id="75" name="Bilde 74" descr="EB_1.jpg">
            <a:extLst>
              <a:ext uri="{FF2B5EF4-FFF2-40B4-BE49-F238E27FC236}">
                <a16:creationId xmlns:a16="http://schemas.microsoft.com/office/drawing/2014/main" id="{68F466AC-C1D1-D640-AA30-63ABE3617309}"/>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7529462" y="1830550"/>
            <a:ext cx="1435100" cy="1289050"/>
          </a:xfrm>
          <a:prstGeom prst="rect">
            <a:avLst/>
          </a:prstGeom>
        </p:spPr>
      </p:pic>
      <p:sp>
        <p:nvSpPr>
          <p:cNvPr id="76" name="TekstSylinder 75">
            <a:extLst>
              <a:ext uri="{FF2B5EF4-FFF2-40B4-BE49-F238E27FC236}">
                <a16:creationId xmlns:a16="http://schemas.microsoft.com/office/drawing/2014/main" id="{3E34E4F6-DD42-0A4A-B5BB-F262F534B3CE}"/>
              </a:ext>
            </a:extLst>
          </p:cNvPr>
          <p:cNvSpPr txBox="1"/>
          <p:nvPr/>
        </p:nvSpPr>
        <p:spPr>
          <a:xfrm>
            <a:off x="7523689" y="1818407"/>
            <a:ext cx="1013935" cy="307777"/>
          </a:xfrm>
          <a:prstGeom prst="rect">
            <a:avLst/>
          </a:prstGeom>
          <a:noFill/>
        </p:spPr>
        <p:txBody>
          <a:bodyPr wrap="square" rtlCol="0">
            <a:spAutoFit/>
          </a:bodyPr>
          <a:lstStyle/>
          <a:p>
            <a:r>
              <a:rPr lang="nb-NO" sz="1400" dirty="0">
                <a:solidFill>
                  <a:srgbClr val="FFFF00"/>
                </a:solidFill>
              </a:rPr>
              <a:t>N904-1e</a:t>
            </a:r>
          </a:p>
        </p:txBody>
      </p:sp>
      <p:sp>
        <p:nvSpPr>
          <p:cNvPr id="77" name="TekstSylinder 76">
            <a:extLst>
              <a:ext uri="{FF2B5EF4-FFF2-40B4-BE49-F238E27FC236}">
                <a16:creationId xmlns:a16="http://schemas.microsoft.com/office/drawing/2014/main" id="{DF4EF726-04D1-A646-8FE8-2FFBB1B63D3A}"/>
              </a:ext>
            </a:extLst>
          </p:cNvPr>
          <p:cNvSpPr txBox="1"/>
          <p:nvPr/>
        </p:nvSpPr>
        <p:spPr>
          <a:xfrm>
            <a:off x="7455999" y="2620062"/>
            <a:ext cx="1580497" cy="307777"/>
          </a:xfrm>
          <a:prstGeom prst="rect">
            <a:avLst/>
          </a:prstGeom>
          <a:noFill/>
        </p:spPr>
        <p:txBody>
          <a:bodyPr wrap="square" rtlCol="0">
            <a:spAutoFit/>
          </a:bodyPr>
          <a:lstStyle/>
          <a:p>
            <a:r>
              <a:rPr lang="nb-NO" sz="1400" b="1" dirty="0">
                <a:solidFill>
                  <a:srgbClr val="FF0000"/>
                </a:solidFill>
              </a:rPr>
              <a:t>SMA (mesoderm)</a:t>
            </a:r>
          </a:p>
        </p:txBody>
      </p:sp>
      <p:sp>
        <p:nvSpPr>
          <p:cNvPr id="78" name="TekstSylinder 77">
            <a:extLst>
              <a:ext uri="{FF2B5EF4-FFF2-40B4-BE49-F238E27FC236}">
                <a16:creationId xmlns:a16="http://schemas.microsoft.com/office/drawing/2014/main" id="{46DD5FCF-2D2C-ED4B-9443-502FE9CB5B4D}"/>
              </a:ext>
            </a:extLst>
          </p:cNvPr>
          <p:cNvSpPr txBox="1"/>
          <p:nvPr/>
        </p:nvSpPr>
        <p:spPr>
          <a:xfrm>
            <a:off x="7451747" y="2403291"/>
            <a:ext cx="1514196" cy="307777"/>
          </a:xfrm>
          <a:prstGeom prst="rect">
            <a:avLst/>
          </a:prstGeom>
          <a:noFill/>
        </p:spPr>
        <p:txBody>
          <a:bodyPr wrap="square" rtlCol="0">
            <a:spAutoFit/>
          </a:bodyPr>
          <a:lstStyle/>
          <a:p>
            <a:r>
              <a:rPr lang="nb-NO" sz="1400" b="1" dirty="0">
                <a:solidFill>
                  <a:schemeClr val="bg1"/>
                </a:solidFill>
              </a:rPr>
              <a:t>TUJ1 (ektoderm)</a:t>
            </a:r>
          </a:p>
        </p:txBody>
      </p:sp>
      <p:pic>
        <p:nvPicPr>
          <p:cNvPr id="80" name="Bilde 79" descr="EB_2.jpg">
            <a:extLst>
              <a:ext uri="{FF2B5EF4-FFF2-40B4-BE49-F238E27FC236}">
                <a16:creationId xmlns:a16="http://schemas.microsoft.com/office/drawing/2014/main" id="{ADA76E2A-8C67-2E4D-99AB-A07A313628DC}"/>
              </a:ext>
            </a:extLst>
          </p:cNvPr>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7523689" y="3263616"/>
            <a:ext cx="1447800" cy="1196340"/>
          </a:xfrm>
          <a:prstGeom prst="rect">
            <a:avLst/>
          </a:prstGeom>
        </p:spPr>
      </p:pic>
      <p:sp>
        <p:nvSpPr>
          <p:cNvPr id="81" name="TekstSylinder 80">
            <a:extLst>
              <a:ext uri="{FF2B5EF4-FFF2-40B4-BE49-F238E27FC236}">
                <a16:creationId xmlns:a16="http://schemas.microsoft.com/office/drawing/2014/main" id="{3FEC8E22-222B-A244-87B1-C3819250F4B3}"/>
              </a:ext>
            </a:extLst>
          </p:cNvPr>
          <p:cNvSpPr txBox="1"/>
          <p:nvPr/>
        </p:nvSpPr>
        <p:spPr>
          <a:xfrm>
            <a:off x="7563154" y="3834129"/>
            <a:ext cx="1124672" cy="523220"/>
          </a:xfrm>
          <a:prstGeom prst="rect">
            <a:avLst/>
          </a:prstGeom>
          <a:noFill/>
        </p:spPr>
        <p:txBody>
          <a:bodyPr wrap="square" rtlCol="0">
            <a:spAutoFit/>
          </a:bodyPr>
          <a:lstStyle/>
          <a:p>
            <a:r>
              <a:rPr lang="nb-NO" sz="1400" b="1" dirty="0">
                <a:solidFill>
                  <a:srgbClr val="00FF00"/>
                </a:solidFill>
              </a:rPr>
              <a:t>AFP (endoderm)</a:t>
            </a:r>
          </a:p>
        </p:txBody>
      </p:sp>
      <p:grpSp>
        <p:nvGrpSpPr>
          <p:cNvPr id="58" name="Gruppe 57">
            <a:extLst>
              <a:ext uri="{FF2B5EF4-FFF2-40B4-BE49-F238E27FC236}">
                <a16:creationId xmlns:a16="http://schemas.microsoft.com/office/drawing/2014/main" id="{5F59C1CA-2568-664D-99C6-2686BCA793DB}"/>
              </a:ext>
            </a:extLst>
          </p:cNvPr>
          <p:cNvGrpSpPr/>
          <p:nvPr/>
        </p:nvGrpSpPr>
        <p:grpSpPr>
          <a:xfrm>
            <a:off x="401087" y="2571390"/>
            <a:ext cx="2057400" cy="1451610"/>
            <a:chOff x="3635896" y="1124744"/>
            <a:chExt cx="2057400" cy="1451610"/>
          </a:xfrm>
        </p:grpSpPr>
        <p:pic>
          <p:nvPicPr>
            <p:cNvPr id="59" name="Picture 11" descr="Screen Shot 2015-08-26 at 22.26.12.png">
              <a:extLst>
                <a:ext uri="{FF2B5EF4-FFF2-40B4-BE49-F238E27FC236}">
                  <a16:creationId xmlns:a16="http://schemas.microsoft.com/office/drawing/2014/main" id="{73883FE0-515B-2F44-BD56-E371C463ADE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635896" y="1124744"/>
              <a:ext cx="2057400" cy="1451610"/>
            </a:xfrm>
            <a:prstGeom prst="rect">
              <a:avLst/>
            </a:prstGeom>
            <a:solidFill>
              <a:schemeClr val="tx1"/>
            </a:solidFill>
            <a:ln>
              <a:solidFill>
                <a:schemeClr val="tx1"/>
              </a:solidFill>
            </a:ln>
          </p:spPr>
        </p:pic>
        <p:sp>
          <p:nvSpPr>
            <p:cNvPr id="60" name="TekstSylinder 59">
              <a:extLst>
                <a:ext uri="{FF2B5EF4-FFF2-40B4-BE49-F238E27FC236}">
                  <a16:creationId xmlns:a16="http://schemas.microsoft.com/office/drawing/2014/main" id="{EB4C150B-A6E0-0E48-9B28-2E942558F5DA}"/>
                </a:ext>
              </a:extLst>
            </p:cNvPr>
            <p:cNvSpPr txBox="1"/>
            <p:nvPr/>
          </p:nvSpPr>
          <p:spPr>
            <a:xfrm flipH="1">
              <a:off x="5364088" y="2185120"/>
              <a:ext cx="100722" cy="276999"/>
            </a:xfrm>
            <a:prstGeom prst="rect">
              <a:avLst/>
            </a:prstGeom>
            <a:noFill/>
          </p:spPr>
          <p:txBody>
            <a:bodyPr wrap="square" rtlCol="0">
              <a:spAutoFit/>
            </a:bodyPr>
            <a:lstStyle/>
            <a:p>
              <a:r>
                <a:rPr lang="nb-NO" sz="1200" dirty="0">
                  <a:latin typeface="Arial" panose="020B0604020202020204" pitchFamily="34" charset="0"/>
                  <a:cs typeface="Arial" panose="020B0604020202020204" pitchFamily="34" charset="0"/>
                </a:rPr>
                <a:t>1</a:t>
              </a:r>
            </a:p>
          </p:txBody>
        </p:sp>
        <p:sp>
          <p:nvSpPr>
            <p:cNvPr id="61" name="TekstSylinder 60">
              <a:extLst>
                <a:ext uri="{FF2B5EF4-FFF2-40B4-BE49-F238E27FC236}">
                  <a16:creationId xmlns:a16="http://schemas.microsoft.com/office/drawing/2014/main" id="{50B618CF-6689-8548-85B3-1C70D097CDC0}"/>
                </a:ext>
              </a:extLst>
            </p:cNvPr>
            <p:cNvSpPr txBox="1"/>
            <p:nvPr/>
          </p:nvSpPr>
          <p:spPr>
            <a:xfrm flipH="1">
              <a:off x="4139952" y="2185120"/>
              <a:ext cx="144016" cy="276999"/>
            </a:xfrm>
            <a:prstGeom prst="rect">
              <a:avLst/>
            </a:prstGeom>
            <a:noFill/>
          </p:spPr>
          <p:txBody>
            <a:bodyPr wrap="square" rtlCol="0">
              <a:spAutoFit/>
            </a:bodyPr>
            <a:lstStyle/>
            <a:p>
              <a:r>
                <a:rPr lang="nb-NO" sz="1200" dirty="0">
                  <a:latin typeface="Arial" panose="020B0604020202020204" pitchFamily="34" charset="0"/>
                  <a:cs typeface="Arial" panose="020B0604020202020204" pitchFamily="34" charset="0"/>
                </a:rPr>
                <a:t>7</a:t>
              </a:r>
            </a:p>
          </p:txBody>
        </p:sp>
      </p:grpSp>
      <p:sp>
        <p:nvSpPr>
          <p:cNvPr id="3" name="TekstSylinder 2">
            <a:extLst>
              <a:ext uri="{FF2B5EF4-FFF2-40B4-BE49-F238E27FC236}">
                <a16:creationId xmlns:a16="http://schemas.microsoft.com/office/drawing/2014/main" id="{FE9ADB9F-BC9E-734E-908F-7823B4721023}"/>
              </a:ext>
            </a:extLst>
          </p:cNvPr>
          <p:cNvSpPr txBox="1"/>
          <p:nvPr/>
        </p:nvSpPr>
        <p:spPr>
          <a:xfrm>
            <a:off x="898377" y="4023000"/>
            <a:ext cx="1127466" cy="369332"/>
          </a:xfrm>
          <a:prstGeom prst="rect">
            <a:avLst/>
          </a:prstGeom>
          <a:noFill/>
          <a:ln>
            <a:solidFill>
              <a:schemeClr val="tx1"/>
            </a:solidFill>
          </a:ln>
        </p:spPr>
        <p:txBody>
          <a:bodyPr wrap="square" rtlCol="0">
            <a:spAutoFit/>
          </a:bodyPr>
          <a:lstStyle/>
          <a:p>
            <a:r>
              <a:rPr lang="nb-NO" dirty="0"/>
              <a:t>p.Ile271fs</a:t>
            </a:r>
          </a:p>
        </p:txBody>
      </p:sp>
      <p:grpSp>
        <p:nvGrpSpPr>
          <p:cNvPr id="69" name="Grup 10">
            <a:extLst>
              <a:ext uri="{FF2B5EF4-FFF2-40B4-BE49-F238E27FC236}">
                <a16:creationId xmlns:a16="http://schemas.microsoft.com/office/drawing/2014/main" id="{0C57B51B-2C1B-F342-B8A6-7689A8318411}"/>
              </a:ext>
            </a:extLst>
          </p:cNvPr>
          <p:cNvGrpSpPr/>
          <p:nvPr/>
        </p:nvGrpSpPr>
        <p:grpSpPr>
          <a:xfrm>
            <a:off x="453263" y="5351281"/>
            <a:ext cx="7878844" cy="1540624"/>
            <a:chOff x="294189" y="1825660"/>
            <a:chExt cx="7878844" cy="1540624"/>
          </a:xfrm>
        </p:grpSpPr>
        <p:cxnSp>
          <p:nvCxnSpPr>
            <p:cNvPr id="70" name="Straight Connector 17">
              <a:extLst>
                <a:ext uri="{FF2B5EF4-FFF2-40B4-BE49-F238E27FC236}">
                  <a16:creationId xmlns:a16="http://schemas.microsoft.com/office/drawing/2014/main" id="{7DBBC72B-FEED-944D-A2EE-46DBA8B96B4B}"/>
                </a:ext>
              </a:extLst>
            </p:cNvPr>
            <p:cNvCxnSpPr/>
            <p:nvPr/>
          </p:nvCxnSpPr>
          <p:spPr bwMode="auto">
            <a:xfrm>
              <a:off x="952948" y="2404120"/>
              <a:ext cx="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34">
              <a:extLst>
                <a:ext uri="{FF2B5EF4-FFF2-40B4-BE49-F238E27FC236}">
                  <a16:creationId xmlns:a16="http://schemas.microsoft.com/office/drawing/2014/main" id="{25DE204A-AD5E-7642-B7A2-0F571BF36FDB}"/>
                </a:ext>
              </a:extLst>
            </p:cNvPr>
            <p:cNvSpPr txBox="1">
              <a:spLocks noChangeArrowheads="1"/>
            </p:cNvSpPr>
            <p:nvPr/>
          </p:nvSpPr>
          <p:spPr bwMode="auto">
            <a:xfrm>
              <a:off x="2266882" y="1825660"/>
              <a:ext cx="214604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3200">
                  <a:solidFill>
                    <a:schemeClr val="tx2"/>
                  </a:solidFill>
                  <a:latin typeface="Arial" pitchFamily="34" charset="0"/>
                </a:defRPr>
              </a:lvl1pPr>
              <a:lvl2pPr marL="742950" indent="-285750" eaLnBrk="0" hangingPunct="0">
                <a:defRPr sz="13200">
                  <a:solidFill>
                    <a:schemeClr val="tx2"/>
                  </a:solidFill>
                  <a:latin typeface="Arial" pitchFamily="34" charset="0"/>
                </a:defRPr>
              </a:lvl2pPr>
              <a:lvl3pPr marL="1143000" indent="-228600" eaLnBrk="0" hangingPunct="0">
                <a:defRPr sz="13200">
                  <a:solidFill>
                    <a:schemeClr val="tx2"/>
                  </a:solidFill>
                  <a:latin typeface="Arial" pitchFamily="34" charset="0"/>
                </a:defRPr>
              </a:lvl3pPr>
              <a:lvl4pPr marL="1600200" indent="-228600" eaLnBrk="0" hangingPunct="0">
                <a:defRPr sz="13200">
                  <a:solidFill>
                    <a:schemeClr val="tx2"/>
                  </a:solidFill>
                  <a:latin typeface="Arial" pitchFamily="34" charset="0"/>
                </a:defRPr>
              </a:lvl4pPr>
              <a:lvl5pPr marL="2057400" indent="-228600" eaLnBrk="0" hangingPunct="0">
                <a:defRPr sz="13200">
                  <a:solidFill>
                    <a:schemeClr val="tx2"/>
                  </a:solidFill>
                  <a:latin typeface="Arial" pitchFamily="34" charset="0"/>
                </a:defRPr>
              </a:lvl5pPr>
              <a:lvl6pPr marL="2514600" indent="-228600" algn="ctr" eaLnBrk="0" fontAlgn="base" hangingPunct="0">
                <a:spcBef>
                  <a:spcPct val="0"/>
                </a:spcBef>
                <a:spcAft>
                  <a:spcPct val="0"/>
                </a:spcAft>
                <a:defRPr sz="13200">
                  <a:solidFill>
                    <a:schemeClr val="tx2"/>
                  </a:solidFill>
                  <a:latin typeface="Arial" pitchFamily="34" charset="0"/>
                </a:defRPr>
              </a:lvl6pPr>
              <a:lvl7pPr marL="2971800" indent="-228600" algn="ctr" eaLnBrk="0" fontAlgn="base" hangingPunct="0">
                <a:spcBef>
                  <a:spcPct val="0"/>
                </a:spcBef>
                <a:spcAft>
                  <a:spcPct val="0"/>
                </a:spcAft>
                <a:defRPr sz="13200">
                  <a:solidFill>
                    <a:schemeClr val="tx2"/>
                  </a:solidFill>
                  <a:latin typeface="Arial" pitchFamily="34" charset="0"/>
                </a:defRPr>
              </a:lvl7pPr>
              <a:lvl8pPr marL="3429000" indent="-228600" algn="ctr" eaLnBrk="0" fontAlgn="base" hangingPunct="0">
                <a:spcBef>
                  <a:spcPct val="0"/>
                </a:spcBef>
                <a:spcAft>
                  <a:spcPct val="0"/>
                </a:spcAft>
                <a:defRPr sz="13200">
                  <a:solidFill>
                    <a:schemeClr val="tx2"/>
                  </a:solidFill>
                  <a:latin typeface="Arial" pitchFamily="34" charset="0"/>
                </a:defRPr>
              </a:lvl8pPr>
              <a:lvl9pPr marL="3886200" indent="-228600" algn="ctr" eaLnBrk="0" fontAlgn="base" hangingPunct="0">
                <a:spcBef>
                  <a:spcPct val="0"/>
                </a:spcBef>
                <a:spcAft>
                  <a:spcPct val="0"/>
                </a:spcAft>
                <a:defRPr sz="13200">
                  <a:solidFill>
                    <a:schemeClr val="tx2"/>
                  </a:solidFill>
                  <a:latin typeface="Arial" pitchFamily="34" charset="0"/>
                </a:defRPr>
              </a:lvl9pPr>
            </a:lstStyle>
            <a:p>
              <a:pPr eaLnBrk="1" hangingPunct="1"/>
              <a:r>
                <a:rPr lang="en-US" altLang="en-US" sz="1400" b="1" dirty="0">
                  <a:solidFill>
                    <a:schemeClr val="tx1"/>
                  </a:solidFill>
                  <a:latin typeface="+mn-lt"/>
                  <a:cs typeface="Arial" pitchFamily="34" charset="0"/>
                </a:rPr>
                <a:t>Culture</a:t>
              </a:r>
            </a:p>
            <a:p>
              <a:pPr eaLnBrk="1" hangingPunct="1"/>
              <a:r>
                <a:rPr lang="en-US" altLang="en-US" sz="1400" b="1" dirty="0">
                  <a:solidFill>
                    <a:schemeClr val="tx1"/>
                  </a:solidFill>
                  <a:latin typeface="+mn-lt"/>
                  <a:cs typeface="Arial" pitchFamily="34" charset="0"/>
                </a:rPr>
                <a:t>(30.000 cells/well)</a:t>
              </a:r>
            </a:p>
          </p:txBody>
        </p:sp>
        <p:sp>
          <p:nvSpPr>
            <p:cNvPr id="72" name="TextBox 30">
              <a:extLst>
                <a:ext uri="{FF2B5EF4-FFF2-40B4-BE49-F238E27FC236}">
                  <a16:creationId xmlns:a16="http://schemas.microsoft.com/office/drawing/2014/main" id="{B93FF951-EAC7-9A43-8C86-FDC09722EF95}"/>
                </a:ext>
              </a:extLst>
            </p:cNvPr>
            <p:cNvSpPr txBox="1">
              <a:spLocks noChangeArrowheads="1"/>
            </p:cNvSpPr>
            <p:nvPr/>
          </p:nvSpPr>
          <p:spPr bwMode="auto">
            <a:xfrm>
              <a:off x="486144" y="1853963"/>
              <a:ext cx="193194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3200">
                  <a:solidFill>
                    <a:schemeClr val="tx2"/>
                  </a:solidFill>
                  <a:latin typeface="Arial" pitchFamily="34" charset="0"/>
                </a:defRPr>
              </a:lvl1pPr>
              <a:lvl2pPr marL="742950" indent="-285750" eaLnBrk="0" hangingPunct="0">
                <a:defRPr sz="13200">
                  <a:solidFill>
                    <a:schemeClr val="tx2"/>
                  </a:solidFill>
                  <a:latin typeface="Arial" pitchFamily="34" charset="0"/>
                </a:defRPr>
              </a:lvl2pPr>
              <a:lvl3pPr marL="1143000" indent="-228600" eaLnBrk="0" hangingPunct="0">
                <a:defRPr sz="13200">
                  <a:solidFill>
                    <a:schemeClr val="tx2"/>
                  </a:solidFill>
                  <a:latin typeface="Arial" pitchFamily="34" charset="0"/>
                </a:defRPr>
              </a:lvl3pPr>
              <a:lvl4pPr marL="1600200" indent="-228600" eaLnBrk="0" hangingPunct="0">
                <a:defRPr sz="13200">
                  <a:solidFill>
                    <a:schemeClr val="tx2"/>
                  </a:solidFill>
                  <a:latin typeface="Arial" pitchFamily="34" charset="0"/>
                </a:defRPr>
              </a:lvl4pPr>
              <a:lvl5pPr marL="2057400" indent="-228600" eaLnBrk="0" hangingPunct="0">
                <a:defRPr sz="13200">
                  <a:solidFill>
                    <a:schemeClr val="tx2"/>
                  </a:solidFill>
                  <a:latin typeface="Arial" pitchFamily="34" charset="0"/>
                </a:defRPr>
              </a:lvl5pPr>
              <a:lvl6pPr marL="2514600" indent="-228600" algn="ctr" eaLnBrk="0" fontAlgn="base" hangingPunct="0">
                <a:spcBef>
                  <a:spcPct val="0"/>
                </a:spcBef>
                <a:spcAft>
                  <a:spcPct val="0"/>
                </a:spcAft>
                <a:defRPr sz="13200">
                  <a:solidFill>
                    <a:schemeClr val="tx2"/>
                  </a:solidFill>
                  <a:latin typeface="Arial" pitchFamily="34" charset="0"/>
                </a:defRPr>
              </a:lvl6pPr>
              <a:lvl7pPr marL="2971800" indent="-228600" algn="ctr" eaLnBrk="0" fontAlgn="base" hangingPunct="0">
                <a:spcBef>
                  <a:spcPct val="0"/>
                </a:spcBef>
                <a:spcAft>
                  <a:spcPct val="0"/>
                </a:spcAft>
                <a:defRPr sz="13200">
                  <a:solidFill>
                    <a:schemeClr val="tx2"/>
                  </a:solidFill>
                  <a:latin typeface="Arial" pitchFamily="34" charset="0"/>
                </a:defRPr>
              </a:lvl7pPr>
              <a:lvl8pPr marL="3429000" indent="-228600" algn="ctr" eaLnBrk="0" fontAlgn="base" hangingPunct="0">
                <a:spcBef>
                  <a:spcPct val="0"/>
                </a:spcBef>
                <a:spcAft>
                  <a:spcPct val="0"/>
                </a:spcAft>
                <a:defRPr sz="13200">
                  <a:solidFill>
                    <a:schemeClr val="tx2"/>
                  </a:solidFill>
                  <a:latin typeface="Arial" pitchFamily="34" charset="0"/>
                </a:defRPr>
              </a:lvl8pPr>
              <a:lvl9pPr marL="3886200" indent="-228600" algn="ctr" eaLnBrk="0" fontAlgn="base" hangingPunct="0">
                <a:spcBef>
                  <a:spcPct val="0"/>
                </a:spcBef>
                <a:spcAft>
                  <a:spcPct val="0"/>
                </a:spcAft>
                <a:defRPr sz="13200">
                  <a:solidFill>
                    <a:schemeClr val="tx2"/>
                  </a:solidFill>
                  <a:latin typeface="Arial" pitchFamily="34" charset="0"/>
                </a:defRPr>
              </a:lvl9pPr>
            </a:lstStyle>
            <a:p>
              <a:pPr eaLnBrk="1" hangingPunct="1"/>
              <a:r>
                <a:rPr lang="en-US" altLang="en-US" sz="1400" b="1" dirty="0" err="1">
                  <a:solidFill>
                    <a:schemeClr val="tx1"/>
                  </a:solidFill>
                  <a:latin typeface="+mn-lt"/>
                  <a:cs typeface="Arial" pitchFamily="34" charset="0"/>
                </a:rPr>
                <a:t>Episomal</a:t>
              </a:r>
              <a:r>
                <a:rPr lang="en-US" altLang="en-US" sz="1400" b="1" dirty="0">
                  <a:solidFill>
                    <a:schemeClr val="tx1"/>
                  </a:solidFill>
                  <a:latin typeface="+mn-lt"/>
                  <a:cs typeface="Arial" pitchFamily="34" charset="0"/>
                </a:rPr>
                <a:t> transfection</a:t>
              </a:r>
            </a:p>
            <a:p>
              <a:pPr eaLnBrk="1" hangingPunct="1"/>
              <a:r>
                <a:rPr lang="en-US" altLang="en-US" sz="1400" b="1" dirty="0">
                  <a:solidFill>
                    <a:schemeClr val="tx1"/>
                  </a:solidFill>
                  <a:latin typeface="+mn-lt"/>
                  <a:cs typeface="Arial" pitchFamily="34" charset="0"/>
                </a:rPr>
                <a:t>(500.000 cells)</a:t>
              </a:r>
            </a:p>
          </p:txBody>
        </p:sp>
        <p:sp>
          <p:nvSpPr>
            <p:cNvPr id="73" name="Dikdörtgen 2">
              <a:extLst>
                <a:ext uri="{FF2B5EF4-FFF2-40B4-BE49-F238E27FC236}">
                  <a16:creationId xmlns:a16="http://schemas.microsoft.com/office/drawing/2014/main" id="{4E4BE68B-A74D-4347-B137-110A8F7EDC43}"/>
                </a:ext>
              </a:extLst>
            </p:cNvPr>
            <p:cNvSpPr/>
            <p:nvPr/>
          </p:nvSpPr>
          <p:spPr>
            <a:xfrm>
              <a:off x="951336" y="2711090"/>
              <a:ext cx="2059450" cy="2836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DMEM-LG/FBS</a:t>
              </a:r>
              <a:endParaRPr lang="tr-TR" b="1" dirty="0">
                <a:solidFill>
                  <a:schemeClr val="tx1"/>
                </a:solidFill>
              </a:endParaRPr>
            </a:p>
          </p:txBody>
        </p:sp>
        <p:sp>
          <p:nvSpPr>
            <p:cNvPr id="74" name="Metin kutusu 6">
              <a:extLst>
                <a:ext uri="{FF2B5EF4-FFF2-40B4-BE49-F238E27FC236}">
                  <a16:creationId xmlns:a16="http://schemas.microsoft.com/office/drawing/2014/main" id="{9E9DA944-6A78-7143-94AE-A5A95C0FA592}"/>
                </a:ext>
              </a:extLst>
            </p:cNvPr>
            <p:cNvSpPr txBox="1"/>
            <p:nvPr/>
          </p:nvSpPr>
          <p:spPr>
            <a:xfrm>
              <a:off x="294189" y="2996952"/>
              <a:ext cx="7821372" cy="369332"/>
            </a:xfrm>
            <a:prstGeom prst="rect">
              <a:avLst/>
            </a:prstGeom>
            <a:noFill/>
          </p:spPr>
          <p:txBody>
            <a:bodyPr wrap="none" rtlCol="0">
              <a:spAutoFit/>
            </a:bodyPr>
            <a:lstStyle/>
            <a:p>
              <a:r>
                <a:rPr lang="en-US" b="1" dirty="0"/>
                <a:t>Dag:  0		   5         7					             20-40</a:t>
              </a:r>
              <a:endParaRPr lang="tr-TR" b="1" dirty="0"/>
            </a:p>
          </p:txBody>
        </p:sp>
        <p:sp>
          <p:nvSpPr>
            <p:cNvPr id="79" name="Dikdörtgen 49">
              <a:extLst>
                <a:ext uri="{FF2B5EF4-FFF2-40B4-BE49-F238E27FC236}">
                  <a16:creationId xmlns:a16="http://schemas.microsoft.com/office/drawing/2014/main" id="{93ACEF9B-7164-4E49-BCDF-A72A177A868C}"/>
                </a:ext>
              </a:extLst>
            </p:cNvPr>
            <p:cNvSpPr/>
            <p:nvPr/>
          </p:nvSpPr>
          <p:spPr>
            <a:xfrm>
              <a:off x="3010787" y="2714566"/>
              <a:ext cx="4706540" cy="280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ESC medium and </a:t>
              </a:r>
              <a:r>
                <a:rPr lang="en-US" b="1" dirty="0" err="1">
                  <a:solidFill>
                    <a:schemeClr val="tx1"/>
                  </a:solidFill>
                </a:rPr>
                <a:t>bFGF</a:t>
              </a:r>
              <a:endParaRPr lang="en-US" b="1" dirty="0">
                <a:solidFill>
                  <a:schemeClr val="tx1"/>
                </a:solidFill>
              </a:endParaRPr>
            </a:p>
          </p:txBody>
        </p:sp>
        <p:cxnSp>
          <p:nvCxnSpPr>
            <p:cNvPr id="82" name="Straight Connector 17">
              <a:extLst>
                <a:ext uri="{FF2B5EF4-FFF2-40B4-BE49-F238E27FC236}">
                  <a16:creationId xmlns:a16="http://schemas.microsoft.com/office/drawing/2014/main" id="{863DFC45-592B-C44C-9B2E-177C9C9F60C9}"/>
                </a:ext>
              </a:extLst>
            </p:cNvPr>
            <p:cNvCxnSpPr/>
            <p:nvPr/>
          </p:nvCxnSpPr>
          <p:spPr bwMode="auto">
            <a:xfrm>
              <a:off x="2438609" y="2409766"/>
              <a:ext cx="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34">
              <a:extLst>
                <a:ext uri="{FF2B5EF4-FFF2-40B4-BE49-F238E27FC236}">
                  <a16:creationId xmlns:a16="http://schemas.microsoft.com/office/drawing/2014/main" id="{06C46895-EA6F-1F42-A82E-03F4F612D42F}"/>
                </a:ext>
              </a:extLst>
            </p:cNvPr>
            <p:cNvSpPr txBox="1">
              <a:spLocks noChangeArrowheads="1"/>
            </p:cNvSpPr>
            <p:nvPr/>
          </p:nvSpPr>
          <p:spPr bwMode="auto">
            <a:xfrm>
              <a:off x="6838059" y="2027215"/>
              <a:ext cx="13349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3200">
                  <a:solidFill>
                    <a:schemeClr val="tx2"/>
                  </a:solidFill>
                  <a:latin typeface="Arial" pitchFamily="34" charset="0"/>
                </a:defRPr>
              </a:lvl1pPr>
              <a:lvl2pPr marL="742950" indent="-285750" eaLnBrk="0" hangingPunct="0">
                <a:defRPr sz="13200">
                  <a:solidFill>
                    <a:schemeClr val="tx2"/>
                  </a:solidFill>
                  <a:latin typeface="Arial" pitchFamily="34" charset="0"/>
                </a:defRPr>
              </a:lvl2pPr>
              <a:lvl3pPr marL="1143000" indent="-228600" eaLnBrk="0" hangingPunct="0">
                <a:defRPr sz="13200">
                  <a:solidFill>
                    <a:schemeClr val="tx2"/>
                  </a:solidFill>
                  <a:latin typeface="Arial" pitchFamily="34" charset="0"/>
                </a:defRPr>
              </a:lvl3pPr>
              <a:lvl4pPr marL="1600200" indent="-228600" eaLnBrk="0" hangingPunct="0">
                <a:defRPr sz="13200">
                  <a:solidFill>
                    <a:schemeClr val="tx2"/>
                  </a:solidFill>
                  <a:latin typeface="Arial" pitchFamily="34" charset="0"/>
                </a:defRPr>
              </a:lvl4pPr>
              <a:lvl5pPr marL="2057400" indent="-228600" eaLnBrk="0" hangingPunct="0">
                <a:defRPr sz="13200">
                  <a:solidFill>
                    <a:schemeClr val="tx2"/>
                  </a:solidFill>
                  <a:latin typeface="Arial" pitchFamily="34" charset="0"/>
                </a:defRPr>
              </a:lvl5pPr>
              <a:lvl6pPr marL="2514600" indent="-228600" algn="ctr" eaLnBrk="0" fontAlgn="base" hangingPunct="0">
                <a:spcBef>
                  <a:spcPct val="0"/>
                </a:spcBef>
                <a:spcAft>
                  <a:spcPct val="0"/>
                </a:spcAft>
                <a:defRPr sz="13200">
                  <a:solidFill>
                    <a:schemeClr val="tx2"/>
                  </a:solidFill>
                  <a:latin typeface="Arial" pitchFamily="34" charset="0"/>
                </a:defRPr>
              </a:lvl6pPr>
              <a:lvl7pPr marL="2971800" indent="-228600" algn="ctr" eaLnBrk="0" fontAlgn="base" hangingPunct="0">
                <a:spcBef>
                  <a:spcPct val="0"/>
                </a:spcBef>
                <a:spcAft>
                  <a:spcPct val="0"/>
                </a:spcAft>
                <a:defRPr sz="13200">
                  <a:solidFill>
                    <a:schemeClr val="tx2"/>
                  </a:solidFill>
                  <a:latin typeface="Arial" pitchFamily="34" charset="0"/>
                </a:defRPr>
              </a:lvl7pPr>
              <a:lvl8pPr marL="3429000" indent="-228600" algn="ctr" eaLnBrk="0" fontAlgn="base" hangingPunct="0">
                <a:spcBef>
                  <a:spcPct val="0"/>
                </a:spcBef>
                <a:spcAft>
                  <a:spcPct val="0"/>
                </a:spcAft>
                <a:defRPr sz="13200">
                  <a:solidFill>
                    <a:schemeClr val="tx2"/>
                  </a:solidFill>
                  <a:latin typeface="Arial" pitchFamily="34" charset="0"/>
                </a:defRPr>
              </a:lvl8pPr>
              <a:lvl9pPr marL="3886200" indent="-228600" algn="ctr" eaLnBrk="0" fontAlgn="base" hangingPunct="0">
                <a:spcBef>
                  <a:spcPct val="0"/>
                </a:spcBef>
                <a:spcAft>
                  <a:spcPct val="0"/>
                </a:spcAft>
                <a:defRPr sz="13200">
                  <a:solidFill>
                    <a:schemeClr val="tx2"/>
                  </a:solidFill>
                  <a:latin typeface="Arial" pitchFamily="34" charset="0"/>
                </a:defRPr>
              </a:lvl9pPr>
            </a:lstStyle>
            <a:p>
              <a:pPr algn="ctr" eaLnBrk="1" hangingPunct="1"/>
              <a:r>
                <a:rPr lang="en-US" altLang="en-US" sz="1400" b="1" dirty="0">
                  <a:solidFill>
                    <a:schemeClr val="tx1"/>
                  </a:solidFill>
                  <a:latin typeface="+mn-lt"/>
                  <a:cs typeface="Arial" pitchFamily="34" charset="0"/>
                </a:rPr>
                <a:t>Colony picking</a:t>
              </a:r>
            </a:p>
          </p:txBody>
        </p:sp>
        <p:cxnSp>
          <p:nvCxnSpPr>
            <p:cNvPr id="84" name="Straight Connector 17">
              <a:extLst>
                <a:ext uri="{FF2B5EF4-FFF2-40B4-BE49-F238E27FC236}">
                  <a16:creationId xmlns:a16="http://schemas.microsoft.com/office/drawing/2014/main" id="{224260E9-FF15-8641-9ED4-F4ABCDFF3619}"/>
                </a:ext>
              </a:extLst>
            </p:cNvPr>
            <p:cNvCxnSpPr/>
            <p:nvPr/>
          </p:nvCxnSpPr>
          <p:spPr bwMode="auto">
            <a:xfrm>
              <a:off x="7709126" y="2409766"/>
              <a:ext cx="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TekstSylinder 3">
            <a:extLst>
              <a:ext uri="{FF2B5EF4-FFF2-40B4-BE49-F238E27FC236}">
                <a16:creationId xmlns:a16="http://schemas.microsoft.com/office/drawing/2014/main" id="{96C2468A-3487-7642-8633-F14422D652F4}"/>
              </a:ext>
            </a:extLst>
          </p:cNvPr>
          <p:cNvSpPr txBox="1"/>
          <p:nvPr/>
        </p:nvSpPr>
        <p:spPr>
          <a:xfrm>
            <a:off x="7431570" y="1369765"/>
            <a:ext cx="1617358" cy="369332"/>
          </a:xfrm>
          <a:prstGeom prst="rect">
            <a:avLst/>
          </a:prstGeom>
          <a:noFill/>
        </p:spPr>
        <p:txBody>
          <a:bodyPr wrap="square" rtlCol="0">
            <a:spAutoFit/>
          </a:bodyPr>
          <a:lstStyle/>
          <a:p>
            <a:r>
              <a:rPr lang="nb-NO" b="1" dirty="0"/>
              <a:t>Teratom-</a:t>
            </a:r>
            <a:r>
              <a:rPr lang="nb-NO" b="1" dirty="0" err="1"/>
              <a:t>assay</a:t>
            </a:r>
            <a:endParaRPr lang="nb-NO" b="1" dirty="0"/>
          </a:p>
        </p:txBody>
      </p:sp>
      <p:sp>
        <p:nvSpPr>
          <p:cNvPr id="63" name="TekstSylinder 62">
            <a:extLst>
              <a:ext uri="{FF2B5EF4-FFF2-40B4-BE49-F238E27FC236}">
                <a16:creationId xmlns:a16="http://schemas.microsoft.com/office/drawing/2014/main" id="{DABD51A0-5A74-D34C-9E88-BF51AF816AA6}"/>
              </a:ext>
            </a:extLst>
          </p:cNvPr>
          <p:cNvSpPr txBox="1"/>
          <p:nvPr/>
        </p:nvSpPr>
        <p:spPr>
          <a:xfrm>
            <a:off x="5562884" y="4662149"/>
            <a:ext cx="3417050" cy="369332"/>
          </a:xfrm>
          <a:prstGeom prst="rect">
            <a:avLst/>
          </a:prstGeom>
          <a:noFill/>
        </p:spPr>
        <p:txBody>
          <a:bodyPr wrap="square" rtlCol="0">
            <a:spAutoFit/>
          </a:bodyPr>
          <a:lstStyle/>
          <a:p>
            <a:r>
              <a:rPr lang="nb-NO" dirty="0"/>
              <a:t>Bjørlykke et al, Stem Cell Int,  2019</a:t>
            </a:r>
          </a:p>
        </p:txBody>
      </p:sp>
      <p:sp>
        <p:nvSpPr>
          <p:cNvPr id="64" name="TextBox 20">
            <a:extLst>
              <a:ext uri="{FF2B5EF4-FFF2-40B4-BE49-F238E27FC236}">
                <a16:creationId xmlns:a16="http://schemas.microsoft.com/office/drawing/2014/main" id="{221BDFCC-A121-D54F-B808-73EE599EFF2F}"/>
              </a:ext>
            </a:extLst>
          </p:cNvPr>
          <p:cNvSpPr txBox="1"/>
          <p:nvPr/>
        </p:nvSpPr>
        <p:spPr>
          <a:xfrm>
            <a:off x="53037" y="1779634"/>
            <a:ext cx="3214792" cy="646331"/>
          </a:xfrm>
          <a:prstGeom prst="rect">
            <a:avLst/>
          </a:prstGeom>
          <a:noFill/>
          <a:ln>
            <a:solidFill>
              <a:schemeClr val="tx1"/>
            </a:solidFill>
          </a:ln>
        </p:spPr>
        <p:txBody>
          <a:bodyPr wrap="none" rtlCol="0">
            <a:spAutoFit/>
          </a:bodyPr>
          <a:lstStyle/>
          <a:p>
            <a:r>
              <a:rPr lang="en-US" sz="3600" dirty="0"/>
              <a:t>Reprogramming</a:t>
            </a:r>
          </a:p>
        </p:txBody>
      </p:sp>
      <p:pic>
        <p:nvPicPr>
          <p:cNvPr id="66" name="Bilde 65" descr="bjc3b8rlykke-yngvil-876.jpg">
            <a:extLst>
              <a:ext uri="{FF2B5EF4-FFF2-40B4-BE49-F238E27FC236}">
                <a16:creationId xmlns:a16="http://schemas.microsoft.com/office/drawing/2014/main" id="{4EC00D34-0CB9-3941-82FA-518C1B505E13}"/>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293089" y="5098242"/>
            <a:ext cx="646400" cy="909188"/>
          </a:xfrm>
          <a:prstGeom prst="rect">
            <a:avLst/>
          </a:prstGeom>
        </p:spPr>
      </p:pic>
    </p:spTree>
    <p:extLst>
      <p:ext uri="{BB962C8B-B14F-4D97-AF65-F5344CB8AC3E}">
        <p14:creationId xmlns:p14="http://schemas.microsoft.com/office/powerpoint/2010/main" val="3310077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bjc3b8rlykke-yngvil-876.jpg">
            <a:extLst>
              <a:ext uri="{FF2B5EF4-FFF2-40B4-BE49-F238E27FC236}">
                <a16:creationId xmlns:a16="http://schemas.microsoft.com/office/drawing/2014/main" id="{40EEBE13-FACD-314C-9BB0-17CAE46C6B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6770" y="4525196"/>
            <a:ext cx="1054265" cy="1482867"/>
          </a:xfrm>
          <a:prstGeom prst="rect">
            <a:avLst/>
          </a:prstGeom>
        </p:spPr>
      </p:pic>
      <p:sp>
        <p:nvSpPr>
          <p:cNvPr id="5" name="TekstSylinder 4">
            <a:extLst>
              <a:ext uri="{FF2B5EF4-FFF2-40B4-BE49-F238E27FC236}">
                <a16:creationId xmlns:a16="http://schemas.microsoft.com/office/drawing/2014/main" id="{DDC25348-3F6C-2F40-A7E3-F7AE70D67977}"/>
              </a:ext>
            </a:extLst>
          </p:cNvPr>
          <p:cNvSpPr txBox="1"/>
          <p:nvPr/>
        </p:nvSpPr>
        <p:spPr>
          <a:xfrm>
            <a:off x="7060922" y="6186723"/>
            <a:ext cx="2112622" cy="646331"/>
          </a:xfrm>
          <a:prstGeom prst="rect">
            <a:avLst/>
          </a:prstGeom>
          <a:noFill/>
        </p:spPr>
        <p:txBody>
          <a:bodyPr wrap="square" rtlCol="0">
            <a:spAutoFit/>
          </a:bodyPr>
          <a:lstStyle/>
          <a:p>
            <a:r>
              <a:rPr lang="nb-NO" dirty="0"/>
              <a:t>Bjørlykke et al, Stem Cell Int,  2019</a:t>
            </a:r>
          </a:p>
        </p:txBody>
      </p:sp>
      <p:sp>
        <p:nvSpPr>
          <p:cNvPr id="2" name="Tittel 1">
            <a:extLst>
              <a:ext uri="{FF2B5EF4-FFF2-40B4-BE49-F238E27FC236}">
                <a16:creationId xmlns:a16="http://schemas.microsoft.com/office/drawing/2014/main" id="{EF04E381-F5F9-2E45-B9DC-912557A4E21C}"/>
              </a:ext>
            </a:extLst>
          </p:cNvPr>
          <p:cNvSpPr>
            <a:spLocks noGrp="1"/>
          </p:cNvSpPr>
          <p:nvPr>
            <p:ph type="title"/>
          </p:nvPr>
        </p:nvSpPr>
        <p:spPr/>
        <p:txBody>
          <a:bodyPr/>
          <a:lstStyle/>
          <a:p>
            <a:r>
              <a:rPr lang="nb-NO" dirty="0" err="1"/>
              <a:t>Reprogrammed</a:t>
            </a:r>
            <a:r>
              <a:rPr lang="nb-NO" dirty="0"/>
              <a:t> </a:t>
            </a:r>
            <a:r>
              <a:rPr lang="nb-NO" dirty="0" err="1"/>
              <a:t>cells</a:t>
            </a:r>
            <a:r>
              <a:rPr lang="nb-NO" dirty="0"/>
              <a:t> </a:t>
            </a:r>
            <a:r>
              <a:rPr lang="nb-NO" dirty="0" err="1"/>
              <a:t>are</a:t>
            </a:r>
            <a:r>
              <a:rPr lang="nb-NO" dirty="0"/>
              <a:t> not </a:t>
            </a:r>
            <a:r>
              <a:rPr lang="nb-NO" dirty="0" err="1"/>
              <a:t>equal</a:t>
            </a:r>
            <a:r>
              <a:rPr lang="nb-NO" dirty="0"/>
              <a:t> </a:t>
            </a:r>
          </a:p>
        </p:txBody>
      </p:sp>
      <p:pic>
        <p:nvPicPr>
          <p:cNvPr id="8" name="Picture 6" descr="Picture 6">
            <a:extLst>
              <a:ext uri="{FF2B5EF4-FFF2-40B4-BE49-F238E27FC236}">
                <a16:creationId xmlns:a16="http://schemas.microsoft.com/office/drawing/2014/main" id="{0420A629-B45F-4145-AB5E-4F6C6F1161EF}"/>
              </a:ext>
            </a:extLst>
          </p:cNvPr>
          <p:cNvPicPr>
            <a:picLocks noChangeAspect="1"/>
          </p:cNvPicPr>
          <p:nvPr/>
        </p:nvPicPr>
        <p:blipFill>
          <a:blip r:embed="rId4"/>
          <a:srcRect r="31942" b="8351"/>
          <a:stretch>
            <a:fillRect/>
          </a:stretch>
        </p:blipFill>
        <p:spPr>
          <a:xfrm>
            <a:off x="323528" y="1196752"/>
            <a:ext cx="4647781" cy="2417572"/>
          </a:xfrm>
          <a:prstGeom prst="rect">
            <a:avLst/>
          </a:prstGeom>
          <a:ln w="12700">
            <a:miter lim="400000"/>
          </a:ln>
        </p:spPr>
      </p:pic>
      <p:sp>
        <p:nvSpPr>
          <p:cNvPr id="11" name="- Compact colonies…">
            <a:extLst>
              <a:ext uri="{FF2B5EF4-FFF2-40B4-BE49-F238E27FC236}">
                <a16:creationId xmlns:a16="http://schemas.microsoft.com/office/drawing/2014/main" id="{C5B62292-1D39-B64A-9D51-911D4F2752EC}"/>
              </a:ext>
            </a:extLst>
          </p:cNvPr>
          <p:cNvSpPr txBox="1"/>
          <p:nvPr/>
        </p:nvSpPr>
        <p:spPr>
          <a:xfrm>
            <a:off x="683568" y="3574177"/>
            <a:ext cx="126412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100"/>
            </a:pPr>
            <a:r>
              <a:rPr sz="1100" dirty="0"/>
              <a:t>- Compact colonies</a:t>
            </a:r>
          </a:p>
          <a:p>
            <a:pPr>
              <a:defRPr sz="1100"/>
            </a:pPr>
            <a:r>
              <a:rPr sz="1100" dirty="0"/>
              <a:t>- Well defined edges</a:t>
            </a:r>
          </a:p>
        </p:txBody>
      </p:sp>
      <p:sp>
        <p:nvSpPr>
          <p:cNvPr id="12" name="- Disintegrating…">
            <a:extLst>
              <a:ext uri="{FF2B5EF4-FFF2-40B4-BE49-F238E27FC236}">
                <a16:creationId xmlns:a16="http://schemas.microsoft.com/office/drawing/2014/main" id="{4C7787A2-493A-594A-8A84-63ADA505B714}"/>
              </a:ext>
            </a:extLst>
          </p:cNvPr>
          <p:cNvSpPr txBox="1"/>
          <p:nvPr/>
        </p:nvSpPr>
        <p:spPr>
          <a:xfrm>
            <a:off x="2278370" y="3532594"/>
            <a:ext cx="996425"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100"/>
            </a:pPr>
            <a:r>
              <a:rPr sz="1100" dirty="0"/>
              <a:t>- Disintegrating </a:t>
            </a:r>
          </a:p>
          <a:p>
            <a:pPr>
              <a:defRPr sz="1100"/>
            </a:pPr>
            <a:r>
              <a:rPr sz="1100" dirty="0"/>
              <a:t>  colonies</a:t>
            </a:r>
          </a:p>
        </p:txBody>
      </p:sp>
      <p:sp>
        <p:nvSpPr>
          <p:cNvPr id="13" name="- No colonies…">
            <a:extLst>
              <a:ext uri="{FF2B5EF4-FFF2-40B4-BE49-F238E27FC236}">
                <a16:creationId xmlns:a16="http://schemas.microsoft.com/office/drawing/2014/main" id="{A5085C0A-21F5-414D-ADC4-22D77A368148}"/>
              </a:ext>
            </a:extLst>
          </p:cNvPr>
          <p:cNvSpPr txBox="1"/>
          <p:nvPr/>
        </p:nvSpPr>
        <p:spPr>
          <a:xfrm>
            <a:off x="3737478" y="3501008"/>
            <a:ext cx="834522"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100"/>
            </a:pPr>
            <a:r>
              <a:rPr sz="1100" dirty="0"/>
              <a:t>- No colonies</a:t>
            </a:r>
          </a:p>
          <a:p>
            <a:pPr>
              <a:defRPr sz="1100"/>
            </a:pPr>
            <a:r>
              <a:rPr sz="1100" dirty="0"/>
              <a:t>- Monolayer</a:t>
            </a:r>
          </a:p>
        </p:txBody>
      </p:sp>
      <p:pic>
        <p:nvPicPr>
          <p:cNvPr id="14" name="Bilde" descr="Bilde">
            <a:extLst>
              <a:ext uri="{FF2B5EF4-FFF2-40B4-BE49-F238E27FC236}">
                <a16:creationId xmlns:a16="http://schemas.microsoft.com/office/drawing/2014/main" id="{06540AAE-934C-4E42-85B5-9E27D92F3690}"/>
              </a:ext>
            </a:extLst>
          </p:cNvPr>
          <p:cNvPicPr>
            <a:picLocks noChangeAspect="1"/>
          </p:cNvPicPr>
          <p:nvPr/>
        </p:nvPicPr>
        <p:blipFill>
          <a:blip r:embed="rId5"/>
          <a:srcRect l="14423" r="5862"/>
          <a:stretch>
            <a:fillRect/>
          </a:stretch>
        </p:blipFill>
        <p:spPr>
          <a:xfrm>
            <a:off x="5441835" y="1628800"/>
            <a:ext cx="3476968" cy="2717736"/>
          </a:xfrm>
          <a:prstGeom prst="rect">
            <a:avLst/>
          </a:prstGeom>
          <a:ln w="12700">
            <a:miter lim="400000"/>
          </a:ln>
        </p:spPr>
      </p:pic>
      <p:grpSp>
        <p:nvGrpSpPr>
          <p:cNvPr id="16" name="Grupper">
            <a:extLst>
              <a:ext uri="{FF2B5EF4-FFF2-40B4-BE49-F238E27FC236}">
                <a16:creationId xmlns:a16="http://schemas.microsoft.com/office/drawing/2014/main" id="{A5D24087-58A1-994C-BD64-47D4C059E38F}"/>
              </a:ext>
            </a:extLst>
          </p:cNvPr>
          <p:cNvGrpSpPr/>
          <p:nvPr/>
        </p:nvGrpSpPr>
        <p:grpSpPr>
          <a:xfrm>
            <a:off x="533469" y="4198393"/>
            <a:ext cx="1551598" cy="2639762"/>
            <a:chOff x="0" y="0"/>
            <a:chExt cx="1551597" cy="2639761"/>
          </a:xfrm>
        </p:grpSpPr>
        <p:grpSp>
          <p:nvGrpSpPr>
            <p:cNvPr id="17" name="Grupper">
              <a:extLst>
                <a:ext uri="{FF2B5EF4-FFF2-40B4-BE49-F238E27FC236}">
                  <a16:creationId xmlns:a16="http://schemas.microsoft.com/office/drawing/2014/main" id="{F3AF057E-4AD2-DF4E-B27E-846B39038A86}"/>
                </a:ext>
              </a:extLst>
            </p:cNvPr>
            <p:cNvGrpSpPr/>
            <p:nvPr/>
          </p:nvGrpSpPr>
          <p:grpSpPr>
            <a:xfrm>
              <a:off x="0" y="0"/>
              <a:ext cx="1551597" cy="2476776"/>
              <a:chOff x="0" y="0"/>
              <a:chExt cx="1551596" cy="2476775"/>
            </a:xfrm>
          </p:grpSpPr>
          <p:pic>
            <p:nvPicPr>
              <p:cNvPr id="20" name="Bilde" descr="Bilde">
                <a:extLst>
                  <a:ext uri="{FF2B5EF4-FFF2-40B4-BE49-F238E27FC236}">
                    <a16:creationId xmlns:a16="http://schemas.microsoft.com/office/drawing/2014/main" id="{739E161A-FC90-504C-BE13-0C8F00B95F92}"/>
                  </a:ext>
                </a:extLst>
              </p:cNvPr>
              <p:cNvPicPr>
                <a:picLocks noChangeAspect="1"/>
              </p:cNvPicPr>
              <p:nvPr/>
            </p:nvPicPr>
            <p:blipFill>
              <a:blip r:embed="rId6"/>
              <a:srcRect b="4602"/>
              <a:stretch>
                <a:fillRect/>
              </a:stretch>
            </p:blipFill>
            <p:spPr>
              <a:xfrm>
                <a:off x="0" y="0"/>
                <a:ext cx="1551597" cy="2476776"/>
              </a:xfrm>
              <a:prstGeom prst="rect">
                <a:avLst/>
              </a:prstGeom>
              <a:ln w="12700" cap="flat">
                <a:noFill/>
                <a:miter lim="400000"/>
              </a:ln>
              <a:effectLst/>
            </p:spPr>
          </p:pic>
          <p:sp>
            <p:nvSpPr>
              <p:cNvPr id="21" name="Rektangel">
                <a:extLst>
                  <a:ext uri="{FF2B5EF4-FFF2-40B4-BE49-F238E27FC236}">
                    <a16:creationId xmlns:a16="http://schemas.microsoft.com/office/drawing/2014/main" id="{72DD4303-6247-2A4B-AE5F-D47E8DFDBACC}"/>
                  </a:ext>
                </a:extLst>
              </p:cNvPr>
              <p:cNvSpPr/>
              <p:nvPr/>
            </p:nvSpPr>
            <p:spPr>
              <a:xfrm>
                <a:off x="55095" y="557519"/>
                <a:ext cx="461040" cy="1038802"/>
              </a:xfrm>
              <a:prstGeom prst="rect">
                <a:avLst/>
              </a:prstGeom>
              <a:noFill/>
              <a:ln w="25400" cap="flat">
                <a:solidFill>
                  <a:srgbClr val="000000"/>
                </a:solidFill>
                <a:prstDash val="sysDot"/>
                <a:miter lim="400000"/>
              </a:ln>
              <a:effectLst/>
            </p:spPr>
            <p:txBody>
              <a:bodyPr wrap="square" lIns="45719" tIns="45719" rIns="45719" bIns="45719" numCol="1" anchor="ctr">
                <a:noAutofit/>
              </a:bodyPr>
              <a:lstStyle/>
              <a:p>
                <a:endParaRPr/>
              </a:p>
            </p:txBody>
          </p:sp>
          <p:sp>
            <p:nvSpPr>
              <p:cNvPr id="22" name="Rektangel">
                <a:extLst>
                  <a:ext uri="{FF2B5EF4-FFF2-40B4-BE49-F238E27FC236}">
                    <a16:creationId xmlns:a16="http://schemas.microsoft.com/office/drawing/2014/main" id="{836DF1CB-F4BA-D342-ABC1-CCBC8A86E39E}"/>
                  </a:ext>
                </a:extLst>
              </p:cNvPr>
              <p:cNvSpPr/>
              <p:nvPr/>
            </p:nvSpPr>
            <p:spPr>
              <a:xfrm>
                <a:off x="510002" y="1618969"/>
                <a:ext cx="1011479" cy="822508"/>
              </a:xfrm>
              <a:prstGeom prst="rect">
                <a:avLst/>
              </a:prstGeom>
              <a:noFill/>
              <a:ln w="25400" cap="flat">
                <a:solidFill>
                  <a:srgbClr val="000000"/>
                </a:solidFill>
                <a:prstDash val="sysDot"/>
                <a:miter lim="400000"/>
              </a:ln>
              <a:effectLst/>
            </p:spPr>
            <p:txBody>
              <a:bodyPr wrap="square" lIns="45719" tIns="45719" rIns="45719" bIns="45719" numCol="1" anchor="ctr">
                <a:noAutofit/>
              </a:bodyPr>
              <a:lstStyle/>
              <a:p>
                <a:endParaRPr/>
              </a:p>
            </p:txBody>
          </p:sp>
        </p:grpSp>
        <p:sp>
          <p:nvSpPr>
            <p:cNvPr id="18" name="Stable">
              <a:extLst>
                <a:ext uri="{FF2B5EF4-FFF2-40B4-BE49-F238E27FC236}">
                  <a16:creationId xmlns:a16="http://schemas.microsoft.com/office/drawing/2014/main" id="{1A542A8A-857D-4F47-8B3A-5802C83D4FF7}"/>
                </a:ext>
              </a:extLst>
            </p:cNvPr>
            <p:cNvSpPr txBox="1"/>
            <p:nvPr/>
          </p:nvSpPr>
          <p:spPr>
            <a:xfrm>
              <a:off x="823227" y="2424319"/>
              <a:ext cx="352017" cy="2154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800"/>
              </a:lvl1pPr>
            </a:lstStyle>
            <a:p>
              <a:r>
                <a:t>Stable</a:t>
              </a:r>
            </a:p>
          </p:txBody>
        </p:sp>
        <p:sp>
          <p:nvSpPr>
            <p:cNvPr id="19" name="Unstable">
              <a:extLst>
                <a:ext uri="{FF2B5EF4-FFF2-40B4-BE49-F238E27FC236}">
                  <a16:creationId xmlns:a16="http://schemas.microsoft.com/office/drawing/2014/main" id="{7E2779F3-36D8-FB4C-84A2-834CA969B742}"/>
                </a:ext>
              </a:extLst>
            </p:cNvPr>
            <p:cNvSpPr txBox="1"/>
            <p:nvPr/>
          </p:nvSpPr>
          <p:spPr>
            <a:xfrm>
              <a:off x="10427" y="2424319"/>
              <a:ext cx="465831" cy="2154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800"/>
              </a:lvl1pPr>
            </a:lstStyle>
            <a:p>
              <a:r>
                <a:t>Unstable</a:t>
              </a:r>
            </a:p>
          </p:txBody>
        </p:sp>
      </p:grpSp>
      <p:sp>
        <p:nvSpPr>
          <p:cNvPr id="23" name="Global proteomics…">
            <a:extLst>
              <a:ext uri="{FF2B5EF4-FFF2-40B4-BE49-F238E27FC236}">
                <a16:creationId xmlns:a16="http://schemas.microsoft.com/office/drawing/2014/main" id="{CD0E909E-339E-A045-8F4F-9EC4823DCB51}"/>
              </a:ext>
            </a:extLst>
          </p:cNvPr>
          <p:cNvSpPr txBox="1"/>
          <p:nvPr/>
        </p:nvSpPr>
        <p:spPr>
          <a:xfrm>
            <a:off x="5441835" y="1302087"/>
            <a:ext cx="3702165"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457200">
              <a:defRPr sz="1400">
                <a:solidFill>
                  <a:srgbClr val="FF2600"/>
                </a:solidFill>
                <a:latin typeface="+mn-lt"/>
                <a:ea typeface="+mn-ea"/>
                <a:cs typeface="+mn-cs"/>
                <a:sym typeface="Helvetica"/>
              </a:defRPr>
            </a:pPr>
            <a:r>
              <a:rPr lang="nb-NO" sz="1400" dirty="0" err="1"/>
              <a:t>Pluripotency</a:t>
            </a:r>
            <a:r>
              <a:rPr lang="nb-NO" sz="1400" dirty="0"/>
              <a:t> </a:t>
            </a:r>
            <a:r>
              <a:rPr lang="nb-NO" sz="1400" dirty="0" err="1"/>
              <a:t>correlated</a:t>
            </a:r>
            <a:r>
              <a:rPr lang="nb-NO" sz="1400" dirty="0"/>
              <a:t> </a:t>
            </a:r>
            <a:r>
              <a:rPr lang="nb-NO" sz="1400" dirty="0" err="1"/>
              <a:t>with</a:t>
            </a:r>
            <a:r>
              <a:rPr lang="nb-NO" sz="1400" dirty="0"/>
              <a:t> </a:t>
            </a:r>
            <a:r>
              <a:rPr lang="nb-NO" sz="1400" dirty="0" err="1"/>
              <a:t>colony</a:t>
            </a:r>
            <a:r>
              <a:rPr lang="nb-NO" sz="1400" dirty="0"/>
              <a:t> </a:t>
            </a:r>
            <a:r>
              <a:rPr lang="nb-NO" sz="1400" dirty="0" err="1"/>
              <a:t>morphology</a:t>
            </a:r>
            <a:endParaRPr sz="1400" dirty="0"/>
          </a:p>
        </p:txBody>
      </p:sp>
      <p:pic>
        <p:nvPicPr>
          <p:cNvPr id="24" name="Bilde" descr="Bilde">
            <a:extLst>
              <a:ext uri="{FF2B5EF4-FFF2-40B4-BE49-F238E27FC236}">
                <a16:creationId xmlns:a16="http://schemas.microsoft.com/office/drawing/2014/main" id="{E7024888-E1CF-C341-BDD7-49C7871823B6}"/>
              </a:ext>
            </a:extLst>
          </p:cNvPr>
          <p:cNvPicPr>
            <a:picLocks noChangeAspect="1"/>
          </p:cNvPicPr>
          <p:nvPr/>
        </p:nvPicPr>
        <p:blipFill>
          <a:blip r:embed="rId7"/>
          <a:stretch>
            <a:fillRect/>
          </a:stretch>
        </p:blipFill>
        <p:spPr>
          <a:xfrm>
            <a:off x="2339752" y="4385004"/>
            <a:ext cx="4691626" cy="2472996"/>
          </a:xfrm>
          <a:prstGeom prst="rect">
            <a:avLst/>
          </a:prstGeom>
          <a:ln w="12700">
            <a:miter lim="400000"/>
          </a:ln>
        </p:spPr>
      </p:pic>
      <p:sp>
        <p:nvSpPr>
          <p:cNvPr id="15" name="Global proteomics…">
            <a:extLst>
              <a:ext uri="{FF2B5EF4-FFF2-40B4-BE49-F238E27FC236}">
                <a16:creationId xmlns:a16="http://schemas.microsoft.com/office/drawing/2014/main" id="{E1B696C7-B215-6948-91AB-609B48AAFB0D}"/>
              </a:ext>
            </a:extLst>
          </p:cNvPr>
          <p:cNvSpPr txBox="1"/>
          <p:nvPr/>
        </p:nvSpPr>
        <p:spPr>
          <a:xfrm>
            <a:off x="0" y="3913311"/>
            <a:ext cx="3138237"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457200">
              <a:defRPr sz="1400">
                <a:solidFill>
                  <a:srgbClr val="FF2600"/>
                </a:solidFill>
                <a:latin typeface="+mn-lt"/>
                <a:ea typeface="+mn-ea"/>
                <a:cs typeface="+mn-cs"/>
                <a:sym typeface="Helvetica"/>
              </a:defRPr>
            </a:pPr>
            <a:r>
              <a:rPr lang="nb-NO" sz="1400" dirty="0" err="1"/>
              <a:t>Unique</a:t>
            </a:r>
            <a:r>
              <a:rPr lang="nb-NO" sz="1400" dirty="0"/>
              <a:t> </a:t>
            </a:r>
            <a:r>
              <a:rPr sz="1400" dirty="0"/>
              <a:t>lobal proteomics</a:t>
            </a:r>
            <a:r>
              <a:rPr lang="nb-NO" sz="1400" dirty="0"/>
              <a:t> </a:t>
            </a:r>
            <a:r>
              <a:rPr sz="1400" dirty="0"/>
              <a:t>signatures</a:t>
            </a:r>
          </a:p>
        </p:txBody>
      </p:sp>
      <p:sp>
        <p:nvSpPr>
          <p:cNvPr id="25" name="Global proteomics…">
            <a:extLst>
              <a:ext uri="{FF2B5EF4-FFF2-40B4-BE49-F238E27FC236}">
                <a16:creationId xmlns:a16="http://schemas.microsoft.com/office/drawing/2014/main" id="{941104DE-531F-714A-924F-167096A96F6E}"/>
              </a:ext>
            </a:extLst>
          </p:cNvPr>
          <p:cNvSpPr txBox="1"/>
          <p:nvPr/>
        </p:nvSpPr>
        <p:spPr>
          <a:xfrm>
            <a:off x="3017939" y="4129335"/>
            <a:ext cx="3138237"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457200">
              <a:defRPr sz="1400">
                <a:solidFill>
                  <a:srgbClr val="FF2600"/>
                </a:solidFill>
                <a:latin typeface="+mn-lt"/>
                <a:ea typeface="+mn-ea"/>
                <a:cs typeface="+mn-cs"/>
                <a:sym typeface="Helvetica"/>
              </a:defRPr>
            </a:pPr>
            <a:r>
              <a:rPr lang="nb-NO" sz="1400" dirty="0"/>
              <a:t>EMT markers up in </a:t>
            </a:r>
            <a:r>
              <a:rPr lang="nb-NO" sz="1400" dirty="0" err="1"/>
              <a:t>unstable</a:t>
            </a:r>
            <a:r>
              <a:rPr lang="nb-NO" sz="1400" dirty="0"/>
              <a:t> </a:t>
            </a:r>
            <a:r>
              <a:rPr lang="nb-NO" sz="1400" dirty="0" err="1"/>
              <a:t>colonies</a:t>
            </a:r>
            <a:endParaRPr sz="1400" dirty="0"/>
          </a:p>
        </p:txBody>
      </p:sp>
    </p:spTree>
    <p:extLst>
      <p:ext uri="{BB962C8B-B14F-4D97-AF65-F5344CB8AC3E}">
        <p14:creationId xmlns:p14="http://schemas.microsoft.com/office/powerpoint/2010/main" val="3383697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Bilde" descr="Bilde"/>
          <p:cNvPicPr>
            <a:picLocks noChangeAspect="1"/>
          </p:cNvPicPr>
          <p:nvPr/>
        </p:nvPicPr>
        <p:blipFill>
          <a:blip r:embed="rId3"/>
          <a:stretch>
            <a:fillRect/>
          </a:stretch>
        </p:blipFill>
        <p:spPr>
          <a:xfrm>
            <a:off x="3084074" y="3940414"/>
            <a:ext cx="663017" cy="433701"/>
          </a:xfrm>
          <a:prstGeom prst="rect">
            <a:avLst/>
          </a:prstGeom>
          <a:ln w="12700">
            <a:miter lim="400000"/>
          </a:ln>
        </p:spPr>
      </p:pic>
      <p:sp>
        <p:nvSpPr>
          <p:cNvPr id="326" name="Tittel 1"/>
          <p:cNvSpPr txBox="1">
            <a:spLocks noGrp="1"/>
          </p:cNvSpPr>
          <p:nvPr>
            <p:ph type="title"/>
          </p:nvPr>
        </p:nvSpPr>
        <p:spPr>
          <a:xfrm>
            <a:off x="1192480" y="766923"/>
            <a:ext cx="7149481" cy="489702"/>
          </a:xfrm>
          <a:prstGeom prst="rect">
            <a:avLst/>
          </a:prstGeom>
        </p:spPr>
        <p:txBody>
          <a:bodyPr>
            <a:noAutofit/>
          </a:bodyPr>
          <a:lstStyle>
            <a:lvl1pPr defTabSz="850391">
              <a:lnSpc>
                <a:spcPts val="3900"/>
              </a:lnSpc>
              <a:defRPr sz="3162"/>
            </a:lvl1pPr>
          </a:lstStyle>
          <a:p>
            <a:r>
              <a:rPr lang="nb-NO" sz="4400" dirty="0" err="1"/>
              <a:t>Mimicking</a:t>
            </a:r>
            <a:r>
              <a:rPr lang="nb-NO" sz="4400" dirty="0"/>
              <a:t> </a:t>
            </a:r>
            <a:r>
              <a:rPr lang="nb-NO" sz="4400" dirty="0" err="1"/>
              <a:t>embryogenensis</a:t>
            </a:r>
            <a:r>
              <a:rPr lang="nb-NO" sz="4400" dirty="0"/>
              <a:t> is not straightforward</a:t>
            </a:r>
            <a:endParaRPr sz="4400" dirty="0"/>
          </a:p>
        </p:txBody>
      </p:sp>
      <p:pic>
        <p:nvPicPr>
          <p:cNvPr id="327" name="Bilde" descr="Bilde"/>
          <p:cNvPicPr>
            <a:picLocks noChangeAspect="1"/>
          </p:cNvPicPr>
          <p:nvPr/>
        </p:nvPicPr>
        <p:blipFill>
          <a:blip r:embed="rId4"/>
          <a:srcRect l="29980" t="10834" r="29980" b="10834"/>
          <a:stretch>
            <a:fillRect/>
          </a:stretch>
        </p:blipFill>
        <p:spPr>
          <a:xfrm>
            <a:off x="1797829" y="3735253"/>
            <a:ext cx="999457" cy="1099845"/>
          </a:xfrm>
          <a:prstGeom prst="rect">
            <a:avLst/>
          </a:prstGeom>
          <a:ln w="12700">
            <a:miter lim="400000"/>
          </a:ln>
        </p:spPr>
      </p:pic>
      <p:pic>
        <p:nvPicPr>
          <p:cNvPr id="328" name="Bilde" descr="Bilde"/>
          <p:cNvPicPr>
            <a:picLocks noChangeAspect="1"/>
          </p:cNvPicPr>
          <p:nvPr/>
        </p:nvPicPr>
        <p:blipFill>
          <a:blip r:embed="rId5"/>
          <a:stretch>
            <a:fillRect/>
          </a:stretch>
        </p:blipFill>
        <p:spPr>
          <a:xfrm>
            <a:off x="328694" y="3851650"/>
            <a:ext cx="767071" cy="894928"/>
          </a:xfrm>
          <a:prstGeom prst="rect">
            <a:avLst/>
          </a:prstGeom>
          <a:ln w="12700">
            <a:miter lim="400000"/>
          </a:ln>
        </p:spPr>
      </p:pic>
      <p:sp>
        <p:nvSpPr>
          <p:cNvPr id="329" name="Linje"/>
          <p:cNvSpPr/>
          <p:nvPr/>
        </p:nvSpPr>
        <p:spPr>
          <a:xfrm>
            <a:off x="1170348" y="4299115"/>
            <a:ext cx="565869" cy="1"/>
          </a:xfrm>
          <a:prstGeom prst="line">
            <a:avLst/>
          </a:prstGeom>
          <a:ln w="12700">
            <a:solidFill>
              <a:srgbClr val="000000"/>
            </a:solidFill>
            <a:tailEnd type="triangle"/>
          </a:ln>
        </p:spPr>
        <p:txBody>
          <a:bodyPr lIns="45719" rIns="45719"/>
          <a:lstStyle/>
          <a:p>
            <a:endParaRPr/>
          </a:p>
        </p:txBody>
      </p:sp>
      <p:sp>
        <p:nvSpPr>
          <p:cNvPr id="330" name="Mimic embryogenesis (∽9 month)"/>
          <p:cNvSpPr txBox="1"/>
          <p:nvPr/>
        </p:nvSpPr>
        <p:spPr>
          <a:xfrm>
            <a:off x="395951" y="3084294"/>
            <a:ext cx="2235033"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1200">
                <a:latin typeface="+mn-lt"/>
                <a:ea typeface="+mn-ea"/>
                <a:cs typeface="+mn-cs"/>
                <a:sym typeface="Helvetica"/>
              </a:defRPr>
            </a:lvl1pPr>
          </a:lstStyle>
          <a:p>
            <a:r>
              <a:t>Mimic embryogenesis (∽9 month)</a:t>
            </a:r>
          </a:p>
        </p:txBody>
      </p:sp>
      <p:sp>
        <p:nvSpPr>
          <p:cNvPr id="331" name="?"/>
          <p:cNvSpPr txBox="1"/>
          <p:nvPr/>
        </p:nvSpPr>
        <p:spPr>
          <a:xfrm>
            <a:off x="1286445" y="4008259"/>
            <a:ext cx="162863"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1200">
                <a:latin typeface="+mn-lt"/>
                <a:ea typeface="+mn-ea"/>
                <a:cs typeface="+mn-cs"/>
                <a:sym typeface="Helvetica"/>
              </a:defRPr>
            </a:lvl1pPr>
          </a:lstStyle>
          <a:p>
            <a:r>
              <a:t>?</a:t>
            </a:r>
          </a:p>
        </p:txBody>
      </p:sp>
      <p:sp>
        <p:nvSpPr>
          <p:cNvPr id="332" name="Avrundet rektangel"/>
          <p:cNvSpPr/>
          <p:nvPr/>
        </p:nvSpPr>
        <p:spPr>
          <a:xfrm>
            <a:off x="270565" y="3415631"/>
            <a:ext cx="2606830" cy="1788764"/>
          </a:xfrm>
          <a:prstGeom prst="roundRect">
            <a:avLst>
              <a:gd name="adj" fmla="val 23019"/>
            </a:avLst>
          </a:prstGeom>
          <a:ln w="25400">
            <a:solidFill>
              <a:schemeClr val="accent1"/>
            </a:solidFill>
          </a:ln>
        </p:spPr>
        <p:txBody>
          <a:bodyPr lIns="45719" rIns="45719" anchor="ctr"/>
          <a:lstStyle/>
          <a:p>
            <a:endParaRPr/>
          </a:p>
        </p:txBody>
      </p:sp>
      <p:sp>
        <p:nvSpPr>
          <p:cNvPr id="333" name="Avrundet rektangel"/>
          <p:cNvSpPr/>
          <p:nvPr/>
        </p:nvSpPr>
        <p:spPr>
          <a:xfrm>
            <a:off x="2993519" y="3057563"/>
            <a:ext cx="3709081" cy="3179749"/>
          </a:xfrm>
          <a:prstGeom prst="roundRect">
            <a:avLst>
              <a:gd name="adj" fmla="val 12243"/>
            </a:avLst>
          </a:prstGeom>
          <a:ln w="25400">
            <a:solidFill>
              <a:schemeClr val="accent1"/>
            </a:solidFill>
          </a:ln>
        </p:spPr>
        <p:txBody>
          <a:bodyPr lIns="45719" rIns="45719" anchor="ctr"/>
          <a:lstStyle/>
          <a:p>
            <a:endParaRPr/>
          </a:p>
        </p:txBody>
      </p:sp>
      <p:pic>
        <p:nvPicPr>
          <p:cNvPr id="334" name="Bilde" descr="Bilde"/>
          <p:cNvPicPr>
            <a:picLocks noChangeAspect="1"/>
          </p:cNvPicPr>
          <p:nvPr/>
        </p:nvPicPr>
        <p:blipFill>
          <a:blip r:embed="rId6"/>
          <a:stretch>
            <a:fillRect/>
          </a:stretch>
        </p:blipFill>
        <p:spPr>
          <a:xfrm>
            <a:off x="3242791" y="4022644"/>
            <a:ext cx="345580" cy="269241"/>
          </a:xfrm>
          <a:prstGeom prst="rect">
            <a:avLst/>
          </a:prstGeom>
          <a:ln w="12700">
            <a:miter lim="400000"/>
          </a:ln>
        </p:spPr>
      </p:pic>
      <p:sp>
        <p:nvSpPr>
          <p:cNvPr id="335" name="ESCs…"/>
          <p:cNvSpPr txBox="1"/>
          <p:nvPr/>
        </p:nvSpPr>
        <p:spPr>
          <a:xfrm>
            <a:off x="3163801" y="3518093"/>
            <a:ext cx="42094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200">
                <a:latin typeface="+mn-lt"/>
                <a:ea typeface="+mn-ea"/>
                <a:cs typeface="+mn-cs"/>
                <a:sym typeface="Helvetica"/>
              </a:defRPr>
            </a:pPr>
            <a:r>
              <a:rPr sz="1200"/>
              <a:t>ESCs</a:t>
            </a:r>
          </a:p>
          <a:p>
            <a:pPr defTabSz="457200">
              <a:defRPr sz="1200">
                <a:latin typeface="+mn-lt"/>
                <a:ea typeface="+mn-ea"/>
                <a:cs typeface="+mn-cs"/>
                <a:sym typeface="Helvetica"/>
              </a:defRPr>
            </a:pPr>
            <a:r>
              <a:rPr sz="1200"/>
              <a:t>iPSCs</a:t>
            </a:r>
          </a:p>
        </p:txBody>
      </p:sp>
      <p:sp>
        <p:nvSpPr>
          <p:cNvPr id="336" name="Linje"/>
          <p:cNvSpPr/>
          <p:nvPr/>
        </p:nvSpPr>
        <p:spPr>
          <a:xfrm>
            <a:off x="3848276" y="4170497"/>
            <a:ext cx="2142029" cy="1"/>
          </a:xfrm>
          <a:prstGeom prst="line">
            <a:avLst/>
          </a:prstGeom>
          <a:ln w="12700">
            <a:solidFill>
              <a:srgbClr val="000000"/>
            </a:solidFill>
          </a:ln>
        </p:spPr>
        <p:txBody>
          <a:bodyPr lIns="45719" rIns="45719"/>
          <a:lstStyle/>
          <a:p>
            <a:endParaRPr/>
          </a:p>
        </p:txBody>
      </p:sp>
      <p:pic>
        <p:nvPicPr>
          <p:cNvPr id="337" name="Bilde" descr="Bilde"/>
          <p:cNvPicPr>
            <a:picLocks noChangeAspect="1"/>
          </p:cNvPicPr>
          <p:nvPr/>
        </p:nvPicPr>
        <p:blipFill>
          <a:blip r:embed="rId7"/>
          <a:stretch>
            <a:fillRect/>
          </a:stretch>
        </p:blipFill>
        <p:spPr>
          <a:xfrm>
            <a:off x="6189101" y="3939284"/>
            <a:ext cx="403057" cy="576001"/>
          </a:xfrm>
          <a:prstGeom prst="rect">
            <a:avLst/>
          </a:prstGeom>
          <a:ln w="12700">
            <a:miter lim="400000"/>
          </a:ln>
        </p:spPr>
      </p:pic>
      <p:sp>
        <p:nvSpPr>
          <p:cNvPr id="338" name="β-cell protocol (∽1 month )"/>
          <p:cNvSpPr txBox="1"/>
          <p:nvPr/>
        </p:nvSpPr>
        <p:spPr>
          <a:xfrm>
            <a:off x="3581973" y="2738480"/>
            <a:ext cx="1800876"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1200">
                <a:latin typeface="+mn-lt"/>
                <a:ea typeface="+mn-ea"/>
                <a:cs typeface="+mn-cs"/>
                <a:sym typeface="Helvetica"/>
              </a:defRPr>
            </a:lvl1pPr>
          </a:lstStyle>
          <a:p>
            <a:r>
              <a:t>β-cell protocol (∽1 month )</a:t>
            </a:r>
          </a:p>
        </p:txBody>
      </p:sp>
      <p:pic>
        <p:nvPicPr>
          <p:cNvPr id="339" name="Bilde" descr="Bilde"/>
          <p:cNvPicPr>
            <a:picLocks noChangeAspect="1"/>
          </p:cNvPicPr>
          <p:nvPr/>
        </p:nvPicPr>
        <p:blipFill>
          <a:blip r:embed="rId8"/>
          <a:srcRect t="18134"/>
          <a:stretch>
            <a:fillRect/>
          </a:stretch>
        </p:blipFill>
        <p:spPr>
          <a:xfrm>
            <a:off x="3906552" y="4662159"/>
            <a:ext cx="2245301" cy="1056874"/>
          </a:xfrm>
          <a:prstGeom prst="rect">
            <a:avLst/>
          </a:prstGeom>
          <a:ln w="12700">
            <a:miter lim="400000"/>
          </a:ln>
        </p:spPr>
      </p:pic>
      <p:sp>
        <p:nvSpPr>
          <p:cNvPr id="340" name="Modulate…"/>
          <p:cNvSpPr txBox="1"/>
          <p:nvPr/>
        </p:nvSpPr>
        <p:spPr>
          <a:xfrm>
            <a:off x="5018414" y="4533261"/>
            <a:ext cx="650176" cy="6001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100">
                <a:solidFill>
                  <a:srgbClr val="FF2600"/>
                </a:solidFill>
                <a:latin typeface="+mn-lt"/>
                <a:ea typeface="+mn-ea"/>
                <a:cs typeface="+mn-cs"/>
                <a:sym typeface="Helvetica"/>
              </a:defRPr>
            </a:pPr>
            <a:r>
              <a:rPr sz="1100"/>
              <a:t>Modulate</a:t>
            </a:r>
          </a:p>
          <a:p>
            <a:pPr defTabSz="457200">
              <a:defRPr sz="1100">
                <a:solidFill>
                  <a:srgbClr val="FF2600"/>
                </a:solidFill>
                <a:latin typeface="+mn-lt"/>
                <a:ea typeface="+mn-ea"/>
                <a:cs typeface="+mn-cs"/>
                <a:sym typeface="Helvetica"/>
              </a:defRPr>
            </a:pPr>
            <a:r>
              <a:rPr sz="1100"/>
              <a:t>Signalling</a:t>
            </a:r>
          </a:p>
          <a:p>
            <a:pPr defTabSz="457200">
              <a:defRPr sz="1100">
                <a:solidFill>
                  <a:srgbClr val="FF2600"/>
                </a:solidFill>
                <a:latin typeface="+mn-lt"/>
                <a:ea typeface="+mn-ea"/>
                <a:cs typeface="+mn-cs"/>
                <a:sym typeface="Helvetica"/>
              </a:defRPr>
            </a:pPr>
            <a:r>
              <a:rPr sz="1100"/>
              <a:t>Pathways</a:t>
            </a:r>
          </a:p>
        </p:txBody>
      </p:sp>
      <p:sp>
        <p:nvSpPr>
          <p:cNvPr id="341" name="Immature…"/>
          <p:cNvSpPr txBox="1"/>
          <p:nvPr/>
        </p:nvSpPr>
        <p:spPr>
          <a:xfrm>
            <a:off x="6035105" y="4496508"/>
            <a:ext cx="638955"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000">
                <a:solidFill>
                  <a:srgbClr val="FF2600"/>
                </a:solidFill>
                <a:latin typeface="+mn-lt"/>
                <a:ea typeface="+mn-ea"/>
                <a:cs typeface="+mn-cs"/>
                <a:sym typeface="Helvetica"/>
              </a:defRPr>
            </a:pPr>
            <a:r>
              <a:rPr sz="1000"/>
              <a:t>Immature </a:t>
            </a:r>
          </a:p>
          <a:p>
            <a:pPr defTabSz="457200">
              <a:defRPr sz="1000">
                <a:solidFill>
                  <a:srgbClr val="FF2600"/>
                </a:solidFill>
                <a:latin typeface="+mn-lt"/>
                <a:ea typeface="+mn-ea"/>
                <a:cs typeface="+mn-cs"/>
                <a:sym typeface="Helvetica"/>
              </a:defRPr>
            </a:pPr>
            <a:r>
              <a:rPr sz="1000"/>
              <a:t>   β-cell</a:t>
            </a:r>
          </a:p>
          <a:p>
            <a:pPr defTabSz="457200">
              <a:defRPr sz="1000">
                <a:solidFill>
                  <a:srgbClr val="FF2600"/>
                </a:solidFill>
                <a:latin typeface="+mn-lt"/>
                <a:ea typeface="+mn-ea"/>
                <a:cs typeface="+mn-cs"/>
                <a:sym typeface="Helvetica"/>
              </a:defRPr>
            </a:pPr>
            <a:endParaRPr sz="1000"/>
          </a:p>
          <a:p>
            <a:pPr defTabSz="457200">
              <a:defRPr sz="1000">
                <a:solidFill>
                  <a:srgbClr val="FF2600"/>
                </a:solidFill>
                <a:latin typeface="+mn-lt"/>
                <a:ea typeface="+mn-ea"/>
                <a:cs typeface="+mn-cs"/>
                <a:sym typeface="Helvetica"/>
              </a:defRPr>
            </a:pPr>
            <a:r>
              <a:rPr sz="1000"/>
              <a:t>β-like cells</a:t>
            </a:r>
          </a:p>
        </p:txBody>
      </p:sp>
      <p:sp>
        <p:nvSpPr>
          <p:cNvPr id="342" name="Rezania et al., Nature Biotechnol (2014), Pagliuca et al., Cell (2014), Russ et al., EMBO J (2015), Vegas et al., Nat Med (2016)"/>
          <p:cNvSpPr txBox="1"/>
          <p:nvPr/>
        </p:nvSpPr>
        <p:spPr>
          <a:xfrm>
            <a:off x="2524138" y="6567155"/>
            <a:ext cx="6512358"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1000"/>
            </a:lvl1pPr>
          </a:lstStyle>
          <a:p>
            <a:r>
              <a:t>Rezania et al., Nature Biotechnol (2014), Pagliuca et al., Cell (2014), Russ et al., EMBO J (2015), Vegas et al., Nat Med (2016)</a:t>
            </a:r>
          </a:p>
        </p:txBody>
      </p:sp>
      <p:sp>
        <p:nvSpPr>
          <p:cNvPr id="344" name="Glucose Stimulated…"/>
          <p:cNvSpPr txBox="1"/>
          <p:nvPr/>
        </p:nvSpPr>
        <p:spPr>
          <a:xfrm>
            <a:off x="6863986" y="1768102"/>
            <a:ext cx="1804466"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200">
                <a:latin typeface="+mn-lt"/>
                <a:ea typeface="+mn-ea"/>
                <a:cs typeface="+mn-cs"/>
                <a:sym typeface="Helvetica"/>
              </a:defRPr>
            </a:pPr>
            <a:r>
              <a:rPr sz="1200">
                <a:solidFill>
                  <a:srgbClr val="FF2600"/>
                </a:solidFill>
              </a:rPr>
              <a:t>G</a:t>
            </a:r>
            <a:r>
              <a:rPr sz="1200"/>
              <a:t>lucose </a:t>
            </a:r>
            <a:r>
              <a:rPr sz="1200">
                <a:solidFill>
                  <a:srgbClr val="FF2600"/>
                </a:solidFill>
              </a:rPr>
              <a:t>S</a:t>
            </a:r>
            <a:r>
              <a:rPr sz="1200"/>
              <a:t>timulated </a:t>
            </a:r>
          </a:p>
          <a:p>
            <a:pPr defTabSz="457200">
              <a:defRPr sz="1200">
                <a:latin typeface="+mn-lt"/>
                <a:ea typeface="+mn-ea"/>
                <a:cs typeface="+mn-cs"/>
                <a:sym typeface="Helvetica"/>
              </a:defRPr>
            </a:pPr>
            <a:r>
              <a:rPr sz="1200">
                <a:solidFill>
                  <a:srgbClr val="FF2600"/>
                </a:solidFill>
              </a:rPr>
              <a:t>I</a:t>
            </a:r>
            <a:r>
              <a:rPr sz="1200"/>
              <a:t>nsulin </a:t>
            </a:r>
            <a:r>
              <a:rPr sz="1200">
                <a:solidFill>
                  <a:srgbClr val="FF2600"/>
                </a:solidFill>
              </a:rPr>
              <a:t>S</a:t>
            </a:r>
            <a:r>
              <a:rPr sz="1200"/>
              <a:t>ecretion test (</a:t>
            </a:r>
            <a:r>
              <a:rPr sz="1200">
                <a:solidFill>
                  <a:srgbClr val="FF2600"/>
                </a:solidFill>
              </a:rPr>
              <a:t>GSIS</a:t>
            </a:r>
            <a:r>
              <a:rPr sz="1200"/>
              <a:t>)</a:t>
            </a:r>
          </a:p>
        </p:txBody>
      </p:sp>
      <p:sp>
        <p:nvSpPr>
          <p:cNvPr id="345" name="Definite endoderm"/>
          <p:cNvSpPr txBox="1"/>
          <p:nvPr/>
        </p:nvSpPr>
        <p:spPr>
          <a:xfrm rot="18600000">
            <a:off x="3934847" y="3580645"/>
            <a:ext cx="1079781"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vl1pPr>
          </a:lstStyle>
          <a:p>
            <a:r>
              <a:t>Definite endoderm</a:t>
            </a:r>
          </a:p>
        </p:txBody>
      </p:sp>
      <p:sp>
        <p:nvSpPr>
          <p:cNvPr id="346" name="Posterior foregut"/>
          <p:cNvSpPr txBox="1"/>
          <p:nvPr/>
        </p:nvSpPr>
        <p:spPr>
          <a:xfrm rot="18600000">
            <a:off x="4660384" y="3618529"/>
            <a:ext cx="983601"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vl1pPr>
          </a:lstStyle>
          <a:p>
            <a:r>
              <a:t>Posterior foregut</a:t>
            </a:r>
          </a:p>
        </p:txBody>
      </p:sp>
      <p:sp>
        <p:nvSpPr>
          <p:cNvPr id="347" name="Sirkel"/>
          <p:cNvSpPr/>
          <p:nvPr/>
        </p:nvSpPr>
        <p:spPr>
          <a:xfrm>
            <a:off x="4074733" y="4145097"/>
            <a:ext cx="50801" cy="50801"/>
          </a:xfrm>
          <a:prstGeom prst="ellipse">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348" name="Sirkel"/>
          <p:cNvSpPr/>
          <p:nvPr/>
        </p:nvSpPr>
        <p:spPr>
          <a:xfrm>
            <a:off x="4449978" y="4145097"/>
            <a:ext cx="50801" cy="50801"/>
          </a:xfrm>
          <a:prstGeom prst="ellipse">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349" name="Sirkel"/>
          <p:cNvSpPr/>
          <p:nvPr/>
        </p:nvSpPr>
        <p:spPr>
          <a:xfrm>
            <a:off x="4801021" y="4145097"/>
            <a:ext cx="50801" cy="50801"/>
          </a:xfrm>
          <a:prstGeom prst="ellipse">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350" name="Sirkel"/>
          <p:cNvSpPr/>
          <p:nvPr/>
        </p:nvSpPr>
        <p:spPr>
          <a:xfrm>
            <a:off x="5150927" y="4145097"/>
            <a:ext cx="50801" cy="50801"/>
          </a:xfrm>
          <a:prstGeom prst="ellipse">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351" name="Sirkel"/>
          <p:cNvSpPr/>
          <p:nvPr/>
        </p:nvSpPr>
        <p:spPr>
          <a:xfrm>
            <a:off x="5524846" y="4145097"/>
            <a:ext cx="50801" cy="50801"/>
          </a:xfrm>
          <a:prstGeom prst="ellipse">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352" name="Sirkel"/>
          <p:cNvSpPr/>
          <p:nvPr/>
        </p:nvSpPr>
        <p:spPr>
          <a:xfrm>
            <a:off x="5848447" y="4139333"/>
            <a:ext cx="50801" cy="50801"/>
          </a:xfrm>
          <a:prstGeom prst="ellipse">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
        <p:nvSpPr>
          <p:cNvPr id="353" name="Primitive gut tube"/>
          <p:cNvSpPr txBox="1"/>
          <p:nvPr/>
        </p:nvSpPr>
        <p:spPr>
          <a:xfrm rot="18600000">
            <a:off x="4293756" y="3591999"/>
            <a:ext cx="1028485"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vl1pPr>
          </a:lstStyle>
          <a:p>
            <a:r>
              <a:rPr dirty="0"/>
              <a:t>Primitive gut tube</a:t>
            </a:r>
          </a:p>
        </p:txBody>
      </p:sp>
      <p:sp>
        <p:nvSpPr>
          <p:cNvPr id="354" name="Pancreatic endoderm"/>
          <p:cNvSpPr txBox="1"/>
          <p:nvPr/>
        </p:nvSpPr>
        <p:spPr>
          <a:xfrm rot="18600000">
            <a:off x="5017278" y="3494069"/>
            <a:ext cx="1211227"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vl1pPr>
          </a:lstStyle>
          <a:p>
            <a:r>
              <a:t>Pancreatic endoderm</a:t>
            </a:r>
          </a:p>
        </p:txBody>
      </p:sp>
      <p:sp>
        <p:nvSpPr>
          <p:cNvPr id="355" name="Endocrine precursors"/>
          <p:cNvSpPr txBox="1"/>
          <p:nvPr/>
        </p:nvSpPr>
        <p:spPr>
          <a:xfrm rot="18600000">
            <a:off x="5386111" y="3478568"/>
            <a:ext cx="1200006"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vl1pPr>
          </a:lstStyle>
          <a:p>
            <a:r>
              <a:t>Endocrine precursors</a:t>
            </a:r>
          </a:p>
        </p:txBody>
      </p:sp>
      <p:sp>
        <p:nvSpPr>
          <p:cNvPr id="356" name="β-like cells"/>
          <p:cNvSpPr txBox="1"/>
          <p:nvPr/>
        </p:nvSpPr>
        <p:spPr>
          <a:xfrm rot="18600000">
            <a:off x="5782617" y="3712904"/>
            <a:ext cx="634146"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vl1pPr>
          </a:lstStyle>
          <a:p>
            <a:r>
              <a:t>β-like cells</a:t>
            </a:r>
          </a:p>
        </p:txBody>
      </p:sp>
      <p:sp>
        <p:nvSpPr>
          <p:cNvPr id="357" name="TGFB"/>
          <p:cNvSpPr txBox="1"/>
          <p:nvPr/>
        </p:nvSpPr>
        <p:spPr>
          <a:xfrm>
            <a:off x="3712555" y="4241562"/>
            <a:ext cx="364841"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009051"/>
                </a:solidFill>
              </a:defRPr>
            </a:lvl1pPr>
          </a:lstStyle>
          <a:p>
            <a:r>
              <a:t>TGFB</a:t>
            </a:r>
          </a:p>
        </p:txBody>
      </p:sp>
      <p:sp>
        <p:nvSpPr>
          <p:cNvPr id="358" name="Canonical WNT"/>
          <p:cNvSpPr txBox="1"/>
          <p:nvPr/>
        </p:nvSpPr>
        <p:spPr>
          <a:xfrm>
            <a:off x="3417165" y="4399794"/>
            <a:ext cx="885818"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009051"/>
                </a:solidFill>
              </a:defRPr>
            </a:lvl1pPr>
          </a:lstStyle>
          <a:p>
            <a:r>
              <a:t>Canonical WNT</a:t>
            </a:r>
          </a:p>
        </p:txBody>
      </p:sp>
      <p:sp>
        <p:nvSpPr>
          <p:cNvPr id="359" name="SHH"/>
          <p:cNvSpPr txBox="1"/>
          <p:nvPr/>
        </p:nvSpPr>
        <p:spPr>
          <a:xfrm>
            <a:off x="4621859" y="4227284"/>
            <a:ext cx="311943"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FF2600"/>
                </a:solidFill>
              </a:defRPr>
            </a:lvl1pPr>
          </a:lstStyle>
          <a:p>
            <a:r>
              <a:t>SHH</a:t>
            </a:r>
          </a:p>
        </p:txBody>
      </p:sp>
      <p:sp>
        <p:nvSpPr>
          <p:cNvPr id="360" name="TGFB"/>
          <p:cNvSpPr txBox="1"/>
          <p:nvPr/>
        </p:nvSpPr>
        <p:spPr>
          <a:xfrm>
            <a:off x="4952724" y="4232770"/>
            <a:ext cx="364841"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FF2600"/>
                </a:solidFill>
              </a:defRPr>
            </a:lvl1pPr>
          </a:lstStyle>
          <a:p>
            <a:r>
              <a:t>TGFB</a:t>
            </a:r>
          </a:p>
        </p:txBody>
      </p:sp>
      <p:sp>
        <p:nvSpPr>
          <p:cNvPr id="361" name="Making stem cells into insulin-producing β-cells"/>
          <p:cNvSpPr txBox="1"/>
          <p:nvPr/>
        </p:nvSpPr>
        <p:spPr>
          <a:xfrm>
            <a:off x="1286445" y="2371120"/>
            <a:ext cx="463113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lang="nb-NO" dirty="0" err="1"/>
              <a:t>Directing</a:t>
            </a:r>
            <a:r>
              <a:rPr lang="nb-NO" dirty="0"/>
              <a:t> </a:t>
            </a:r>
            <a:r>
              <a:rPr lang="nb-NO" dirty="0" err="1"/>
              <a:t>iPSCs</a:t>
            </a:r>
            <a:r>
              <a:rPr lang="nb-NO" dirty="0"/>
              <a:t> </a:t>
            </a:r>
            <a:r>
              <a:rPr dirty="0"/>
              <a:t>into insulin-producing β</a:t>
            </a:r>
            <a:r>
              <a:rPr lang="nb-NO" dirty="0"/>
              <a:t>-like</a:t>
            </a:r>
            <a:r>
              <a:rPr dirty="0"/>
              <a:t>-cells</a:t>
            </a:r>
          </a:p>
        </p:txBody>
      </p:sp>
      <p:pic>
        <p:nvPicPr>
          <p:cNvPr id="362" name="Bilde" descr="Bilde"/>
          <p:cNvPicPr>
            <a:picLocks noChangeAspect="1"/>
          </p:cNvPicPr>
          <p:nvPr/>
        </p:nvPicPr>
        <p:blipFill>
          <a:blip r:embed="rId9"/>
          <a:stretch>
            <a:fillRect/>
          </a:stretch>
        </p:blipFill>
        <p:spPr>
          <a:xfrm>
            <a:off x="6863987" y="2337205"/>
            <a:ext cx="1998831" cy="1328350"/>
          </a:xfrm>
          <a:prstGeom prst="rect">
            <a:avLst/>
          </a:prstGeom>
          <a:ln w="12700">
            <a:miter lim="400000"/>
          </a:ln>
        </p:spPr>
      </p:pic>
      <p:pic>
        <p:nvPicPr>
          <p:cNvPr id="363" name="Bilde" descr="Bilde"/>
          <p:cNvPicPr>
            <a:picLocks noChangeAspect="1"/>
          </p:cNvPicPr>
          <p:nvPr/>
        </p:nvPicPr>
        <p:blipFill>
          <a:blip r:embed="rId10"/>
          <a:stretch>
            <a:fillRect/>
          </a:stretch>
        </p:blipFill>
        <p:spPr>
          <a:xfrm>
            <a:off x="7480402" y="2782609"/>
            <a:ext cx="1024309" cy="250150"/>
          </a:xfrm>
          <a:prstGeom prst="rect">
            <a:avLst/>
          </a:prstGeom>
          <a:ln w="12700">
            <a:miter lim="400000"/>
          </a:ln>
        </p:spPr>
      </p:pic>
      <p:pic>
        <p:nvPicPr>
          <p:cNvPr id="364" name="Bilde" descr="Bilde"/>
          <p:cNvPicPr>
            <a:picLocks noChangeAspect="1"/>
          </p:cNvPicPr>
          <p:nvPr/>
        </p:nvPicPr>
        <p:blipFill>
          <a:blip r:embed="rId11"/>
          <a:stretch>
            <a:fillRect/>
          </a:stretch>
        </p:blipFill>
        <p:spPr>
          <a:xfrm>
            <a:off x="6863987" y="3788974"/>
            <a:ext cx="864279" cy="738819"/>
          </a:xfrm>
          <a:prstGeom prst="rect">
            <a:avLst/>
          </a:prstGeom>
          <a:ln w="12700">
            <a:miter lim="400000"/>
          </a:ln>
        </p:spPr>
      </p:pic>
      <p:pic>
        <p:nvPicPr>
          <p:cNvPr id="365" name="Bilde" descr="Bilde"/>
          <p:cNvPicPr>
            <a:picLocks noChangeAspect="1"/>
          </p:cNvPicPr>
          <p:nvPr/>
        </p:nvPicPr>
        <p:blipFill>
          <a:blip r:embed="rId12"/>
          <a:stretch>
            <a:fillRect/>
          </a:stretch>
        </p:blipFill>
        <p:spPr>
          <a:xfrm>
            <a:off x="6882368" y="4534468"/>
            <a:ext cx="864278" cy="625720"/>
          </a:xfrm>
          <a:prstGeom prst="rect">
            <a:avLst/>
          </a:prstGeom>
          <a:ln w="12700">
            <a:miter lim="400000"/>
          </a:ln>
        </p:spPr>
      </p:pic>
      <p:grpSp>
        <p:nvGrpSpPr>
          <p:cNvPr id="372" name="Grupper"/>
          <p:cNvGrpSpPr/>
          <p:nvPr/>
        </p:nvGrpSpPr>
        <p:grpSpPr>
          <a:xfrm>
            <a:off x="7792106" y="3783612"/>
            <a:ext cx="2659228" cy="1122036"/>
            <a:chOff x="0" y="0"/>
            <a:chExt cx="2659227" cy="1122035"/>
          </a:xfrm>
        </p:grpSpPr>
        <p:pic>
          <p:nvPicPr>
            <p:cNvPr id="368" name="Picture 5" descr="Picture 5"/>
            <p:cNvPicPr>
              <a:picLocks noChangeAspect="1"/>
            </p:cNvPicPr>
            <p:nvPr/>
          </p:nvPicPr>
          <p:blipFill>
            <a:blip r:embed="rId13"/>
            <a:srcRect l="27858" t="57660" r="48178"/>
            <a:stretch>
              <a:fillRect/>
            </a:stretch>
          </p:blipFill>
          <p:spPr>
            <a:xfrm>
              <a:off x="0" y="0"/>
              <a:ext cx="1124121" cy="1122036"/>
            </a:xfrm>
            <a:prstGeom prst="rect">
              <a:avLst/>
            </a:prstGeom>
            <a:ln w="12700" cap="flat">
              <a:noFill/>
              <a:miter lim="400000"/>
            </a:ln>
            <a:effectLst/>
          </p:spPr>
        </p:pic>
        <p:sp>
          <p:nvSpPr>
            <p:cNvPr id="369" name="Glu"/>
            <p:cNvSpPr txBox="1"/>
            <p:nvPr/>
          </p:nvSpPr>
          <p:spPr>
            <a:xfrm>
              <a:off x="334375" y="416922"/>
              <a:ext cx="1189252" cy="3496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defTabSz="457200">
                <a:defRPr sz="1300">
                  <a:solidFill>
                    <a:srgbClr val="00F900"/>
                  </a:solidFill>
                  <a:latin typeface="+mn-lt"/>
                  <a:ea typeface="+mn-ea"/>
                  <a:cs typeface="+mn-cs"/>
                  <a:sym typeface="Helvetica"/>
                </a:defRPr>
              </a:lvl1pPr>
            </a:lstStyle>
            <a:p>
              <a:pPr>
                <a:defRPr>
                  <a:solidFill>
                    <a:srgbClr val="000000"/>
                  </a:solidFill>
                </a:defRPr>
              </a:pPr>
              <a:r>
                <a:t>Glu</a:t>
              </a:r>
            </a:p>
          </p:txBody>
        </p:sp>
        <p:sp>
          <p:nvSpPr>
            <p:cNvPr id="370" name="Ins"/>
            <p:cNvSpPr txBox="1"/>
            <p:nvPr/>
          </p:nvSpPr>
          <p:spPr>
            <a:xfrm>
              <a:off x="808247" y="152670"/>
              <a:ext cx="685022" cy="3496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defTabSz="457200">
                <a:defRPr sz="1300">
                  <a:solidFill>
                    <a:srgbClr val="FF2600"/>
                  </a:solidFill>
                  <a:latin typeface="+mn-lt"/>
                  <a:ea typeface="+mn-ea"/>
                  <a:cs typeface="+mn-cs"/>
                  <a:sym typeface="Helvetica"/>
                </a:defRPr>
              </a:lvl1pPr>
            </a:lstStyle>
            <a:p>
              <a:pPr>
                <a:defRPr>
                  <a:solidFill>
                    <a:srgbClr val="000000"/>
                  </a:solidFill>
                </a:defRPr>
              </a:pPr>
              <a:r>
                <a:t>Ins</a:t>
              </a:r>
            </a:p>
          </p:txBody>
        </p:sp>
        <p:sp>
          <p:nvSpPr>
            <p:cNvPr id="371" name="Bi-hormonal"/>
            <p:cNvSpPr txBox="1"/>
            <p:nvPr/>
          </p:nvSpPr>
          <p:spPr>
            <a:xfrm>
              <a:off x="26998" y="725285"/>
              <a:ext cx="2632230" cy="3496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defTabSz="457200">
                <a:defRPr sz="1000">
                  <a:solidFill>
                    <a:srgbClr val="FFFFFF"/>
                  </a:solidFill>
                  <a:latin typeface="+mn-lt"/>
                  <a:ea typeface="+mn-ea"/>
                  <a:cs typeface="+mn-cs"/>
                  <a:sym typeface="Helvetica"/>
                </a:defRPr>
              </a:lvl1pPr>
            </a:lstStyle>
            <a:p>
              <a:pPr>
                <a:defRPr>
                  <a:solidFill>
                    <a:srgbClr val="000000"/>
                  </a:solidFill>
                </a:defRPr>
              </a:pPr>
              <a:r>
                <a:rPr dirty="0"/>
                <a:t>Bi-hormonal</a:t>
              </a:r>
            </a:p>
          </p:txBody>
        </p:sp>
      </p:grpSp>
      <p:sp>
        <p:nvSpPr>
          <p:cNvPr id="373" name="Each stage: Specific combination of factors…"/>
          <p:cNvSpPr txBox="1"/>
          <p:nvPr/>
        </p:nvSpPr>
        <p:spPr>
          <a:xfrm>
            <a:off x="3098617" y="5714520"/>
            <a:ext cx="274889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200">
                <a:latin typeface="+mn-lt"/>
                <a:ea typeface="+mn-ea"/>
                <a:cs typeface="+mn-cs"/>
                <a:sym typeface="Helvetica"/>
              </a:defRPr>
            </a:pPr>
            <a:r>
              <a:rPr sz="1200"/>
              <a:t>Each stage: Specific combination of factors</a:t>
            </a:r>
          </a:p>
          <a:p>
            <a:pPr defTabSz="457200">
              <a:defRPr sz="1200">
                <a:latin typeface="+mn-lt"/>
                <a:ea typeface="+mn-ea"/>
                <a:cs typeface="+mn-cs"/>
                <a:sym typeface="Helvetica"/>
              </a:defRPr>
            </a:pPr>
            <a:r>
              <a:rPr sz="1200"/>
              <a:t>In total: 16 stage-specific factors</a:t>
            </a:r>
          </a:p>
        </p:txBody>
      </p:sp>
      <p:pic>
        <p:nvPicPr>
          <p:cNvPr id="51" name="Bilde 4" descr="vethe-heidrunn-3.jpg">
            <a:extLst>
              <a:ext uri="{FF2B5EF4-FFF2-40B4-BE49-F238E27FC236}">
                <a16:creationId xmlns:a16="http://schemas.microsoft.com/office/drawing/2014/main" id="{4D122525-F1BA-FF4F-AA34-38794FF7CAF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52795" y="5365041"/>
            <a:ext cx="763432" cy="1073799"/>
          </a:xfrm>
          <a:prstGeom prst="rect">
            <a:avLst/>
          </a:prstGeom>
        </p:spPr>
      </p:pic>
      <p:sp>
        <p:nvSpPr>
          <p:cNvPr id="2" name="Rektangel 1">
            <a:extLst>
              <a:ext uri="{FF2B5EF4-FFF2-40B4-BE49-F238E27FC236}">
                <a16:creationId xmlns:a16="http://schemas.microsoft.com/office/drawing/2014/main" id="{22C6D079-354C-1049-9D90-28CEE2C73295}"/>
              </a:ext>
            </a:extLst>
          </p:cNvPr>
          <p:cNvSpPr/>
          <p:nvPr/>
        </p:nvSpPr>
        <p:spPr>
          <a:xfrm>
            <a:off x="4522339" y="6240135"/>
            <a:ext cx="3932500" cy="369332"/>
          </a:xfrm>
          <a:prstGeom prst="rect">
            <a:avLst/>
          </a:prstGeom>
        </p:spPr>
        <p:txBody>
          <a:bodyPr wrap="square">
            <a:spAutoFit/>
          </a:bodyPr>
          <a:lstStyle/>
          <a:p>
            <a:r>
              <a:rPr lang="nb-NO" dirty="0" err="1"/>
              <a:t>Vethe</a:t>
            </a:r>
            <a:r>
              <a:rPr lang="nb-NO" dirty="0"/>
              <a:t>, Bjørlykke et al, </a:t>
            </a:r>
            <a:r>
              <a:rPr lang="nb-NO" dirty="0" err="1"/>
              <a:t>Sci</a:t>
            </a:r>
            <a:r>
              <a:rPr lang="nb-NO" dirty="0"/>
              <a:t> Rep,  2019</a:t>
            </a:r>
          </a:p>
        </p:txBody>
      </p:sp>
      <p:sp>
        <p:nvSpPr>
          <p:cNvPr id="53" name="Making stem cells into insulin-producing β-cells">
            <a:extLst>
              <a:ext uri="{FF2B5EF4-FFF2-40B4-BE49-F238E27FC236}">
                <a16:creationId xmlns:a16="http://schemas.microsoft.com/office/drawing/2014/main" id="{F201A6AB-39B3-3A4F-9DF3-6F0E8CBCCF82}"/>
              </a:ext>
            </a:extLst>
          </p:cNvPr>
          <p:cNvSpPr txBox="1"/>
          <p:nvPr/>
        </p:nvSpPr>
        <p:spPr>
          <a:xfrm>
            <a:off x="6882368" y="1462391"/>
            <a:ext cx="1645641"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lang="nb-NO" dirty="0" err="1"/>
              <a:t>Functional</a:t>
            </a:r>
            <a:r>
              <a:rPr lang="nb-NO" dirty="0"/>
              <a:t> </a:t>
            </a:r>
            <a:r>
              <a:rPr lang="nb-NO" dirty="0" err="1"/>
              <a:t>cells</a:t>
            </a:r>
            <a:r>
              <a:rPr lang="nb-NO" dirty="0"/>
              <a:t>?</a:t>
            </a:r>
            <a:endParaRPr dirty="0"/>
          </a:p>
        </p:txBody>
      </p:sp>
      <p:sp>
        <p:nvSpPr>
          <p:cNvPr id="54" name="TextBox 20">
            <a:extLst>
              <a:ext uri="{FF2B5EF4-FFF2-40B4-BE49-F238E27FC236}">
                <a16:creationId xmlns:a16="http://schemas.microsoft.com/office/drawing/2014/main" id="{B406B0FF-CAEC-4C4D-8ECB-E4925A4E8E5D}"/>
              </a:ext>
            </a:extLst>
          </p:cNvPr>
          <p:cNvSpPr txBox="1"/>
          <p:nvPr/>
        </p:nvSpPr>
        <p:spPr>
          <a:xfrm>
            <a:off x="181274" y="1561021"/>
            <a:ext cx="4752528" cy="646331"/>
          </a:xfrm>
          <a:prstGeom prst="rect">
            <a:avLst/>
          </a:prstGeom>
          <a:noFill/>
          <a:ln>
            <a:solidFill>
              <a:schemeClr val="tx1"/>
            </a:solidFill>
          </a:ln>
        </p:spPr>
        <p:txBody>
          <a:bodyPr wrap="square" rtlCol="0">
            <a:spAutoFit/>
          </a:bodyPr>
          <a:lstStyle/>
          <a:p>
            <a:r>
              <a:rPr lang="en-US" sz="3600" dirty="0"/>
              <a:t>Directed differentiation</a:t>
            </a:r>
          </a:p>
        </p:txBody>
      </p:sp>
      <p:pic>
        <p:nvPicPr>
          <p:cNvPr id="55" name="Bilde 54" descr="bjc3b8rlykke-yngvil-876.jpg">
            <a:extLst>
              <a:ext uri="{FF2B5EF4-FFF2-40B4-BE49-F238E27FC236}">
                <a16:creationId xmlns:a16="http://schemas.microsoft.com/office/drawing/2014/main" id="{1FB22140-B203-7945-A964-426E5585A57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439254" y="5364096"/>
            <a:ext cx="578023" cy="813014"/>
          </a:xfrm>
          <a:prstGeom prst="rect">
            <a:avLst/>
          </a:prstGeom>
        </p:spPr>
      </p:pic>
      <p:sp>
        <p:nvSpPr>
          <p:cNvPr id="56" name="Making stem cells into insulin-producing β-cells">
            <a:extLst>
              <a:ext uri="{FF2B5EF4-FFF2-40B4-BE49-F238E27FC236}">
                <a16:creationId xmlns:a16="http://schemas.microsoft.com/office/drawing/2014/main" id="{2BB6B08A-F4BD-584D-A895-2BED19E79802}"/>
              </a:ext>
            </a:extLst>
          </p:cNvPr>
          <p:cNvSpPr txBox="1"/>
          <p:nvPr/>
        </p:nvSpPr>
        <p:spPr>
          <a:xfrm>
            <a:off x="7314507" y="4905510"/>
            <a:ext cx="1748233"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lang="nb-NO" dirty="0"/>
              <a:t>Mono-hormonal?</a:t>
            </a:r>
            <a:endParaRPr dirty="0"/>
          </a:p>
        </p:txBody>
      </p:sp>
    </p:spTree>
    <p:extLst>
      <p:ext uri="{BB962C8B-B14F-4D97-AF65-F5344CB8AC3E}">
        <p14:creationId xmlns:p14="http://schemas.microsoft.com/office/powerpoint/2010/main" val="232576026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upper">
            <a:extLst>
              <a:ext uri="{FF2B5EF4-FFF2-40B4-BE49-F238E27FC236}">
                <a16:creationId xmlns:a16="http://schemas.microsoft.com/office/drawing/2014/main" id="{397296B4-FFFB-044E-9D8A-DB62AABC7D43}"/>
              </a:ext>
            </a:extLst>
          </p:cNvPr>
          <p:cNvGrpSpPr/>
          <p:nvPr/>
        </p:nvGrpSpPr>
        <p:grpSpPr>
          <a:xfrm>
            <a:off x="5253177" y="3789040"/>
            <a:ext cx="1767095" cy="2468183"/>
            <a:chOff x="0" y="0"/>
            <a:chExt cx="2933010" cy="3683048"/>
          </a:xfrm>
        </p:grpSpPr>
        <p:pic>
          <p:nvPicPr>
            <p:cNvPr id="47" name="GSIS med dotted.png" descr="GSIS med dotted.png">
              <a:extLst>
                <a:ext uri="{FF2B5EF4-FFF2-40B4-BE49-F238E27FC236}">
                  <a16:creationId xmlns:a16="http://schemas.microsoft.com/office/drawing/2014/main" id="{F3886FB8-BF5F-4F4F-85C6-F30FDA3B5AA5}"/>
                </a:ext>
              </a:extLst>
            </p:cNvPr>
            <p:cNvPicPr>
              <a:picLocks noChangeAspect="1"/>
            </p:cNvPicPr>
            <p:nvPr/>
          </p:nvPicPr>
          <p:blipFill>
            <a:blip r:embed="rId3"/>
            <a:stretch>
              <a:fillRect/>
            </a:stretch>
          </p:blipFill>
          <p:spPr>
            <a:xfrm>
              <a:off x="0" y="0"/>
              <a:ext cx="2933010" cy="3537012"/>
            </a:xfrm>
            <a:prstGeom prst="rect">
              <a:avLst/>
            </a:prstGeom>
            <a:ln w="12700" cap="flat">
              <a:noFill/>
              <a:miter lim="400000"/>
            </a:ln>
            <a:effectLst/>
          </p:spPr>
        </p:pic>
        <p:sp>
          <p:nvSpPr>
            <p:cNvPr id="48" name="Linje">
              <a:extLst>
                <a:ext uri="{FF2B5EF4-FFF2-40B4-BE49-F238E27FC236}">
                  <a16:creationId xmlns:a16="http://schemas.microsoft.com/office/drawing/2014/main" id="{B24604C8-0D81-6142-ACC8-A550E7AF07D2}"/>
                </a:ext>
              </a:extLst>
            </p:cNvPr>
            <p:cNvSpPr/>
            <p:nvPr/>
          </p:nvSpPr>
          <p:spPr>
            <a:xfrm>
              <a:off x="655298" y="3683047"/>
              <a:ext cx="924056" cy="1"/>
            </a:xfrm>
            <a:prstGeom prst="line">
              <a:avLst/>
            </a:prstGeom>
            <a:noFill/>
            <a:ln w="12700" cap="flat">
              <a:solidFill>
                <a:srgbClr val="000000"/>
              </a:solidFill>
              <a:custDash>
                <a:ds d="100000" sp="200000"/>
              </a:custDash>
              <a:round/>
            </a:ln>
            <a:effectLst/>
          </p:spPr>
          <p:txBody>
            <a:bodyPr wrap="square" lIns="45719" tIns="45719" rIns="45719" bIns="45719" numCol="1" anchor="t">
              <a:noAutofit/>
            </a:bodyPr>
            <a:lstStyle/>
            <a:p>
              <a:endParaRPr/>
            </a:p>
          </p:txBody>
        </p:sp>
      </p:grpSp>
      <p:sp>
        <p:nvSpPr>
          <p:cNvPr id="4" name="TextBox 10"/>
          <p:cNvSpPr txBox="1"/>
          <p:nvPr/>
        </p:nvSpPr>
        <p:spPr>
          <a:xfrm>
            <a:off x="863814" y="1052736"/>
            <a:ext cx="1620000" cy="338554"/>
          </a:xfrm>
          <a:prstGeom prst="rect">
            <a:avLst/>
          </a:prstGeom>
          <a:noFill/>
          <a:ln>
            <a:solidFill>
              <a:schemeClr val="tx1">
                <a:lumMod val="50000"/>
                <a:lumOff val="50000"/>
              </a:schemeClr>
            </a:solidFill>
          </a:ln>
        </p:spPr>
        <p:txBody>
          <a:bodyPr wrap="square" rtlCol="0">
            <a:spAutoFit/>
          </a:bodyPr>
          <a:lstStyle/>
          <a:p>
            <a:pPr algn="ctr"/>
            <a:r>
              <a:rPr lang="en-US" sz="1600" dirty="0"/>
              <a:t>Actin (</a:t>
            </a:r>
            <a:r>
              <a:rPr lang="en-US" sz="1600" dirty="0" err="1"/>
              <a:t>phalloidin</a:t>
            </a:r>
            <a:r>
              <a:rPr lang="en-US" sz="1600" dirty="0"/>
              <a:t>)</a:t>
            </a:r>
          </a:p>
        </p:txBody>
      </p:sp>
      <p:sp>
        <p:nvSpPr>
          <p:cNvPr id="5" name="TextBox 13"/>
          <p:cNvSpPr txBox="1"/>
          <p:nvPr/>
        </p:nvSpPr>
        <p:spPr>
          <a:xfrm>
            <a:off x="2500896" y="1052736"/>
            <a:ext cx="1440000" cy="338554"/>
          </a:xfrm>
          <a:prstGeom prst="rect">
            <a:avLst/>
          </a:prstGeom>
          <a:noFill/>
          <a:ln>
            <a:solidFill>
              <a:schemeClr val="tx1">
                <a:lumMod val="50000"/>
                <a:lumOff val="50000"/>
              </a:schemeClr>
            </a:solidFill>
          </a:ln>
        </p:spPr>
        <p:txBody>
          <a:bodyPr wrap="square" rtlCol="0">
            <a:spAutoFit/>
          </a:bodyPr>
          <a:lstStyle/>
          <a:p>
            <a:pPr algn="ctr"/>
            <a:r>
              <a:rPr lang="en-US" sz="1600" dirty="0"/>
              <a:t>NKX6.1</a:t>
            </a:r>
          </a:p>
        </p:txBody>
      </p:sp>
      <p:sp>
        <p:nvSpPr>
          <p:cNvPr id="6" name="TextBox 14"/>
          <p:cNvSpPr txBox="1"/>
          <p:nvPr/>
        </p:nvSpPr>
        <p:spPr>
          <a:xfrm>
            <a:off x="3968496" y="1052736"/>
            <a:ext cx="1440000" cy="338554"/>
          </a:xfrm>
          <a:prstGeom prst="rect">
            <a:avLst/>
          </a:prstGeom>
          <a:noFill/>
          <a:ln>
            <a:solidFill>
              <a:schemeClr val="tx1">
                <a:lumMod val="50000"/>
                <a:lumOff val="50000"/>
              </a:schemeClr>
            </a:solidFill>
          </a:ln>
        </p:spPr>
        <p:txBody>
          <a:bodyPr wrap="square" rtlCol="0">
            <a:spAutoFit/>
          </a:bodyPr>
          <a:lstStyle/>
          <a:p>
            <a:pPr algn="ctr"/>
            <a:r>
              <a:rPr lang="fr-CH" sz="1600" dirty="0"/>
              <a:t>insulin</a:t>
            </a:r>
            <a:endParaRPr lang="en-US" sz="1600" dirty="0"/>
          </a:p>
        </p:txBody>
      </p:sp>
      <p:pic>
        <p:nvPicPr>
          <p:cNvPr id="8" name="Picture 19" descr="6-S7D7-B_Image032_ch01.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214" y="1425558"/>
            <a:ext cx="1440000" cy="1440000"/>
          </a:xfrm>
          <a:prstGeom prst="rect">
            <a:avLst/>
          </a:prstGeom>
        </p:spPr>
      </p:pic>
      <p:pic>
        <p:nvPicPr>
          <p:cNvPr id="9" name="Picture 20" descr="6-S7D7-B_Image032_ch02.t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88196" y="1425558"/>
            <a:ext cx="1440000" cy="1440000"/>
          </a:xfrm>
          <a:prstGeom prst="rect">
            <a:avLst/>
          </a:prstGeom>
        </p:spPr>
      </p:pic>
      <p:pic>
        <p:nvPicPr>
          <p:cNvPr id="10" name="Picture 21" descr="6-S7D7-B_Image032_ch03.t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55796" y="1425558"/>
            <a:ext cx="1440000" cy="1440000"/>
          </a:xfrm>
          <a:prstGeom prst="rect">
            <a:avLst/>
          </a:prstGeom>
        </p:spPr>
      </p:pic>
      <p:pic>
        <p:nvPicPr>
          <p:cNvPr id="13" name="Picture 24" descr="7-S7D7-B_Image002_ch01.t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6214" y="2893991"/>
            <a:ext cx="1440000" cy="1440000"/>
          </a:xfrm>
          <a:prstGeom prst="rect">
            <a:avLst/>
          </a:prstGeom>
        </p:spPr>
      </p:pic>
      <p:pic>
        <p:nvPicPr>
          <p:cNvPr id="14" name="Picture 25" descr="7-S7D7-B_Image002_ch02.ti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88196" y="2893991"/>
            <a:ext cx="1440000" cy="1440000"/>
          </a:xfrm>
          <a:prstGeom prst="rect">
            <a:avLst/>
          </a:prstGeom>
        </p:spPr>
      </p:pic>
      <p:pic>
        <p:nvPicPr>
          <p:cNvPr id="15" name="Picture 26" descr="7-S7D7-B_Image002_ch03.ti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55796" y="2893991"/>
            <a:ext cx="1440000" cy="1440000"/>
          </a:xfrm>
          <a:prstGeom prst="rect">
            <a:avLst/>
          </a:prstGeom>
        </p:spPr>
      </p:pic>
      <p:sp>
        <p:nvSpPr>
          <p:cNvPr id="18" name="TextBox 29"/>
          <p:cNvSpPr txBox="1"/>
          <p:nvPr/>
        </p:nvSpPr>
        <p:spPr>
          <a:xfrm rot="16200000">
            <a:off x="61722" y="3416952"/>
            <a:ext cx="1440000" cy="369332"/>
          </a:xfrm>
          <a:prstGeom prst="rect">
            <a:avLst/>
          </a:prstGeom>
          <a:noFill/>
          <a:ln>
            <a:solidFill>
              <a:schemeClr val="tx1">
                <a:lumMod val="50000"/>
                <a:lumOff val="50000"/>
              </a:schemeClr>
            </a:solidFill>
          </a:ln>
        </p:spPr>
        <p:txBody>
          <a:bodyPr wrap="square" rtlCol="0">
            <a:spAutoFit/>
          </a:bodyPr>
          <a:lstStyle/>
          <a:p>
            <a:pPr algn="ctr"/>
            <a:r>
              <a:rPr lang="en-US" dirty="0"/>
              <a:t>N904-6</a:t>
            </a:r>
          </a:p>
        </p:txBody>
      </p:sp>
      <p:sp>
        <p:nvSpPr>
          <p:cNvPr id="19" name="TextBox 30"/>
          <p:cNvSpPr txBox="1"/>
          <p:nvPr/>
        </p:nvSpPr>
        <p:spPr>
          <a:xfrm rot="16200000">
            <a:off x="61722" y="1950973"/>
            <a:ext cx="1440000" cy="369332"/>
          </a:xfrm>
          <a:prstGeom prst="rect">
            <a:avLst/>
          </a:prstGeom>
          <a:noFill/>
          <a:ln>
            <a:solidFill>
              <a:schemeClr val="tx1">
                <a:lumMod val="50000"/>
                <a:lumOff val="50000"/>
              </a:schemeClr>
            </a:solidFill>
          </a:ln>
        </p:spPr>
        <p:txBody>
          <a:bodyPr wrap="square" rtlCol="0">
            <a:spAutoFit/>
          </a:bodyPr>
          <a:lstStyle/>
          <a:p>
            <a:pPr algn="ctr"/>
            <a:r>
              <a:rPr lang="en-US" dirty="0"/>
              <a:t>N904-7</a:t>
            </a:r>
          </a:p>
        </p:txBody>
      </p:sp>
      <p:sp>
        <p:nvSpPr>
          <p:cNvPr id="20" name="TextBox 31"/>
          <p:cNvSpPr txBox="1"/>
          <p:nvPr/>
        </p:nvSpPr>
        <p:spPr>
          <a:xfrm rot="16200000">
            <a:off x="-289026" y="3377083"/>
            <a:ext cx="1431797" cy="493981"/>
          </a:xfrm>
          <a:prstGeom prst="rect">
            <a:avLst/>
          </a:prstGeom>
          <a:noFill/>
        </p:spPr>
        <p:txBody>
          <a:bodyPr wrap="square" rtlCol="0">
            <a:spAutoFit/>
          </a:bodyPr>
          <a:lstStyle/>
          <a:p>
            <a:pPr algn="ctr">
              <a:lnSpc>
                <a:spcPct val="70000"/>
              </a:lnSpc>
            </a:pPr>
            <a:r>
              <a:rPr lang="en-US" dirty="0"/>
              <a:t>mutation carrier</a:t>
            </a:r>
          </a:p>
        </p:txBody>
      </p:sp>
      <p:sp>
        <p:nvSpPr>
          <p:cNvPr id="21" name="TextBox 32"/>
          <p:cNvSpPr txBox="1"/>
          <p:nvPr/>
        </p:nvSpPr>
        <p:spPr>
          <a:xfrm rot="16200000">
            <a:off x="-379307" y="2071776"/>
            <a:ext cx="1612358" cy="300082"/>
          </a:xfrm>
          <a:prstGeom prst="rect">
            <a:avLst/>
          </a:prstGeom>
          <a:noFill/>
        </p:spPr>
        <p:txBody>
          <a:bodyPr wrap="square" rtlCol="0">
            <a:spAutoFit/>
          </a:bodyPr>
          <a:lstStyle/>
          <a:p>
            <a:pPr algn="ctr">
              <a:lnSpc>
                <a:spcPct val="70000"/>
              </a:lnSpc>
            </a:pPr>
            <a:r>
              <a:rPr lang="en-US" dirty="0"/>
              <a:t>normal sibling</a:t>
            </a:r>
          </a:p>
        </p:txBody>
      </p:sp>
      <p:sp>
        <p:nvSpPr>
          <p:cNvPr id="26" name="Oval 8"/>
          <p:cNvSpPr/>
          <p:nvPr/>
        </p:nvSpPr>
        <p:spPr>
          <a:xfrm>
            <a:off x="2826164" y="1034698"/>
            <a:ext cx="786944" cy="36387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
        <p:nvSpPr>
          <p:cNvPr id="27" name="Oval 8"/>
          <p:cNvSpPr/>
          <p:nvPr/>
        </p:nvSpPr>
        <p:spPr>
          <a:xfrm>
            <a:off x="4273728" y="1062422"/>
            <a:ext cx="786944" cy="36387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
        <p:nvSpPr>
          <p:cNvPr id="43" name="Tittel 42">
            <a:extLst>
              <a:ext uri="{FF2B5EF4-FFF2-40B4-BE49-F238E27FC236}">
                <a16:creationId xmlns:a16="http://schemas.microsoft.com/office/drawing/2014/main" id="{1536B5AF-3474-794B-AA9C-70CE9D73F495}"/>
              </a:ext>
            </a:extLst>
          </p:cNvPr>
          <p:cNvSpPr>
            <a:spLocks noGrp="1"/>
          </p:cNvSpPr>
          <p:nvPr>
            <p:ph type="title"/>
          </p:nvPr>
        </p:nvSpPr>
        <p:spPr>
          <a:xfrm>
            <a:off x="277688" y="-27384"/>
            <a:ext cx="8686800" cy="1143000"/>
          </a:xfrm>
        </p:spPr>
        <p:txBody>
          <a:bodyPr>
            <a:normAutofit fontScale="90000"/>
          </a:bodyPr>
          <a:lstStyle/>
          <a:p>
            <a:r>
              <a:rPr lang="nb-NO" dirty="0" err="1"/>
              <a:t>Pancreatic</a:t>
            </a:r>
            <a:r>
              <a:rPr lang="nb-NO" dirty="0"/>
              <a:t> </a:t>
            </a:r>
            <a:r>
              <a:rPr lang="el-GR" dirty="0"/>
              <a:t>β </a:t>
            </a:r>
            <a:r>
              <a:rPr lang="nb-NO" dirty="0"/>
              <a:t>-like </a:t>
            </a:r>
            <a:r>
              <a:rPr lang="nb-NO" dirty="0" err="1"/>
              <a:t>cells</a:t>
            </a:r>
            <a:r>
              <a:rPr lang="nb-NO" dirty="0"/>
              <a:t> </a:t>
            </a:r>
            <a:r>
              <a:rPr lang="nb-NO" dirty="0" err="1"/>
              <a:t>but</a:t>
            </a:r>
            <a:r>
              <a:rPr lang="nb-NO" dirty="0"/>
              <a:t> not </a:t>
            </a:r>
            <a:r>
              <a:rPr lang="nb-NO" dirty="0" err="1"/>
              <a:t>functional</a:t>
            </a:r>
            <a:endParaRPr lang="nb-NO" dirty="0"/>
          </a:p>
        </p:txBody>
      </p:sp>
      <p:pic>
        <p:nvPicPr>
          <p:cNvPr id="45" name="Bilde 44">
            <a:extLst>
              <a:ext uri="{FF2B5EF4-FFF2-40B4-BE49-F238E27FC236}">
                <a16:creationId xmlns:a16="http://schemas.microsoft.com/office/drawing/2014/main" id="{5505CE05-AB49-8741-A04A-EE6AB9AE369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470575" y="1422399"/>
            <a:ext cx="3552235" cy="2349799"/>
          </a:xfrm>
          <a:prstGeom prst="rect">
            <a:avLst/>
          </a:prstGeom>
        </p:spPr>
      </p:pic>
      <p:pic>
        <p:nvPicPr>
          <p:cNvPr id="40" name="Bilde" descr="Bilde">
            <a:extLst>
              <a:ext uri="{FF2B5EF4-FFF2-40B4-BE49-F238E27FC236}">
                <a16:creationId xmlns:a16="http://schemas.microsoft.com/office/drawing/2014/main" id="{D6BD02A1-0077-A444-973C-C389E685FA60}"/>
              </a:ext>
            </a:extLst>
          </p:cNvPr>
          <p:cNvPicPr>
            <a:picLocks noChangeAspect="1"/>
          </p:cNvPicPr>
          <p:nvPr/>
        </p:nvPicPr>
        <p:blipFill>
          <a:blip r:embed="rId11"/>
          <a:stretch>
            <a:fillRect/>
          </a:stretch>
        </p:blipFill>
        <p:spPr>
          <a:xfrm>
            <a:off x="307661" y="4430746"/>
            <a:ext cx="4912411" cy="1518534"/>
          </a:xfrm>
          <a:prstGeom prst="rect">
            <a:avLst/>
          </a:prstGeom>
          <a:ln w="12700">
            <a:miter lim="400000"/>
          </a:ln>
        </p:spPr>
      </p:pic>
      <p:pic>
        <p:nvPicPr>
          <p:cNvPr id="50" name="Picture 5" descr="Picture 5">
            <a:extLst>
              <a:ext uri="{FF2B5EF4-FFF2-40B4-BE49-F238E27FC236}">
                <a16:creationId xmlns:a16="http://schemas.microsoft.com/office/drawing/2014/main" id="{76FD748C-53B4-0F41-8537-681BAB07911B}"/>
              </a:ext>
            </a:extLst>
          </p:cNvPr>
          <p:cNvPicPr>
            <a:picLocks noChangeAspect="1"/>
          </p:cNvPicPr>
          <p:nvPr/>
        </p:nvPicPr>
        <p:blipFill>
          <a:blip r:embed="rId12"/>
          <a:srcRect l="27858" t="57660" r="48178"/>
          <a:stretch>
            <a:fillRect/>
          </a:stretch>
        </p:blipFill>
        <p:spPr>
          <a:xfrm>
            <a:off x="7236296" y="4005064"/>
            <a:ext cx="1836323" cy="1832916"/>
          </a:xfrm>
          <a:prstGeom prst="rect">
            <a:avLst/>
          </a:prstGeom>
          <a:ln w="12700">
            <a:miter lim="400000"/>
          </a:ln>
        </p:spPr>
      </p:pic>
      <p:sp>
        <p:nvSpPr>
          <p:cNvPr id="51" name="Bi-hormonal cell">
            <a:extLst>
              <a:ext uri="{FF2B5EF4-FFF2-40B4-BE49-F238E27FC236}">
                <a16:creationId xmlns:a16="http://schemas.microsoft.com/office/drawing/2014/main" id="{6F01CBC2-9BEE-A948-B49B-DE270935EB93}"/>
              </a:ext>
            </a:extLst>
          </p:cNvPr>
          <p:cNvSpPr txBox="1"/>
          <p:nvPr/>
        </p:nvSpPr>
        <p:spPr>
          <a:xfrm>
            <a:off x="7393191" y="5877272"/>
            <a:ext cx="1904124" cy="349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defTabSz="457200">
              <a:defRPr sz="1600">
                <a:latin typeface="+mn-lt"/>
                <a:ea typeface="+mn-ea"/>
                <a:cs typeface="+mn-cs"/>
                <a:sym typeface="Helvetica"/>
              </a:defRPr>
            </a:lvl1pPr>
          </a:lstStyle>
          <a:p>
            <a:r>
              <a:rPr dirty="0"/>
              <a:t>Bi-hormonal cell</a:t>
            </a:r>
            <a:r>
              <a:rPr lang="nb-NO" dirty="0"/>
              <a:t>s</a:t>
            </a:r>
            <a:endParaRPr dirty="0"/>
          </a:p>
        </p:txBody>
      </p:sp>
      <p:sp>
        <p:nvSpPr>
          <p:cNvPr id="52" name="Rektangel 51">
            <a:extLst>
              <a:ext uri="{FF2B5EF4-FFF2-40B4-BE49-F238E27FC236}">
                <a16:creationId xmlns:a16="http://schemas.microsoft.com/office/drawing/2014/main" id="{3AF73A1B-C7F7-CD42-8586-122CB09D32E5}"/>
              </a:ext>
            </a:extLst>
          </p:cNvPr>
          <p:cNvSpPr/>
          <p:nvPr/>
        </p:nvSpPr>
        <p:spPr>
          <a:xfrm>
            <a:off x="5484261" y="6453336"/>
            <a:ext cx="3552235" cy="369332"/>
          </a:xfrm>
          <a:prstGeom prst="rect">
            <a:avLst/>
          </a:prstGeom>
        </p:spPr>
        <p:txBody>
          <a:bodyPr wrap="square">
            <a:spAutoFit/>
          </a:bodyPr>
          <a:lstStyle/>
          <a:p>
            <a:r>
              <a:rPr lang="nb-NO" dirty="0" err="1"/>
              <a:t>Vethe</a:t>
            </a:r>
            <a:r>
              <a:rPr lang="nb-NO" dirty="0"/>
              <a:t>, Bjørlykke et al, </a:t>
            </a:r>
            <a:r>
              <a:rPr lang="nb-NO" dirty="0" err="1"/>
              <a:t>Sci</a:t>
            </a:r>
            <a:r>
              <a:rPr lang="nb-NO" dirty="0"/>
              <a:t> Rep,  2019</a:t>
            </a:r>
          </a:p>
        </p:txBody>
      </p:sp>
      <p:pic>
        <p:nvPicPr>
          <p:cNvPr id="53" name="Bilde 52">
            <a:extLst>
              <a:ext uri="{FF2B5EF4-FFF2-40B4-BE49-F238E27FC236}">
                <a16:creationId xmlns:a16="http://schemas.microsoft.com/office/drawing/2014/main" id="{37BFC91E-D8F6-CB41-8F43-A981E677273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57200" y="5972095"/>
            <a:ext cx="1444508" cy="850573"/>
          </a:xfrm>
          <a:prstGeom prst="rect">
            <a:avLst/>
          </a:prstGeom>
        </p:spPr>
      </p:pic>
      <p:sp>
        <p:nvSpPr>
          <p:cNvPr id="2" name="TekstSylinder 1">
            <a:extLst>
              <a:ext uri="{FF2B5EF4-FFF2-40B4-BE49-F238E27FC236}">
                <a16:creationId xmlns:a16="http://schemas.microsoft.com/office/drawing/2014/main" id="{E4D062AE-94C4-F942-9EC6-4344D4221434}"/>
              </a:ext>
            </a:extLst>
          </p:cNvPr>
          <p:cNvSpPr txBox="1"/>
          <p:nvPr/>
        </p:nvSpPr>
        <p:spPr>
          <a:xfrm>
            <a:off x="1691680" y="6228020"/>
            <a:ext cx="3932500" cy="369332"/>
          </a:xfrm>
          <a:prstGeom prst="rect">
            <a:avLst/>
          </a:prstGeom>
          <a:noFill/>
        </p:spPr>
        <p:txBody>
          <a:bodyPr wrap="square" rtlCol="0">
            <a:spAutoFit/>
          </a:bodyPr>
          <a:lstStyle/>
          <a:p>
            <a:r>
              <a:rPr lang="nb-NO" dirty="0" err="1"/>
              <a:t>Increased</a:t>
            </a:r>
            <a:r>
              <a:rPr lang="nb-NO" dirty="0"/>
              <a:t> </a:t>
            </a:r>
            <a:r>
              <a:rPr lang="nb-NO" dirty="0" err="1"/>
              <a:t>Wnt</a:t>
            </a:r>
            <a:r>
              <a:rPr lang="nb-NO" dirty="0"/>
              <a:t>/</a:t>
            </a:r>
            <a:r>
              <a:rPr lang="el-GR" dirty="0"/>
              <a:t> β</a:t>
            </a:r>
            <a:r>
              <a:rPr lang="nb-NO" dirty="0"/>
              <a:t>-</a:t>
            </a:r>
            <a:r>
              <a:rPr lang="nb-NO" dirty="0" err="1"/>
              <a:t>catenin</a:t>
            </a:r>
            <a:r>
              <a:rPr lang="nb-NO" dirty="0"/>
              <a:t> </a:t>
            </a:r>
            <a:r>
              <a:rPr lang="nb-NO" dirty="0" err="1"/>
              <a:t>signaling</a:t>
            </a:r>
            <a:endParaRPr lang="nb-NO" dirty="0"/>
          </a:p>
        </p:txBody>
      </p:sp>
    </p:spTree>
    <p:extLst>
      <p:ext uri="{BB962C8B-B14F-4D97-AF65-F5344CB8AC3E}">
        <p14:creationId xmlns:p14="http://schemas.microsoft.com/office/powerpoint/2010/main" val="623993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401642-1226-7C43-BFC3-86149CD14807}"/>
              </a:ext>
            </a:extLst>
          </p:cNvPr>
          <p:cNvSpPr>
            <a:spLocks noGrp="1"/>
          </p:cNvSpPr>
          <p:nvPr>
            <p:ph type="title"/>
          </p:nvPr>
        </p:nvSpPr>
        <p:spPr>
          <a:xfrm>
            <a:off x="457200" y="274638"/>
            <a:ext cx="8686800" cy="1143000"/>
          </a:xfrm>
        </p:spPr>
        <p:txBody>
          <a:bodyPr>
            <a:normAutofit fontScale="90000"/>
          </a:bodyPr>
          <a:lstStyle/>
          <a:p>
            <a:r>
              <a:rPr lang="nb-NO" dirty="0" err="1"/>
              <a:t>Wnt-inhibition</a:t>
            </a:r>
            <a:r>
              <a:rPr lang="nb-NO" dirty="0"/>
              <a:t> </a:t>
            </a:r>
            <a:r>
              <a:rPr lang="nb-NO" dirty="0" err="1"/>
              <a:t>increases</a:t>
            </a:r>
            <a:r>
              <a:rPr lang="nb-NO" dirty="0"/>
              <a:t> mono-</a:t>
            </a:r>
            <a:r>
              <a:rPr lang="nb-NO" dirty="0" err="1"/>
              <a:t>hormonality</a:t>
            </a:r>
            <a:r>
              <a:rPr lang="nb-NO" dirty="0"/>
              <a:t> </a:t>
            </a:r>
            <a:r>
              <a:rPr lang="nb-NO" dirty="0" err="1"/>
              <a:t>but</a:t>
            </a:r>
            <a:r>
              <a:rPr lang="nb-NO" dirty="0"/>
              <a:t> not </a:t>
            </a:r>
            <a:r>
              <a:rPr lang="nb-NO" dirty="0" err="1"/>
              <a:t>functionality</a:t>
            </a:r>
            <a:r>
              <a:rPr lang="nb-NO" dirty="0"/>
              <a:t> </a:t>
            </a:r>
          </a:p>
        </p:txBody>
      </p:sp>
      <p:pic>
        <p:nvPicPr>
          <p:cNvPr id="3" name="Bilde 2">
            <a:extLst>
              <a:ext uri="{FF2B5EF4-FFF2-40B4-BE49-F238E27FC236}">
                <a16:creationId xmlns:a16="http://schemas.microsoft.com/office/drawing/2014/main" id="{5A38BC5A-A289-334F-B7DA-A0D8F9ADF3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117" y="1682863"/>
            <a:ext cx="5923466" cy="2428302"/>
          </a:xfrm>
          <a:prstGeom prst="rect">
            <a:avLst/>
          </a:prstGeom>
        </p:spPr>
      </p:pic>
      <p:pic>
        <p:nvPicPr>
          <p:cNvPr id="4" name="Bilde 3">
            <a:extLst>
              <a:ext uri="{FF2B5EF4-FFF2-40B4-BE49-F238E27FC236}">
                <a16:creationId xmlns:a16="http://schemas.microsoft.com/office/drawing/2014/main" id="{6B2691A3-B41E-B249-B1C7-96E8D980A6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7666" y="2492896"/>
            <a:ext cx="2656334" cy="1349249"/>
          </a:xfrm>
          <a:prstGeom prst="rect">
            <a:avLst/>
          </a:prstGeom>
        </p:spPr>
      </p:pic>
      <p:pic>
        <p:nvPicPr>
          <p:cNvPr id="5" name="Picture 10">
            <a:extLst>
              <a:ext uri="{FF2B5EF4-FFF2-40B4-BE49-F238E27FC236}">
                <a16:creationId xmlns:a16="http://schemas.microsoft.com/office/drawing/2014/main" id="{90D51FAF-5D86-4D4F-A670-A7B29E699C4D}"/>
              </a:ext>
            </a:extLst>
          </p:cNvPr>
          <p:cNvPicPr/>
          <p:nvPr/>
        </p:nvPicPr>
        <p:blipFill>
          <a:blip r:embed="rId4" cstate="screen">
            <a:extLst>
              <a:ext uri="{28A0092B-C50C-407E-A947-70E740481C1C}">
                <a14:useLocalDpi xmlns:a14="http://schemas.microsoft.com/office/drawing/2010/main"/>
              </a:ext>
            </a:extLst>
          </a:blip>
          <a:stretch>
            <a:fillRect/>
          </a:stretch>
        </p:blipFill>
        <p:spPr>
          <a:xfrm>
            <a:off x="457200" y="4395933"/>
            <a:ext cx="4608512" cy="1931933"/>
          </a:xfrm>
          <a:prstGeom prst="rect">
            <a:avLst/>
          </a:prstGeom>
        </p:spPr>
      </p:pic>
      <p:pic>
        <p:nvPicPr>
          <p:cNvPr id="6" name="Picture 9">
            <a:extLst>
              <a:ext uri="{FF2B5EF4-FFF2-40B4-BE49-F238E27FC236}">
                <a16:creationId xmlns:a16="http://schemas.microsoft.com/office/drawing/2014/main" id="{4C481871-CB30-5447-94A0-A9656890D1FC}"/>
              </a:ext>
            </a:extLst>
          </p:cNvPr>
          <p:cNvPicPr/>
          <p:nvPr/>
        </p:nvPicPr>
        <p:blipFill>
          <a:blip r:embed="rId5" cstate="screen">
            <a:extLst>
              <a:ext uri="{28A0092B-C50C-407E-A947-70E740481C1C}">
                <a14:useLocalDpi xmlns:a14="http://schemas.microsoft.com/office/drawing/2010/main"/>
              </a:ext>
            </a:extLst>
          </a:blip>
          <a:stretch>
            <a:fillRect/>
          </a:stretch>
        </p:blipFill>
        <p:spPr>
          <a:xfrm>
            <a:off x="5174183" y="4180007"/>
            <a:ext cx="3070225" cy="2136140"/>
          </a:xfrm>
          <a:prstGeom prst="rect">
            <a:avLst/>
          </a:prstGeom>
        </p:spPr>
      </p:pic>
      <p:pic>
        <p:nvPicPr>
          <p:cNvPr id="8" name="Bilde 4" descr="vethe-heidrunn-3.jpg">
            <a:extLst>
              <a:ext uri="{FF2B5EF4-FFF2-40B4-BE49-F238E27FC236}">
                <a16:creationId xmlns:a16="http://schemas.microsoft.com/office/drawing/2014/main" id="{688B4644-F01D-2E45-A972-F0FE11E05C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05084" y="5438360"/>
            <a:ext cx="763432" cy="1073799"/>
          </a:xfrm>
          <a:prstGeom prst="rect">
            <a:avLst/>
          </a:prstGeom>
        </p:spPr>
      </p:pic>
      <p:sp>
        <p:nvSpPr>
          <p:cNvPr id="9" name="Rektangel 8">
            <a:extLst>
              <a:ext uri="{FF2B5EF4-FFF2-40B4-BE49-F238E27FC236}">
                <a16:creationId xmlns:a16="http://schemas.microsoft.com/office/drawing/2014/main" id="{A9D1B74C-AD30-BC4C-A931-C2E34E8C8C0B}"/>
              </a:ext>
            </a:extLst>
          </p:cNvPr>
          <p:cNvSpPr/>
          <p:nvPr/>
        </p:nvSpPr>
        <p:spPr>
          <a:xfrm>
            <a:off x="3635896" y="6444044"/>
            <a:ext cx="4608512" cy="369332"/>
          </a:xfrm>
          <a:prstGeom prst="rect">
            <a:avLst/>
          </a:prstGeom>
        </p:spPr>
        <p:txBody>
          <a:bodyPr wrap="square">
            <a:spAutoFit/>
          </a:bodyPr>
          <a:lstStyle/>
          <a:p>
            <a:r>
              <a:rPr lang="nb-NO" dirty="0" err="1"/>
              <a:t>Vethe</a:t>
            </a:r>
            <a:r>
              <a:rPr lang="nb-NO" dirty="0"/>
              <a:t> et al, </a:t>
            </a:r>
            <a:r>
              <a:rPr lang="nb-NO" dirty="0" err="1"/>
              <a:t>Frontiers</a:t>
            </a:r>
            <a:r>
              <a:rPr lang="nb-NO" dirty="0"/>
              <a:t> in </a:t>
            </a:r>
            <a:r>
              <a:rPr lang="nb-NO" dirty="0" err="1"/>
              <a:t>Endocrinology</a:t>
            </a:r>
            <a:r>
              <a:rPr lang="nb-NO" dirty="0"/>
              <a:t>,  2019</a:t>
            </a:r>
          </a:p>
        </p:txBody>
      </p:sp>
    </p:spTree>
    <p:extLst>
      <p:ext uri="{BB962C8B-B14F-4D97-AF65-F5344CB8AC3E}">
        <p14:creationId xmlns:p14="http://schemas.microsoft.com/office/powerpoint/2010/main" val="3773475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B758FB-A2D4-E341-B9CC-3CDC0A537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09" y="1750469"/>
            <a:ext cx="5689600" cy="2057400"/>
          </a:xfrm>
          <a:prstGeom prst="rect">
            <a:avLst/>
          </a:prstGeom>
        </p:spPr>
      </p:pic>
      <p:pic>
        <p:nvPicPr>
          <p:cNvPr id="14" name="Picture 13">
            <a:extLst>
              <a:ext uri="{FF2B5EF4-FFF2-40B4-BE49-F238E27FC236}">
                <a16:creationId xmlns:a16="http://schemas.microsoft.com/office/drawing/2014/main" id="{6EE364BF-1036-7C44-9184-CE85D195B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9924" y="1772816"/>
            <a:ext cx="2430549" cy="1990736"/>
          </a:xfrm>
          <a:prstGeom prst="rect">
            <a:avLst/>
          </a:prstGeom>
        </p:spPr>
      </p:pic>
      <p:pic>
        <p:nvPicPr>
          <p:cNvPr id="25" name="Picture 24">
            <a:extLst>
              <a:ext uri="{FF2B5EF4-FFF2-40B4-BE49-F238E27FC236}">
                <a16:creationId xmlns:a16="http://schemas.microsoft.com/office/drawing/2014/main" id="{E6285B13-E327-A54E-9576-D1A4C369D5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9" y="3789040"/>
            <a:ext cx="5726101" cy="1936420"/>
          </a:xfrm>
          <a:prstGeom prst="rect">
            <a:avLst/>
          </a:prstGeom>
        </p:spPr>
      </p:pic>
      <p:pic>
        <p:nvPicPr>
          <p:cNvPr id="33" name="Picture 32">
            <a:extLst>
              <a:ext uri="{FF2B5EF4-FFF2-40B4-BE49-F238E27FC236}">
                <a16:creationId xmlns:a16="http://schemas.microsoft.com/office/drawing/2014/main" id="{B6DF0191-5414-DD48-B97B-3C42A0E8C7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2201" y="3789041"/>
            <a:ext cx="2430549" cy="1923705"/>
          </a:xfrm>
          <a:prstGeom prst="rect">
            <a:avLst/>
          </a:prstGeom>
        </p:spPr>
      </p:pic>
      <p:sp>
        <p:nvSpPr>
          <p:cNvPr id="34" name="Rectangle 33">
            <a:extLst>
              <a:ext uri="{FF2B5EF4-FFF2-40B4-BE49-F238E27FC236}">
                <a16:creationId xmlns:a16="http://schemas.microsoft.com/office/drawing/2014/main" id="{410EEDF0-E629-6A45-91AB-B139A0632323}"/>
              </a:ext>
            </a:extLst>
          </p:cNvPr>
          <p:cNvSpPr/>
          <p:nvPr/>
        </p:nvSpPr>
        <p:spPr>
          <a:xfrm>
            <a:off x="7020272" y="4653136"/>
            <a:ext cx="216024"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CB2C463-7F6C-6649-8C7F-DB23EC93CDCC}"/>
              </a:ext>
            </a:extLst>
          </p:cNvPr>
          <p:cNvSpPr/>
          <p:nvPr/>
        </p:nvSpPr>
        <p:spPr>
          <a:xfrm>
            <a:off x="7605197" y="4653136"/>
            <a:ext cx="216024"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F67F529-EAA0-1442-BBD7-5C016894F34D}"/>
              </a:ext>
            </a:extLst>
          </p:cNvPr>
          <p:cNvSpPr/>
          <p:nvPr/>
        </p:nvSpPr>
        <p:spPr>
          <a:xfrm>
            <a:off x="7172672" y="4365104"/>
            <a:ext cx="216024"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82463FF-F0AC-5743-A0CD-B6DCE87057C9}"/>
              </a:ext>
            </a:extLst>
          </p:cNvPr>
          <p:cNvSpPr/>
          <p:nvPr/>
        </p:nvSpPr>
        <p:spPr>
          <a:xfrm>
            <a:off x="7757597" y="4365104"/>
            <a:ext cx="216024"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E8AFD15-5472-3848-8C23-899853DD59DA}"/>
              </a:ext>
            </a:extLst>
          </p:cNvPr>
          <p:cNvSpPr>
            <a:spLocks noGrp="1"/>
          </p:cNvSpPr>
          <p:nvPr>
            <p:ph type="title"/>
          </p:nvPr>
        </p:nvSpPr>
        <p:spPr>
          <a:xfrm>
            <a:off x="179512" y="485800"/>
            <a:ext cx="8795320" cy="1143000"/>
          </a:xfrm>
        </p:spPr>
        <p:txBody>
          <a:bodyPr>
            <a:normAutofit fontScale="90000"/>
          </a:bodyPr>
          <a:lstStyle/>
          <a:p>
            <a:r>
              <a:rPr lang="nb-NO" sz="3600" dirty="0" err="1"/>
              <a:t>Alginate</a:t>
            </a:r>
            <a:r>
              <a:rPr lang="nb-NO" sz="3600" dirty="0"/>
              <a:t> </a:t>
            </a:r>
            <a:r>
              <a:rPr lang="en-US" sz="3600" dirty="0"/>
              <a:t>encapsulation promotes the expression key beta-cell markers and islet-like proteomic signature </a:t>
            </a:r>
            <a:r>
              <a:rPr lang="en-US" sz="3600" i="1" dirty="0"/>
              <a:t>in vitro</a:t>
            </a:r>
            <a:r>
              <a:rPr lang="en-US" dirty="0">
                <a:latin typeface="Trebuchet MS" panose="020B0703020202090204" pitchFamily="34" charset="0"/>
              </a:rPr>
              <a:t/>
            </a:r>
            <a:br>
              <a:rPr lang="en-US" dirty="0">
                <a:latin typeface="Trebuchet MS" panose="020B0703020202090204" pitchFamily="34" charset="0"/>
              </a:rPr>
            </a:br>
            <a:endParaRPr lang="nb-NO" dirty="0"/>
          </a:p>
        </p:txBody>
      </p:sp>
      <p:sp>
        <p:nvSpPr>
          <p:cNvPr id="15" name="Rektangel 14">
            <a:extLst>
              <a:ext uri="{FF2B5EF4-FFF2-40B4-BE49-F238E27FC236}">
                <a16:creationId xmlns:a16="http://schemas.microsoft.com/office/drawing/2014/main" id="{1D03B788-CBF9-554F-BC24-D097DA2CA6EE}"/>
              </a:ext>
            </a:extLst>
          </p:cNvPr>
          <p:cNvSpPr/>
          <p:nvPr/>
        </p:nvSpPr>
        <p:spPr>
          <a:xfrm>
            <a:off x="3275856" y="6489575"/>
            <a:ext cx="3456384" cy="369332"/>
          </a:xfrm>
          <a:prstGeom prst="rect">
            <a:avLst/>
          </a:prstGeom>
        </p:spPr>
        <p:txBody>
          <a:bodyPr wrap="square">
            <a:spAutoFit/>
          </a:bodyPr>
          <a:lstStyle/>
          <a:p>
            <a:r>
              <a:rPr lang="nb-NO" dirty="0" err="1"/>
              <a:t>Legøy</a:t>
            </a:r>
            <a:r>
              <a:rPr lang="nb-NO" dirty="0"/>
              <a:t>, </a:t>
            </a:r>
            <a:r>
              <a:rPr lang="nb-NO" dirty="0" err="1"/>
              <a:t>Vethe</a:t>
            </a:r>
            <a:r>
              <a:rPr lang="nb-NO" dirty="0"/>
              <a:t> et al, </a:t>
            </a:r>
            <a:r>
              <a:rPr lang="nb-NO" dirty="0" err="1"/>
              <a:t>Sci</a:t>
            </a:r>
            <a:r>
              <a:rPr lang="nb-NO" dirty="0"/>
              <a:t> Rep,  2020</a:t>
            </a:r>
          </a:p>
        </p:txBody>
      </p:sp>
      <p:pic>
        <p:nvPicPr>
          <p:cNvPr id="16" name="Bilde 15" descr="vethe-heidrunn-3.jpg">
            <a:extLst>
              <a:ext uri="{FF2B5EF4-FFF2-40B4-BE49-F238E27FC236}">
                <a16:creationId xmlns:a16="http://schemas.microsoft.com/office/drawing/2014/main" id="{5E4241BF-C3D7-9C41-BA74-AD6609828D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5084" y="5739577"/>
            <a:ext cx="763432" cy="1073799"/>
          </a:xfrm>
          <a:prstGeom prst="rect">
            <a:avLst/>
          </a:prstGeom>
        </p:spPr>
      </p:pic>
      <p:pic>
        <p:nvPicPr>
          <p:cNvPr id="17" name="Bilde 16">
            <a:extLst>
              <a:ext uri="{FF2B5EF4-FFF2-40B4-BE49-F238E27FC236}">
                <a16:creationId xmlns:a16="http://schemas.microsoft.com/office/drawing/2014/main" id="{C470E581-4A36-4948-A88A-86E4D4B60770}"/>
              </a:ext>
            </a:extLst>
          </p:cNvPr>
          <p:cNvPicPr>
            <a:picLocks noChangeAspect="1"/>
          </p:cNvPicPr>
          <p:nvPr/>
        </p:nvPicPr>
        <p:blipFill>
          <a:blip r:embed="rId8"/>
          <a:stretch>
            <a:fillRect/>
          </a:stretch>
        </p:blipFill>
        <p:spPr>
          <a:xfrm>
            <a:off x="6631233" y="5738235"/>
            <a:ext cx="1618619" cy="1075141"/>
          </a:xfrm>
          <a:prstGeom prst="rect">
            <a:avLst/>
          </a:prstGeom>
        </p:spPr>
      </p:pic>
    </p:spTree>
    <p:extLst>
      <p:ext uri="{BB962C8B-B14F-4D97-AF65-F5344CB8AC3E}">
        <p14:creationId xmlns:p14="http://schemas.microsoft.com/office/powerpoint/2010/main" val="1426121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EC2D9A-6111-794C-B45A-78F1FA40E091}"/>
              </a:ext>
            </a:extLst>
          </p:cNvPr>
          <p:cNvSpPr>
            <a:spLocks noGrp="1"/>
          </p:cNvSpPr>
          <p:nvPr>
            <p:ph type="title"/>
          </p:nvPr>
        </p:nvSpPr>
        <p:spPr>
          <a:xfrm>
            <a:off x="179512" y="274638"/>
            <a:ext cx="8795320" cy="1143000"/>
          </a:xfrm>
        </p:spPr>
        <p:txBody>
          <a:bodyPr>
            <a:noAutofit/>
          </a:bodyPr>
          <a:lstStyle/>
          <a:p>
            <a:r>
              <a:rPr lang="nb-NO" sz="3200" dirty="0" err="1"/>
              <a:t>Hyperglycemia</a:t>
            </a:r>
            <a:r>
              <a:rPr lang="nb-NO" sz="3200" dirty="0"/>
              <a:t> </a:t>
            </a:r>
            <a:r>
              <a:rPr lang="nb-NO" sz="3200" dirty="0" err="1"/>
              <a:t>inhibits</a:t>
            </a:r>
            <a:r>
              <a:rPr lang="nb-NO" sz="3200" dirty="0"/>
              <a:t> </a:t>
            </a:r>
            <a:r>
              <a:rPr lang="nb-NO" sz="3200" dirty="0" err="1"/>
              <a:t>expression</a:t>
            </a:r>
            <a:r>
              <a:rPr lang="nb-NO" sz="3200" dirty="0"/>
              <a:t> </a:t>
            </a:r>
            <a:r>
              <a:rPr lang="nb-NO" sz="3200" dirty="0" err="1"/>
              <a:t>of</a:t>
            </a:r>
            <a:r>
              <a:rPr lang="nb-NO" sz="3200" dirty="0"/>
              <a:t> </a:t>
            </a:r>
            <a:r>
              <a:rPr lang="nb-NO" sz="3200" dirty="0" err="1"/>
              <a:t>key</a:t>
            </a:r>
            <a:r>
              <a:rPr lang="nb-NO" sz="3200" dirty="0"/>
              <a:t> beta </a:t>
            </a:r>
            <a:r>
              <a:rPr lang="nb-NO" sz="3200" dirty="0" err="1"/>
              <a:t>cell</a:t>
            </a:r>
            <a:r>
              <a:rPr lang="nb-NO" sz="3200" dirty="0"/>
              <a:t> markers </a:t>
            </a:r>
            <a:r>
              <a:rPr lang="nb-NO" sz="3200" i="1" dirty="0"/>
              <a:t>in vivo</a:t>
            </a:r>
          </a:p>
        </p:txBody>
      </p:sp>
      <p:pic>
        <p:nvPicPr>
          <p:cNvPr id="3" name="Bilde 2">
            <a:extLst>
              <a:ext uri="{FF2B5EF4-FFF2-40B4-BE49-F238E27FC236}">
                <a16:creationId xmlns:a16="http://schemas.microsoft.com/office/drawing/2014/main" id="{0183FFB2-55C7-2E47-BA71-9E61AC9B6CB5}"/>
              </a:ext>
            </a:extLst>
          </p:cNvPr>
          <p:cNvPicPr>
            <a:picLocks noChangeAspect="1"/>
          </p:cNvPicPr>
          <p:nvPr/>
        </p:nvPicPr>
        <p:blipFill>
          <a:blip r:embed="rId3"/>
          <a:stretch>
            <a:fillRect/>
          </a:stretch>
        </p:blipFill>
        <p:spPr>
          <a:xfrm>
            <a:off x="5508104" y="1556792"/>
            <a:ext cx="2723938" cy="5037820"/>
          </a:xfrm>
          <a:prstGeom prst="rect">
            <a:avLst/>
          </a:prstGeom>
        </p:spPr>
      </p:pic>
      <p:pic>
        <p:nvPicPr>
          <p:cNvPr id="4" name="Bilde 3">
            <a:extLst>
              <a:ext uri="{FF2B5EF4-FFF2-40B4-BE49-F238E27FC236}">
                <a16:creationId xmlns:a16="http://schemas.microsoft.com/office/drawing/2014/main" id="{9393AFE8-FBE3-5846-AEE7-AED8E98E0E09}"/>
              </a:ext>
            </a:extLst>
          </p:cNvPr>
          <p:cNvPicPr>
            <a:picLocks noChangeAspect="1"/>
          </p:cNvPicPr>
          <p:nvPr/>
        </p:nvPicPr>
        <p:blipFill>
          <a:blip r:embed="rId4"/>
          <a:stretch>
            <a:fillRect/>
          </a:stretch>
        </p:blipFill>
        <p:spPr>
          <a:xfrm>
            <a:off x="689533" y="1484784"/>
            <a:ext cx="3793857" cy="4651373"/>
          </a:xfrm>
          <a:prstGeom prst="rect">
            <a:avLst/>
          </a:prstGeom>
        </p:spPr>
      </p:pic>
      <p:sp>
        <p:nvSpPr>
          <p:cNvPr id="5" name="TekstSylinder 4">
            <a:extLst>
              <a:ext uri="{FF2B5EF4-FFF2-40B4-BE49-F238E27FC236}">
                <a16:creationId xmlns:a16="http://schemas.microsoft.com/office/drawing/2014/main" id="{BC406EB4-8A1E-054E-B3A1-B1F13EE73599}"/>
              </a:ext>
            </a:extLst>
          </p:cNvPr>
          <p:cNvSpPr txBox="1"/>
          <p:nvPr/>
        </p:nvSpPr>
        <p:spPr>
          <a:xfrm>
            <a:off x="4716016" y="2157500"/>
            <a:ext cx="792088" cy="923330"/>
          </a:xfrm>
          <a:prstGeom prst="rect">
            <a:avLst/>
          </a:prstGeom>
          <a:noFill/>
        </p:spPr>
        <p:txBody>
          <a:bodyPr wrap="square" rtlCol="0">
            <a:spAutoFit/>
          </a:bodyPr>
          <a:lstStyle/>
          <a:p>
            <a:r>
              <a:rPr lang="nb-NO" dirty="0"/>
              <a:t>I </a:t>
            </a:r>
            <a:r>
              <a:rPr lang="nb-NO" dirty="0" err="1"/>
              <a:t>wk</a:t>
            </a:r>
            <a:r>
              <a:rPr lang="nb-NO" dirty="0"/>
              <a:t> post </a:t>
            </a:r>
            <a:r>
              <a:rPr lang="nb-NO" dirty="0" err="1"/>
              <a:t>tx</a:t>
            </a:r>
            <a:endParaRPr lang="nb-NO" dirty="0"/>
          </a:p>
        </p:txBody>
      </p:sp>
      <p:sp>
        <p:nvSpPr>
          <p:cNvPr id="6" name="TekstSylinder 5">
            <a:extLst>
              <a:ext uri="{FF2B5EF4-FFF2-40B4-BE49-F238E27FC236}">
                <a16:creationId xmlns:a16="http://schemas.microsoft.com/office/drawing/2014/main" id="{AE78F4BE-6E97-2943-BD3B-7FAF5C5E63A6}"/>
              </a:ext>
            </a:extLst>
          </p:cNvPr>
          <p:cNvSpPr txBox="1"/>
          <p:nvPr/>
        </p:nvSpPr>
        <p:spPr>
          <a:xfrm>
            <a:off x="4716016" y="4749788"/>
            <a:ext cx="792088" cy="923330"/>
          </a:xfrm>
          <a:prstGeom prst="rect">
            <a:avLst/>
          </a:prstGeom>
          <a:noFill/>
        </p:spPr>
        <p:txBody>
          <a:bodyPr wrap="square" rtlCol="0">
            <a:spAutoFit/>
          </a:bodyPr>
          <a:lstStyle/>
          <a:p>
            <a:r>
              <a:rPr lang="nb-NO" dirty="0"/>
              <a:t>4 </a:t>
            </a:r>
            <a:r>
              <a:rPr lang="nb-NO" dirty="0" err="1"/>
              <a:t>wks</a:t>
            </a:r>
            <a:r>
              <a:rPr lang="nb-NO" dirty="0"/>
              <a:t> post </a:t>
            </a:r>
            <a:r>
              <a:rPr lang="nb-NO" dirty="0" err="1"/>
              <a:t>tx</a:t>
            </a:r>
            <a:endParaRPr lang="nb-NO" dirty="0"/>
          </a:p>
        </p:txBody>
      </p:sp>
      <p:pic>
        <p:nvPicPr>
          <p:cNvPr id="8" name="Bilde 7" descr="vethe-heidrunn-3.jpg">
            <a:extLst>
              <a:ext uri="{FF2B5EF4-FFF2-40B4-BE49-F238E27FC236}">
                <a16:creationId xmlns:a16="http://schemas.microsoft.com/office/drawing/2014/main" id="{6918A3E6-2AB3-4547-9AD7-2A9ACC9049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5084" y="5274364"/>
            <a:ext cx="763432" cy="1073799"/>
          </a:xfrm>
          <a:prstGeom prst="rect">
            <a:avLst/>
          </a:prstGeom>
        </p:spPr>
      </p:pic>
      <p:pic>
        <p:nvPicPr>
          <p:cNvPr id="9" name="Bilde 8">
            <a:extLst>
              <a:ext uri="{FF2B5EF4-FFF2-40B4-BE49-F238E27FC236}">
                <a16:creationId xmlns:a16="http://schemas.microsoft.com/office/drawing/2014/main" id="{4F78E442-BD6B-EA46-B0FA-5DEA354784E9}"/>
              </a:ext>
            </a:extLst>
          </p:cNvPr>
          <p:cNvPicPr>
            <a:picLocks noChangeAspect="1"/>
          </p:cNvPicPr>
          <p:nvPr/>
        </p:nvPicPr>
        <p:blipFill>
          <a:blip r:embed="rId6"/>
          <a:stretch>
            <a:fillRect/>
          </a:stretch>
        </p:blipFill>
        <p:spPr>
          <a:xfrm>
            <a:off x="8176378" y="4598908"/>
            <a:ext cx="867261" cy="576064"/>
          </a:xfrm>
          <a:prstGeom prst="rect">
            <a:avLst/>
          </a:prstGeom>
        </p:spPr>
      </p:pic>
      <p:sp>
        <p:nvSpPr>
          <p:cNvPr id="10" name="Rektangel 9">
            <a:extLst>
              <a:ext uri="{FF2B5EF4-FFF2-40B4-BE49-F238E27FC236}">
                <a16:creationId xmlns:a16="http://schemas.microsoft.com/office/drawing/2014/main" id="{4EBBAB60-7033-A64D-8666-7EDE66088440}"/>
              </a:ext>
            </a:extLst>
          </p:cNvPr>
          <p:cNvSpPr/>
          <p:nvPr/>
        </p:nvSpPr>
        <p:spPr>
          <a:xfrm>
            <a:off x="5292080" y="6488668"/>
            <a:ext cx="3961474" cy="369332"/>
          </a:xfrm>
          <a:prstGeom prst="rect">
            <a:avLst/>
          </a:prstGeom>
        </p:spPr>
        <p:txBody>
          <a:bodyPr wrap="square">
            <a:spAutoFit/>
          </a:bodyPr>
          <a:lstStyle/>
          <a:p>
            <a:r>
              <a:rPr lang="nb-NO" dirty="0" err="1"/>
              <a:t>Vethe</a:t>
            </a:r>
            <a:r>
              <a:rPr lang="nb-NO" dirty="0"/>
              <a:t>, </a:t>
            </a:r>
            <a:r>
              <a:rPr lang="nb-NO" dirty="0" err="1"/>
              <a:t>Legøy</a:t>
            </a:r>
            <a:r>
              <a:rPr lang="nb-NO" dirty="0"/>
              <a:t> et al, Acta </a:t>
            </a:r>
            <a:r>
              <a:rPr lang="nb-NO" dirty="0" err="1"/>
              <a:t>Physiol</a:t>
            </a:r>
            <a:r>
              <a:rPr lang="nb-NO" dirty="0"/>
              <a:t>,  2019</a:t>
            </a:r>
          </a:p>
        </p:txBody>
      </p:sp>
    </p:spTree>
    <p:extLst>
      <p:ext uri="{BB962C8B-B14F-4D97-AF65-F5344CB8AC3E}">
        <p14:creationId xmlns:p14="http://schemas.microsoft.com/office/powerpoint/2010/main" val="2765899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bead agg manus 3.png" descr="bead agg manus 3.png"/>
          <p:cNvPicPr>
            <a:picLocks noChangeAspect="1"/>
          </p:cNvPicPr>
          <p:nvPr/>
        </p:nvPicPr>
        <p:blipFill>
          <a:blip r:embed="rId3"/>
          <a:srcRect t="20502" r="71394"/>
          <a:stretch>
            <a:fillRect/>
          </a:stretch>
        </p:blipFill>
        <p:spPr>
          <a:xfrm>
            <a:off x="4124407" y="1611509"/>
            <a:ext cx="1485241" cy="3473676"/>
          </a:xfrm>
          <a:prstGeom prst="rect">
            <a:avLst/>
          </a:prstGeom>
          <a:ln w="12700">
            <a:miter lim="400000"/>
          </a:ln>
        </p:spPr>
      </p:pic>
      <p:pic>
        <p:nvPicPr>
          <p:cNvPr id="480" name="bead agg manus 3.png" descr="bead agg manus 3.png"/>
          <p:cNvPicPr>
            <a:picLocks noChangeAspect="1"/>
          </p:cNvPicPr>
          <p:nvPr/>
        </p:nvPicPr>
        <p:blipFill>
          <a:blip r:embed="rId3"/>
          <a:srcRect l="26497" t="14922" r="36584"/>
          <a:stretch>
            <a:fillRect/>
          </a:stretch>
        </p:blipFill>
        <p:spPr>
          <a:xfrm>
            <a:off x="5998332" y="1196752"/>
            <a:ext cx="1783412" cy="3458749"/>
          </a:xfrm>
          <a:prstGeom prst="rect">
            <a:avLst/>
          </a:prstGeom>
          <a:ln w="12700">
            <a:miter lim="400000"/>
          </a:ln>
        </p:spPr>
      </p:pic>
      <p:sp>
        <p:nvSpPr>
          <p:cNvPr id="481" name="Homologous directed repair (HDR) CRISPR/Cas9"/>
          <p:cNvSpPr txBox="1"/>
          <p:nvPr/>
        </p:nvSpPr>
        <p:spPr>
          <a:xfrm>
            <a:off x="167846" y="1373109"/>
            <a:ext cx="3923508" cy="292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457200" algn="just" defTabSz="457200">
              <a:defRPr sz="1300">
                <a:solidFill>
                  <a:srgbClr val="FF2600"/>
                </a:solidFill>
                <a:latin typeface="Times New Roman"/>
                <a:ea typeface="Times New Roman"/>
                <a:cs typeface="Times New Roman"/>
                <a:sym typeface="Times New Roman"/>
              </a:defRPr>
            </a:lvl1pPr>
          </a:lstStyle>
          <a:p>
            <a:r>
              <a:t>Homologous directed repair (HDR) CRISPR/Cas9</a:t>
            </a:r>
          </a:p>
        </p:txBody>
      </p:sp>
      <p:pic>
        <p:nvPicPr>
          <p:cNvPr id="482" name="CRISPR only.png" descr="CRISPR only.png"/>
          <p:cNvPicPr>
            <a:picLocks noChangeAspect="1"/>
          </p:cNvPicPr>
          <p:nvPr/>
        </p:nvPicPr>
        <p:blipFill>
          <a:blip r:embed="rId4"/>
          <a:stretch>
            <a:fillRect/>
          </a:stretch>
        </p:blipFill>
        <p:spPr>
          <a:xfrm>
            <a:off x="107504" y="1628800"/>
            <a:ext cx="3760011" cy="3322765"/>
          </a:xfrm>
          <a:prstGeom prst="rect">
            <a:avLst/>
          </a:prstGeom>
          <a:ln w="12700">
            <a:miter lim="400000"/>
          </a:ln>
        </p:spPr>
      </p:pic>
      <p:sp>
        <p:nvSpPr>
          <p:cNvPr id="483" name="Size-adjusted cell aggregates"/>
          <p:cNvSpPr txBox="1"/>
          <p:nvPr/>
        </p:nvSpPr>
        <p:spPr>
          <a:xfrm>
            <a:off x="4082074" y="1407952"/>
            <a:ext cx="143885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900"/>
            </a:lvl1pPr>
          </a:lstStyle>
          <a:p>
            <a:r>
              <a:t>Size-adjusted cell aggregates</a:t>
            </a:r>
          </a:p>
        </p:txBody>
      </p:sp>
      <p:sp>
        <p:nvSpPr>
          <p:cNvPr id="484" name="Proteomics:…"/>
          <p:cNvSpPr txBox="1"/>
          <p:nvPr/>
        </p:nvSpPr>
        <p:spPr>
          <a:xfrm>
            <a:off x="7124552" y="1203647"/>
            <a:ext cx="957953"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900"/>
            </a:pPr>
            <a:r>
              <a:rPr sz="900"/>
              <a:t>Proteomics: </a:t>
            </a:r>
          </a:p>
          <a:p>
            <a:pPr>
              <a:defRPr sz="900"/>
            </a:pPr>
            <a:r>
              <a:rPr sz="900"/>
              <a:t>Clustering analysis</a:t>
            </a:r>
          </a:p>
        </p:txBody>
      </p:sp>
      <p:sp>
        <p:nvSpPr>
          <p:cNvPr id="3" name="Tittel 2">
            <a:extLst>
              <a:ext uri="{FF2B5EF4-FFF2-40B4-BE49-F238E27FC236}">
                <a16:creationId xmlns:a16="http://schemas.microsoft.com/office/drawing/2014/main" id="{6A1072B1-9CA4-3349-BE58-C81BF71535FE}"/>
              </a:ext>
            </a:extLst>
          </p:cNvPr>
          <p:cNvSpPr>
            <a:spLocks noGrp="1"/>
          </p:cNvSpPr>
          <p:nvPr>
            <p:ph type="title"/>
          </p:nvPr>
        </p:nvSpPr>
        <p:spPr>
          <a:xfrm>
            <a:off x="903064" y="260648"/>
            <a:ext cx="7149480" cy="652937"/>
          </a:xfrm>
        </p:spPr>
        <p:txBody>
          <a:bodyPr>
            <a:normAutofit fontScale="90000"/>
          </a:bodyPr>
          <a:lstStyle/>
          <a:p>
            <a:r>
              <a:rPr lang="nb-NO" dirty="0"/>
              <a:t>Gene </a:t>
            </a:r>
            <a:r>
              <a:rPr lang="nb-NO" dirty="0" err="1"/>
              <a:t>repair</a:t>
            </a:r>
            <a:r>
              <a:rPr lang="nb-NO" dirty="0"/>
              <a:t> </a:t>
            </a:r>
            <a:r>
              <a:rPr lang="nb-NO" dirty="0" err="1"/>
              <a:t>restores</a:t>
            </a:r>
            <a:r>
              <a:rPr lang="nb-NO" dirty="0"/>
              <a:t> </a:t>
            </a:r>
            <a:r>
              <a:rPr lang="nb-NO" dirty="0" err="1"/>
              <a:t>aggregation</a:t>
            </a:r>
            <a:r>
              <a:rPr lang="nb-NO" dirty="0"/>
              <a:t> </a:t>
            </a:r>
            <a:r>
              <a:rPr lang="nb-NO" dirty="0" err="1"/>
              <a:t>defect</a:t>
            </a:r>
            <a:r>
              <a:rPr lang="nb-NO" dirty="0"/>
              <a:t> and </a:t>
            </a:r>
            <a:r>
              <a:rPr lang="nb-NO" dirty="0" err="1"/>
              <a:t>glycolytic</a:t>
            </a:r>
            <a:r>
              <a:rPr lang="nb-NO" dirty="0"/>
              <a:t> </a:t>
            </a:r>
            <a:r>
              <a:rPr lang="nb-NO" dirty="0" err="1"/>
              <a:t>capacity</a:t>
            </a:r>
            <a:endParaRPr lang="nb-NO" dirty="0"/>
          </a:p>
        </p:txBody>
      </p:sp>
      <p:pic>
        <p:nvPicPr>
          <p:cNvPr id="10" name="Defence agg.png" descr="Defence agg.png">
            <a:extLst>
              <a:ext uri="{FF2B5EF4-FFF2-40B4-BE49-F238E27FC236}">
                <a16:creationId xmlns:a16="http://schemas.microsoft.com/office/drawing/2014/main" id="{3AAE92ED-6F37-4D42-A7EB-D2122157D69F}"/>
              </a:ext>
            </a:extLst>
          </p:cNvPr>
          <p:cNvPicPr>
            <a:picLocks noChangeAspect="1"/>
          </p:cNvPicPr>
          <p:nvPr/>
        </p:nvPicPr>
        <p:blipFill>
          <a:blip r:embed="rId5"/>
          <a:stretch>
            <a:fillRect/>
          </a:stretch>
        </p:blipFill>
        <p:spPr>
          <a:xfrm>
            <a:off x="80755" y="4941168"/>
            <a:ext cx="4059197" cy="1825490"/>
          </a:xfrm>
          <a:prstGeom prst="rect">
            <a:avLst/>
          </a:prstGeom>
          <a:ln w="12700">
            <a:miter lim="400000"/>
          </a:ln>
        </p:spPr>
      </p:pic>
      <p:pic>
        <p:nvPicPr>
          <p:cNvPr id="11" name="defence_alginate.png" descr="defence_alginate.png">
            <a:extLst>
              <a:ext uri="{FF2B5EF4-FFF2-40B4-BE49-F238E27FC236}">
                <a16:creationId xmlns:a16="http://schemas.microsoft.com/office/drawing/2014/main" id="{6179DBE3-C8BE-784E-B4FF-07BC31B9BA03}"/>
              </a:ext>
            </a:extLst>
          </p:cNvPr>
          <p:cNvPicPr>
            <a:picLocks noChangeAspect="1"/>
          </p:cNvPicPr>
          <p:nvPr/>
        </p:nvPicPr>
        <p:blipFill>
          <a:blip r:embed="rId6"/>
          <a:stretch>
            <a:fillRect/>
          </a:stretch>
        </p:blipFill>
        <p:spPr>
          <a:xfrm>
            <a:off x="4355976" y="4869160"/>
            <a:ext cx="3191064" cy="1843074"/>
          </a:xfrm>
          <a:prstGeom prst="rect">
            <a:avLst/>
          </a:prstGeom>
          <a:ln w="12700">
            <a:miter lim="400000"/>
          </a:ln>
        </p:spPr>
      </p:pic>
      <p:pic>
        <p:nvPicPr>
          <p:cNvPr id="12" name="Bilde 11">
            <a:extLst>
              <a:ext uri="{FF2B5EF4-FFF2-40B4-BE49-F238E27FC236}">
                <a16:creationId xmlns:a16="http://schemas.microsoft.com/office/drawing/2014/main" id="{BCD886C9-9945-0143-B38A-F7638265AEB7}"/>
              </a:ext>
            </a:extLst>
          </p:cNvPr>
          <p:cNvPicPr>
            <a:picLocks noChangeAspect="1"/>
          </p:cNvPicPr>
          <p:nvPr/>
        </p:nvPicPr>
        <p:blipFill>
          <a:blip r:embed="rId7"/>
          <a:stretch>
            <a:fillRect/>
          </a:stretch>
        </p:blipFill>
        <p:spPr>
          <a:xfrm>
            <a:off x="8153243" y="5661248"/>
            <a:ext cx="909083" cy="846388"/>
          </a:xfrm>
          <a:prstGeom prst="rect">
            <a:avLst/>
          </a:prstGeom>
        </p:spPr>
      </p:pic>
      <p:pic>
        <p:nvPicPr>
          <p:cNvPr id="13" name="Bilde 12" descr="soviknes_annemette.jpg">
            <a:extLst>
              <a:ext uri="{FF2B5EF4-FFF2-40B4-BE49-F238E27FC236}">
                <a16:creationId xmlns:a16="http://schemas.microsoft.com/office/drawing/2014/main" id="{F2980F70-B990-484C-8219-80F86059509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48805" y="4655501"/>
            <a:ext cx="656729" cy="846388"/>
          </a:xfrm>
          <a:prstGeom prst="rect">
            <a:avLst/>
          </a:prstGeom>
        </p:spPr>
      </p:pic>
      <p:sp>
        <p:nvSpPr>
          <p:cNvPr id="14" name="Rektangel 13">
            <a:extLst>
              <a:ext uri="{FF2B5EF4-FFF2-40B4-BE49-F238E27FC236}">
                <a16:creationId xmlns:a16="http://schemas.microsoft.com/office/drawing/2014/main" id="{8117C772-3A88-FB4B-B133-ACACB8096B47}"/>
              </a:ext>
            </a:extLst>
          </p:cNvPr>
          <p:cNvSpPr/>
          <p:nvPr/>
        </p:nvSpPr>
        <p:spPr>
          <a:xfrm>
            <a:off x="6437535" y="6488668"/>
            <a:ext cx="2742977" cy="369332"/>
          </a:xfrm>
          <a:prstGeom prst="rect">
            <a:avLst/>
          </a:prstGeom>
        </p:spPr>
        <p:txBody>
          <a:bodyPr wrap="square">
            <a:spAutoFit/>
          </a:bodyPr>
          <a:lstStyle/>
          <a:p>
            <a:r>
              <a:rPr lang="nb-NO" dirty="0" err="1"/>
              <a:t>Carasco</a:t>
            </a:r>
            <a:r>
              <a:rPr lang="nb-NO" dirty="0"/>
              <a:t> et al, </a:t>
            </a:r>
            <a:r>
              <a:rPr lang="nb-NO" dirty="0" err="1"/>
              <a:t>unpublished</a:t>
            </a:r>
            <a:endParaRPr lang="nb-NO" dirty="0"/>
          </a:p>
        </p:txBody>
      </p:sp>
    </p:spTree>
    <p:extLst>
      <p:ext uri="{BB962C8B-B14F-4D97-AF65-F5344CB8AC3E}">
        <p14:creationId xmlns:p14="http://schemas.microsoft.com/office/powerpoint/2010/main" val="59784585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C686481-B46F-FA47-A0D4-7D641D838AC8}"/>
              </a:ext>
            </a:extLst>
          </p:cNvPr>
          <p:cNvPicPr>
            <a:picLocks noChangeAspect="1"/>
          </p:cNvPicPr>
          <p:nvPr/>
        </p:nvPicPr>
        <p:blipFill>
          <a:blip r:embed="rId3"/>
          <a:stretch>
            <a:fillRect/>
          </a:stretch>
        </p:blipFill>
        <p:spPr>
          <a:xfrm>
            <a:off x="242242" y="1739796"/>
            <a:ext cx="8311564" cy="2625308"/>
          </a:xfrm>
          <a:prstGeom prst="rect">
            <a:avLst/>
          </a:prstGeom>
        </p:spPr>
      </p:pic>
      <p:sp>
        <p:nvSpPr>
          <p:cNvPr id="6" name="TekstSylinder 5">
            <a:extLst>
              <a:ext uri="{FF2B5EF4-FFF2-40B4-BE49-F238E27FC236}">
                <a16:creationId xmlns:a16="http://schemas.microsoft.com/office/drawing/2014/main" id="{624C33A9-C99A-5040-B302-8199E82C5E91}"/>
              </a:ext>
            </a:extLst>
          </p:cNvPr>
          <p:cNvSpPr txBox="1"/>
          <p:nvPr/>
        </p:nvSpPr>
        <p:spPr>
          <a:xfrm>
            <a:off x="5561649" y="2555612"/>
            <a:ext cx="3186815" cy="369332"/>
          </a:xfrm>
          <a:prstGeom prst="rect">
            <a:avLst/>
          </a:prstGeom>
          <a:noFill/>
        </p:spPr>
        <p:txBody>
          <a:bodyPr wrap="square" rtlCol="0">
            <a:spAutoFit/>
          </a:bodyPr>
          <a:lstStyle/>
          <a:p>
            <a:r>
              <a:rPr lang="nb-NO" b="1" dirty="0"/>
              <a:t> Nature. 2019 Mar;567(7746)</a:t>
            </a:r>
          </a:p>
        </p:txBody>
      </p:sp>
      <p:sp>
        <p:nvSpPr>
          <p:cNvPr id="10" name="Rectangle 4">
            <a:extLst>
              <a:ext uri="{FF2B5EF4-FFF2-40B4-BE49-F238E27FC236}">
                <a16:creationId xmlns:a16="http://schemas.microsoft.com/office/drawing/2014/main" id="{A1EA2326-8EAB-BE43-A26E-46CA95EB3866}"/>
              </a:ext>
            </a:extLst>
          </p:cNvPr>
          <p:cNvSpPr/>
          <p:nvPr/>
        </p:nvSpPr>
        <p:spPr>
          <a:xfrm>
            <a:off x="251520" y="4653136"/>
            <a:ext cx="8640960" cy="1872208"/>
          </a:xfrm>
          <a:prstGeom prst="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1" name="Picture 6">
            <a:extLst>
              <a:ext uri="{FF2B5EF4-FFF2-40B4-BE49-F238E27FC236}">
                <a16:creationId xmlns:a16="http://schemas.microsoft.com/office/drawing/2014/main" id="{EF45432A-D701-2643-AED6-B4531FDB0486}"/>
              </a:ext>
            </a:extLst>
          </p:cNvPr>
          <p:cNvPicPr>
            <a:picLocks noChangeAspect="1"/>
          </p:cNvPicPr>
          <p:nvPr/>
        </p:nvPicPr>
        <p:blipFill rotWithShape="1">
          <a:blip r:embed="rId4">
            <a:extLst>
              <a:ext uri="{28A0092B-C50C-407E-A947-70E740481C1C}">
                <a14:useLocalDpi xmlns:a14="http://schemas.microsoft.com/office/drawing/2010/main" val="0"/>
              </a:ext>
            </a:extLst>
          </a:blip>
          <a:srcRect l="31406" r="50594" b="28182"/>
          <a:stretch/>
        </p:blipFill>
        <p:spPr>
          <a:xfrm>
            <a:off x="1835696" y="4907008"/>
            <a:ext cx="1152128" cy="1249561"/>
          </a:xfrm>
          <a:prstGeom prst="rect">
            <a:avLst/>
          </a:prstGeom>
        </p:spPr>
      </p:pic>
      <p:pic>
        <p:nvPicPr>
          <p:cNvPr id="12" name="Picture 7">
            <a:extLst>
              <a:ext uri="{FF2B5EF4-FFF2-40B4-BE49-F238E27FC236}">
                <a16:creationId xmlns:a16="http://schemas.microsoft.com/office/drawing/2014/main" id="{F77D5803-EA80-9D4A-B562-5722BD8ADF7C}"/>
              </a:ext>
            </a:extLst>
          </p:cNvPr>
          <p:cNvPicPr>
            <a:picLocks noChangeAspect="1"/>
          </p:cNvPicPr>
          <p:nvPr/>
        </p:nvPicPr>
        <p:blipFill rotWithShape="1">
          <a:blip r:embed="rId4">
            <a:extLst>
              <a:ext uri="{28A0092B-C50C-407E-A947-70E740481C1C}">
                <a14:useLocalDpi xmlns:a14="http://schemas.microsoft.com/office/drawing/2010/main" val="0"/>
              </a:ext>
            </a:extLst>
          </a:blip>
          <a:srcRect l="81278" t="17372" r="-1389" b="33690"/>
          <a:stretch/>
        </p:blipFill>
        <p:spPr>
          <a:xfrm>
            <a:off x="4998673" y="4960913"/>
            <a:ext cx="1287292" cy="851486"/>
          </a:xfrm>
          <a:prstGeom prst="rect">
            <a:avLst/>
          </a:prstGeom>
        </p:spPr>
      </p:pic>
      <p:sp>
        <p:nvSpPr>
          <p:cNvPr id="13" name="TextBox 8">
            <a:extLst>
              <a:ext uri="{FF2B5EF4-FFF2-40B4-BE49-F238E27FC236}">
                <a16:creationId xmlns:a16="http://schemas.microsoft.com/office/drawing/2014/main" id="{D05809C0-A7F7-FF4E-A6DE-B0917AFEF76E}"/>
              </a:ext>
            </a:extLst>
          </p:cNvPr>
          <p:cNvSpPr txBox="1"/>
          <p:nvPr/>
        </p:nvSpPr>
        <p:spPr>
          <a:xfrm>
            <a:off x="410942" y="6165305"/>
            <a:ext cx="1064715" cy="276999"/>
          </a:xfrm>
          <a:prstGeom prst="rect">
            <a:avLst/>
          </a:prstGeom>
          <a:noFill/>
        </p:spPr>
        <p:txBody>
          <a:bodyPr wrap="none" rtlCol="0">
            <a:spAutoFit/>
          </a:bodyPr>
          <a:lstStyle/>
          <a:p>
            <a:r>
              <a:rPr lang="en-US" sz="1200" dirty="0">
                <a:solidFill>
                  <a:srgbClr val="0070C0"/>
                </a:solidFill>
                <a:latin typeface="American Typewriter" panose="02090604020004020304" pitchFamily="18" charset="77"/>
              </a:rPr>
              <a:t>Donor islets</a:t>
            </a:r>
          </a:p>
        </p:txBody>
      </p:sp>
      <p:pic>
        <p:nvPicPr>
          <p:cNvPr id="14" name="Picture 9">
            <a:extLst>
              <a:ext uri="{FF2B5EF4-FFF2-40B4-BE49-F238E27FC236}">
                <a16:creationId xmlns:a16="http://schemas.microsoft.com/office/drawing/2014/main" id="{F6545FFA-B86B-5B43-A1FF-8094EBCA17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616" y="4833574"/>
            <a:ext cx="401707" cy="1239274"/>
          </a:xfrm>
          <a:prstGeom prst="rect">
            <a:avLst/>
          </a:prstGeom>
          <a:effectLst>
            <a:outerShdw blurRad="50800" dist="50800" dir="5400000" sx="120000" sy="120000" algn="ctr" rotWithShape="0">
              <a:srgbClr val="000000">
                <a:alpha val="43137"/>
              </a:srgbClr>
            </a:outerShdw>
          </a:effectLst>
        </p:spPr>
      </p:pic>
      <p:pic>
        <p:nvPicPr>
          <p:cNvPr id="15" name="Picture 10">
            <a:extLst>
              <a:ext uri="{FF2B5EF4-FFF2-40B4-BE49-F238E27FC236}">
                <a16:creationId xmlns:a16="http://schemas.microsoft.com/office/drawing/2014/main" id="{2F37B4A1-C898-EE45-A3A0-1E3FD3BD2B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8940"/>
          <a:stretch/>
        </p:blipFill>
        <p:spPr>
          <a:xfrm>
            <a:off x="519694" y="4871107"/>
            <a:ext cx="866550" cy="1118468"/>
          </a:xfrm>
          <a:prstGeom prst="rect">
            <a:avLst/>
          </a:prstGeom>
        </p:spPr>
      </p:pic>
      <p:sp>
        <p:nvSpPr>
          <p:cNvPr id="16" name="TextBox 11">
            <a:extLst>
              <a:ext uri="{FF2B5EF4-FFF2-40B4-BE49-F238E27FC236}">
                <a16:creationId xmlns:a16="http://schemas.microsoft.com/office/drawing/2014/main" id="{24838162-0978-D44C-827F-4023CB8DAEA6}"/>
              </a:ext>
            </a:extLst>
          </p:cNvPr>
          <p:cNvSpPr txBox="1"/>
          <p:nvPr/>
        </p:nvSpPr>
        <p:spPr>
          <a:xfrm>
            <a:off x="1994723" y="4619510"/>
            <a:ext cx="834074" cy="307777"/>
          </a:xfrm>
          <a:prstGeom prst="rect">
            <a:avLst/>
          </a:prstGeom>
          <a:noFill/>
        </p:spPr>
        <p:txBody>
          <a:bodyPr wrap="none" rtlCol="0">
            <a:spAutoFit/>
          </a:bodyPr>
          <a:lstStyle/>
          <a:p>
            <a:r>
              <a:rPr lang="en-US" sz="1400" dirty="0">
                <a:solidFill>
                  <a:srgbClr val="0070C0"/>
                </a:solidFill>
                <a:latin typeface="American Typewriter" panose="02090604020004020304" pitchFamily="18" charset="77"/>
              </a:rPr>
              <a:t>1. FACS</a:t>
            </a:r>
          </a:p>
        </p:txBody>
      </p:sp>
      <p:sp>
        <p:nvSpPr>
          <p:cNvPr id="17" name="TextBox 12">
            <a:extLst>
              <a:ext uri="{FF2B5EF4-FFF2-40B4-BE49-F238E27FC236}">
                <a16:creationId xmlns:a16="http://schemas.microsoft.com/office/drawing/2014/main" id="{E23590BF-37AD-6A46-B59A-B6CA417AEBAE}"/>
              </a:ext>
            </a:extLst>
          </p:cNvPr>
          <p:cNvSpPr txBox="1"/>
          <p:nvPr/>
        </p:nvSpPr>
        <p:spPr>
          <a:xfrm>
            <a:off x="3166490" y="4619510"/>
            <a:ext cx="1549527" cy="307777"/>
          </a:xfrm>
          <a:prstGeom prst="rect">
            <a:avLst/>
          </a:prstGeom>
          <a:noFill/>
        </p:spPr>
        <p:txBody>
          <a:bodyPr wrap="none" rtlCol="0">
            <a:spAutoFit/>
          </a:bodyPr>
          <a:lstStyle/>
          <a:p>
            <a:r>
              <a:rPr lang="en-US" sz="1400" dirty="0">
                <a:solidFill>
                  <a:srgbClr val="0070C0"/>
                </a:solidFill>
                <a:latin typeface="American Typewriter" panose="02090604020004020304" pitchFamily="18" charset="77"/>
              </a:rPr>
              <a:t>2. Transduction</a:t>
            </a:r>
          </a:p>
        </p:txBody>
      </p:sp>
      <p:pic>
        <p:nvPicPr>
          <p:cNvPr id="18" name="Picture 13">
            <a:extLst>
              <a:ext uri="{FF2B5EF4-FFF2-40B4-BE49-F238E27FC236}">
                <a16:creationId xmlns:a16="http://schemas.microsoft.com/office/drawing/2014/main" id="{7B7435FD-7752-0B41-B25F-DF2CE29AFE9E}"/>
              </a:ext>
            </a:extLst>
          </p:cNvPr>
          <p:cNvPicPr>
            <a:picLocks noChangeAspect="1"/>
          </p:cNvPicPr>
          <p:nvPr/>
        </p:nvPicPr>
        <p:blipFill rotWithShape="1">
          <a:blip r:embed="rId4">
            <a:extLst>
              <a:ext uri="{28A0092B-C50C-407E-A947-70E740481C1C}">
                <a14:useLocalDpi xmlns:a14="http://schemas.microsoft.com/office/drawing/2010/main" val="0"/>
              </a:ext>
            </a:extLst>
          </a:blip>
          <a:srcRect l="57965" r="29131" b="49866"/>
          <a:stretch/>
        </p:blipFill>
        <p:spPr>
          <a:xfrm>
            <a:off x="3551883" y="4833575"/>
            <a:ext cx="825932" cy="872289"/>
          </a:xfrm>
          <a:prstGeom prst="rect">
            <a:avLst/>
          </a:prstGeom>
        </p:spPr>
      </p:pic>
      <p:sp>
        <p:nvSpPr>
          <p:cNvPr id="19" name="TextBox 14">
            <a:extLst>
              <a:ext uri="{FF2B5EF4-FFF2-40B4-BE49-F238E27FC236}">
                <a16:creationId xmlns:a16="http://schemas.microsoft.com/office/drawing/2014/main" id="{01A8C403-9FF9-8D4A-AC91-78A2D98F91D2}"/>
              </a:ext>
            </a:extLst>
          </p:cNvPr>
          <p:cNvSpPr txBox="1"/>
          <p:nvPr/>
        </p:nvSpPr>
        <p:spPr>
          <a:xfrm>
            <a:off x="3037036" y="5877273"/>
            <a:ext cx="1822996" cy="646331"/>
          </a:xfrm>
          <a:prstGeom prst="rect">
            <a:avLst/>
          </a:prstGeom>
          <a:noFill/>
        </p:spPr>
        <p:txBody>
          <a:bodyPr wrap="square" rtlCol="0">
            <a:spAutoFit/>
          </a:bodyPr>
          <a:lstStyle/>
          <a:p>
            <a:pPr algn="ctr"/>
            <a:r>
              <a:rPr lang="en-US" sz="1200" dirty="0">
                <a:latin typeface="American Typewriter" panose="02090604020004020304" pitchFamily="18" charset="77"/>
              </a:rPr>
              <a:t>Ad-</a:t>
            </a:r>
            <a:r>
              <a:rPr lang="en-US" sz="1200" dirty="0">
                <a:solidFill>
                  <a:srgbClr val="00FA00"/>
                </a:solidFill>
                <a:latin typeface="American Typewriter" panose="02090604020004020304" pitchFamily="18" charset="77"/>
              </a:rPr>
              <a:t>GFP </a:t>
            </a:r>
            <a:r>
              <a:rPr lang="en-US" sz="1200" dirty="0">
                <a:solidFill>
                  <a:srgbClr val="0070C0"/>
                </a:solidFill>
                <a:latin typeface="American Typewriter" panose="02090604020004020304" pitchFamily="18" charset="77"/>
              </a:rPr>
              <a:t>(</a:t>
            </a:r>
            <a:r>
              <a:rPr lang="en-US" sz="1200" dirty="0">
                <a:solidFill>
                  <a:srgbClr val="0070C0"/>
                </a:solidFill>
              </a:rPr>
              <a:t>α</a:t>
            </a:r>
            <a:r>
              <a:rPr lang="en-US" sz="1200" dirty="0">
                <a:solidFill>
                  <a:srgbClr val="0070C0"/>
                </a:solidFill>
                <a:latin typeface="American Typewriter" panose="02090604020004020304" pitchFamily="18" charset="77"/>
              </a:rPr>
              <a:t>GFP)</a:t>
            </a:r>
            <a:r>
              <a:rPr lang="en-US" sz="1200" dirty="0">
                <a:solidFill>
                  <a:srgbClr val="00FA00"/>
                </a:solidFill>
                <a:latin typeface="American Typewriter" panose="02090604020004020304" pitchFamily="18" charset="77"/>
              </a:rPr>
              <a:t> </a:t>
            </a:r>
            <a:r>
              <a:rPr lang="en-US" sz="1200" dirty="0">
                <a:solidFill>
                  <a:srgbClr val="0070C0"/>
                </a:solidFill>
                <a:latin typeface="American Typewriter" panose="02090604020004020304" pitchFamily="18" charset="77"/>
              </a:rPr>
              <a:t>or</a:t>
            </a:r>
          </a:p>
          <a:p>
            <a:pPr algn="ctr"/>
            <a:r>
              <a:rPr lang="en-US" sz="1200" dirty="0">
                <a:latin typeface="American Typewriter" panose="02090604020004020304" pitchFamily="18" charset="77"/>
              </a:rPr>
              <a:t>Ad-</a:t>
            </a:r>
            <a:r>
              <a:rPr lang="en-US" sz="1200" dirty="0">
                <a:solidFill>
                  <a:srgbClr val="00FA00"/>
                </a:solidFill>
                <a:latin typeface="American Typewriter" panose="02090604020004020304" pitchFamily="18" charset="77"/>
              </a:rPr>
              <a:t>GFP</a:t>
            </a:r>
            <a:r>
              <a:rPr lang="en-US" sz="1200" dirty="0">
                <a:solidFill>
                  <a:srgbClr val="0070C0"/>
                </a:solidFill>
                <a:latin typeface="American Typewriter" panose="02090604020004020304" pitchFamily="18" charset="77"/>
              </a:rPr>
              <a:t>-PDX1 +</a:t>
            </a:r>
          </a:p>
          <a:p>
            <a:pPr algn="ctr"/>
            <a:r>
              <a:rPr lang="en-US" sz="1200" dirty="0">
                <a:latin typeface="American Typewriter" panose="02090604020004020304" pitchFamily="18" charset="77"/>
              </a:rPr>
              <a:t>Ad-</a:t>
            </a:r>
            <a:r>
              <a:rPr lang="en-US" sz="1200" dirty="0">
                <a:solidFill>
                  <a:srgbClr val="00FA00"/>
                </a:solidFill>
                <a:latin typeface="American Typewriter" panose="02090604020004020304" pitchFamily="18" charset="77"/>
              </a:rPr>
              <a:t>GFP</a:t>
            </a:r>
            <a:r>
              <a:rPr lang="en-US" sz="1200" dirty="0">
                <a:solidFill>
                  <a:srgbClr val="0070C0"/>
                </a:solidFill>
                <a:latin typeface="American Typewriter" panose="02090604020004020304" pitchFamily="18" charset="77"/>
              </a:rPr>
              <a:t>-MAFA (</a:t>
            </a:r>
            <a:r>
              <a:rPr lang="en-US" sz="1200" dirty="0">
                <a:solidFill>
                  <a:srgbClr val="0070C0"/>
                </a:solidFill>
              </a:rPr>
              <a:t>α</a:t>
            </a:r>
            <a:r>
              <a:rPr lang="en-US" sz="1200" dirty="0">
                <a:solidFill>
                  <a:srgbClr val="0070C0"/>
                </a:solidFill>
                <a:latin typeface="American Typewriter" panose="02090604020004020304" pitchFamily="18" charset="77"/>
              </a:rPr>
              <a:t>PM)</a:t>
            </a:r>
          </a:p>
        </p:txBody>
      </p:sp>
      <p:sp>
        <p:nvSpPr>
          <p:cNvPr id="20" name="TextBox 15">
            <a:extLst>
              <a:ext uri="{FF2B5EF4-FFF2-40B4-BE49-F238E27FC236}">
                <a16:creationId xmlns:a16="http://schemas.microsoft.com/office/drawing/2014/main" id="{0BEC6028-F48B-E94C-891E-C186D1871289}"/>
              </a:ext>
            </a:extLst>
          </p:cNvPr>
          <p:cNvSpPr txBox="1"/>
          <p:nvPr/>
        </p:nvSpPr>
        <p:spPr>
          <a:xfrm>
            <a:off x="5135592" y="6021289"/>
            <a:ext cx="1095173" cy="461665"/>
          </a:xfrm>
          <a:prstGeom prst="rect">
            <a:avLst/>
          </a:prstGeom>
          <a:noFill/>
        </p:spPr>
        <p:txBody>
          <a:bodyPr wrap="none" rtlCol="0">
            <a:spAutoFit/>
          </a:bodyPr>
          <a:lstStyle/>
          <a:p>
            <a:pPr algn="ctr"/>
            <a:r>
              <a:rPr lang="en-US" sz="1200" dirty="0">
                <a:solidFill>
                  <a:srgbClr val="0070C0"/>
                </a:solidFill>
                <a:latin typeface="American Typewriter" panose="02090604020004020304" pitchFamily="18" charset="77"/>
              </a:rPr>
              <a:t>Monotypic </a:t>
            </a:r>
          </a:p>
          <a:p>
            <a:pPr algn="ctr"/>
            <a:r>
              <a:rPr lang="en-US" sz="1200" dirty="0" err="1">
                <a:solidFill>
                  <a:srgbClr val="0070C0"/>
                </a:solidFill>
                <a:latin typeface="American Typewriter" panose="02090604020004020304" pitchFamily="18" charset="77"/>
              </a:rPr>
              <a:t>pseudoislets</a:t>
            </a:r>
            <a:endParaRPr lang="en-US" sz="1200" dirty="0">
              <a:solidFill>
                <a:srgbClr val="0070C0"/>
              </a:solidFill>
              <a:latin typeface="American Typewriter" panose="02090604020004020304" pitchFamily="18" charset="77"/>
            </a:endParaRPr>
          </a:p>
        </p:txBody>
      </p:sp>
      <p:sp>
        <p:nvSpPr>
          <p:cNvPr id="21" name="TextBox 16">
            <a:extLst>
              <a:ext uri="{FF2B5EF4-FFF2-40B4-BE49-F238E27FC236}">
                <a16:creationId xmlns:a16="http://schemas.microsoft.com/office/drawing/2014/main" id="{176E5810-BAE9-2C41-8A5B-6B7ED2342437}"/>
              </a:ext>
            </a:extLst>
          </p:cNvPr>
          <p:cNvSpPr txBox="1"/>
          <p:nvPr/>
        </p:nvSpPr>
        <p:spPr>
          <a:xfrm>
            <a:off x="4921290" y="4609073"/>
            <a:ext cx="1450910" cy="307777"/>
          </a:xfrm>
          <a:prstGeom prst="rect">
            <a:avLst/>
          </a:prstGeom>
          <a:noFill/>
        </p:spPr>
        <p:txBody>
          <a:bodyPr wrap="none" rtlCol="0">
            <a:spAutoFit/>
          </a:bodyPr>
          <a:lstStyle/>
          <a:p>
            <a:r>
              <a:rPr lang="en-US" sz="1400" dirty="0">
                <a:solidFill>
                  <a:srgbClr val="0070C0"/>
                </a:solidFill>
                <a:latin typeface="American Typewriter" panose="02090604020004020304" pitchFamily="18" charset="77"/>
              </a:rPr>
              <a:t>3. Aggregation</a:t>
            </a:r>
            <a:endParaRPr lang="en-US" sz="1400" dirty="0"/>
          </a:p>
        </p:txBody>
      </p:sp>
      <p:pic>
        <p:nvPicPr>
          <p:cNvPr id="22" name="Picture 19">
            <a:extLst>
              <a:ext uri="{FF2B5EF4-FFF2-40B4-BE49-F238E27FC236}">
                <a16:creationId xmlns:a16="http://schemas.microsoft.com/office/drawing/2014/main" id="{7B42DF62-398C-344C-9AEA-BA39E175CCCA}"/>
              </a:ext>
            </a:extLst>
          </p:cNvPr>
          <p:cNvPicPr>
            <a:picLocks noChangeAspect="1"/>
          </p:cNvPicPr>
          <p:nvPr/>
        </p:nvPicPr>
        <p:blipFill rotWithShape="1">
          <a:blip r:embed="rId4">
            <a:extLst>
              <a:ext uri="{28A0092B-C50C-407E-A947-70E740481C1C}">
                <a14:useLocalDpi xmlns:a14="http://schemas.microsoft.com/office/drawing/2010/main" val="0"/>
              </a:ext>
            </a:extLst>
          </a:blip>
          <a:srcRect l="57364" r="29131" b="49972"/>
          <a:stretch/>
        </p:blipFill>
        <p:spPr>
          <a:xfrm rot="356067">
            <a:off x="6578708" y="4310887"/>
            <a:ext cx="1832712" cy="1845461"/>
          </a:xfrm>
          <a:prstGeom prst="rect">
            <a:avLst/>
          </a:prstGeom>
        </p:spPr>
      </p:pic>
      <p:sp>
        <p:nvSpPr>
          <p:cNvPr id="23" name="Can 20">
            <a:extLst>
              <a:ext uri="{FF2B5EF4-FFF2-40B4-BE49-F238E27FC236}">
                <a16:creationId xmlns:a16="http://schemas.microsoft.com/office/drawing/2014/main" id="{D3B4653E-4D66-3743-B269-A84BDCBAD5AA}"/>
              </a:ext>
            </a:extLst>
          </p:cNvPr>
          <p:cNvSpPr/>
          <p:nvPr/>
        </p:nvSpPr>
        <p:spPr>
          <a:xfrm rot="1885870">
            <a:off x="7249257" y="4930313"/>
            <a:ext cx="166159" cy="292060"/>
          </a:xfrm>
          <a:prstGeom prst="can">
            <a:avLst/>
          </a:prstGeom>
          <a:solidFill>
            <a:srgbClr val="76D6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1">
            <a:extLst>
              <a:ext uri="{FF2B5EF4-FFF2-40B4-BE49-F238E27FC236}">
                <a16:creationId xmlns:a16="http://schemas.microsoft.com/office/drawing/2014/main" id="{D22F7B8D-72E4-884F-B690-01279D7B5CFD}"/>
              </a:ext>
            </a:extLst>
          </p:cNvPr>
          <p:cNvSpPr/>
          <p:nvPr/>
        </p:nvSpPr>
        <p:spPr>
          <a:xfrm>
            <a:off x="7337194" y="5650546"/>
            <a:ext cx="201600" cy="202896"/>
          </a:xfrm>
          <a:prstGeom prst="ellipse">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2">
            <a:extLst>
              <a:ext uri="{FF2B5EF4-FFF2-40B4-BE49-F238E27FC236}">
                <a16:creationId xmlns:a16="http://schemas.microsoft.com/office/drawing/2014/main" id="{FF19D13F-5B84-4942-91D9-916DF2660A9B}"/>
              </a:ext>
            </a:extLst>
          </p:cNvPr>
          <p:cNvSpPr/>
          <p:nvPr/>
        </p:nvSpPr>
        <p:spPr>
          <a:xfrm>
            <a:off x="7639650" y="5591666"/>
            <a:ext cx="201600" cy="202896"/>
          </a:xfrm>
          <a:prstGeom prst="ellipse">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3">
            <a:extLst>
              <a:ext uri="{FF2B5EF4-FFF2-40B4-BE49-F238E27FC236}">
                <a16:creationId xmlns:a16="http://schemas.microsoft.com/office/drawing/2014/main" id="{46F688B4-60CB-FF43-877E-72DEA6E1F2B3}"/>
              </a:ext>
            </a:extLst>
          </p:cNvPr>
          <p:cNvSpPr/>
          <p:nvPr/>
        </p:nvSpPr>
        <p:spPr>
          <a:xfrm>
            <a:off x="7841250" y="5362514"/>
            <a:ext cx="201600" cy="202896"/>
          </a:xfrm>
          <a:prstGeom prst="ellipse">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4">
            <a:extLst>
              <a:ext uri="{FF2B5EF4-FFF2-40B4-BE49-F238E27FC236}">
                <a16:creationId xmlns:a16="http://schemas.microsoft.com/office/drawing/2014/main" id="{3D682979-40C3-AF4B-978A-D296C3ACC266}"/>
              </a:ext>
            </a:extLst>
          </p:cNvPr>
          <p:cNvSpPr/>
          <p:nvPr/>
        </p:nvSpPr>
        <p:spPr>
          <a:xfrm flipV="1">
            <a:off x="7398410" y="5707629"/>
            <a:ext cx="82800" cy="82800"/>
          </a:xfrm>
          <a:prstGeom prst="ellipse">
            <a:avLst/>
          </a:prstGeom>
          <a:solidFill>
            <a:srgbClr val="C00000"/>
          </a:solidFill>
          <a:ln>
            <a:solidFill>
              <a:srgbClr val="C00000"/>
            </a:solidFill>
          </a:ln>
          <a:effectLst>
            <a:glow rad="508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5">
            <a:extLst>
              <a:ext uri="{FF2B5EF4-FFF2-40B4-BE49-F238E27FC236}">
                <a16:creationId xmlns:a16="http://schemas.microsoft.com/office/drawing/2014/main" id="{144E29A7-4910-074B-A595-D1274902DFD5}"/>
              </a:ext>
            </a:extLst>
          </p:cNvPr>
          <p:cNvSpPr/>
          <p:nvPr/>
        </p:nvSpPr>
        <p:spPr>
          <a:xfrm>
            <a:off x="7697234" y="5638236"/>
            <a:ext cx="82800" cy="84318"/>
          </a:xfrm>
          <a:prstGeom prst="ellipse">
            <a:avLst/>
          </a:prstGeom>
          <a:solidFill>
            <a:srgbClr val="C00000"/>
          </a:solidFill>
          <a:ln>
            <a:solidFill>
              <a:srgbClr val="C00000"/>
            </a:solidFill>
          </a:ln>
          <a:effectLst>
            <a:glow rad="508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6">
            <a:extLst>
              <a:ext uri="{FF2B5EF4-FFF2-40B4-BE49-F238E27FC236}">
                <a16:creationId xmlns:a16="http://schemas.microsoft.com/office/drawing/2014/main" id="{873521D3-ED11-0049-B1D7-72A512EAA4EB}"/>
              </a:ext>
            </a:extLst>
          </p:cNvPr>
          <p:cNvSpPr/>
          <p:nvPr/>
        </p:nvSpPr>
        <p:spPr>
          <a:xfrm>
            <a:off x="8021274" y="5434522"/>
            <a:ext cx="36000" cy="3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7">
            <a:extLst>
              <a:ext uri="{FF2B5EF4-FFF2-40B4-BE49-F238E27FC236}">
                <a16:creationId xmlns:a16="http://schemas.microsoft.com/office/drawing/2014/main" id="{DB0458F7-DC20-CE41-AE48-B424BF1C8958}"/>
              </a:ext>
            </a:extLst>
          </p:cNvPr>
          <p:cNvSpPr/>
          <p:nvPr/>
        </p:nvSpPr>
        <p:spPr>
          <a:xfrm>
            <a:off x="8067638" y="5296178"/>
            <a:ext cx="36000" cy="36000"/>
          </a:xfrm>
          <a:prstGeom prst="ellipse">
            <a:avLst/>
          </a:prstGeom>
          <a:solidFill>
            <a:srgbClr val="C00000"/>
          </a:solidFill>
          <a:ln>
            <a:solidFill>
              <a:srgbClr val="C00000"/>
            </a:solidFill>
          </a:ln>
          <a:effectLst>
            <a:glow rad="1016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28">
            <a:extLst>
              <a:ext uri="{FF2B5EF4-FFF2-40B4-BE49-F238E27FC236}">
                <a16:creationId xmlns:a16="http://schemas.microsoft.com/office/drawing/2014/main" id="{D385A09B-0CB3-384C-AA6C-A843E23942DC}"/>
              </a:ext>
            </a:extLst>
          </p:cNvPr>
          <p:cNvSpPr/>
          <p:nvPr/>
        </p:nvSpPr>
        <p:spPr>
          <a:xfrm>
            <a:off x="7969449" y="5470522"/>
            <a:ext cx="36000" cy="3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29">
            <a:extLst>
              <a:ext uri="{FF2B5EF4-FFF2-40B4-BE49-F238E27FC236}">
                <a16:creationId xmlns:a16="http://schemas.microsoft.com/office/drawing/2014/main" id="{0DF468A8-5FF8-294C-962A-C38412465877}"/>
              </a:ext>
            </a:extLst>
          </p:cNvPr>
          <p:cNvSpPr/>
          <p:nvPr/>
        </p:nvSpPr>
        <p:spPr>
          <a:xfrm>
            <a:off x="8129282" y="5362514"/>
            <a:ext cx="36000" cy="3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0">
            <a:extLst>
              <a:ext uri="{FF2B5EF4-FFF2-40B4-BE49-F238E27FC236}">
                <a16:creationId xmlns:a16="http://schemas.microsoft.com/office/drawing/2014/main" id="{5218BB23-987E-6449-83C3-2242DE4270F0}"/>
              </a:ext>
            </a:extLst>
          </p:cNvPr>
          <p:cNvSpPr/>
          <p:nvPr/>
        </p:nvSpPr>
        <p:spPr>
          <a:xfrm>
            <a:off x="8021274" y="5362514"/>
            <a:ext cx="36000" cy="3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1">
            <a:extLst>
              <a:ext uri="{FF2B5EF4-FFF2-40B4-BE49-F238E27FC236}">
                <a16:creationId xmlns:a16="http://schemas.microsoft.com/office/drawing/2014/main" id="{B7CA5743-6F45-F845-AE19-F1E25DD1FDBA}"/>
              </a:ext>
            </a:extLst>
          </p:cNvPr>
          <p:cNvSpPr/>
          <p:nvPr/>
        </p:nvSpPr>
        <p:spPr>
          <a:xfrm>
            <a:off x="8209674" y="5218498"/>
            <a:ext cx="36000" cy="36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2">
            <a:extLst>
              <a:ext uri="{FF2B5EF4-FFF2-40B4-BE49-F238E27FC236}">
                <a16:creationId xmlns:a16="http://schemas.microsoft.com/office/drawing/2014/main" id="{EA567911-40A9-C043-B368-49E2B3FEBD8A}"/>
              </a:ext>
            </a:extLst>
          </p:cNvPr>
          <p:cNvSpPr/>
          <p:nvPr/>
        </p:nvSpPr>
        <p:spPr>
          <a:xfrm>
            <a:off x="8209674" y="5290506"/>
            <a:ext cx="36000" cy="36000"/>
          </a:xfrm>
          <a:prstGeom prst="ellipse">
            <a:avLst/>
          </a:prstGeom>
          <a:solidFill>
            <a:srgbClr val="C00000"/>
          </a:solidFill>
          <a:ln>
            <a:solidFill>
              <a:srgbClr val="C00000"/>
            </a:solidFill>
          </a:ln>
          <a:effectLst>
            <a:glow rad="1016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3">
            <a:extLst>
              <a:ext uri="{FF2B5EF4-FFF2-40B4-BE49-F238E27FC236}">
                <a16:creationId xmlns:a16="http://schemas.microsoft.com/office/drawing/2014/main" id="{942FC368-C88E-1D48-99F3-94027EDACFBF}"/>
              </a:ext>
            </a:extLst>
          </p:cNvPr>
          <p:cNvSpPr/>
          <p:nvPr/>
        </p:nvSpPr>
        <p:spPr>
          <a:xfrm>
            <a:off x="7949266" y="5470530"/>
            <a:ext cx="36000" cy="36000"/>
          </a:xfrm>
          <a:prstGeom prst="ellipse">
            <a:avLst/>
          </a:prstGeom>
          <a:solidFill>
            <a:srgbClr val="C00000"/>
          </a:solidFill>
          <a:ln>
            <a:solidFill>
              <a:srgbClr val="C00000"/>
            </a:solidFill>
          </a:ln>
          <a:effectLst>
            <a:glow rad="1016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4">
            <a:extLst>
              <a:ext uri="{FF2B5EF4-FFF2-40B4-BE49-F238E27FC236}">
                <a16:creationId xmlns:a16="http://schemas.microsoft.com/office/drawing/2014/main" id="{9BD5293D-3232-F641-B103-D44ECBC1AC81}"/>
              </a:ext>
            </a:extLst>
          </p:cNvPr>
          <p:cNvSpPr/>
          <p:nvPr/>
        </p:nvSpPr>
        <p:spPr>
          <a:xfrm>
            <a:off x="8345306" y="5074482"/>
            <a:ext cx="36000" cy="36000"/>
          </a:xfrm>
          <a:prstGeom prst="ellipse">
            <a:avLst/>
          </a:prstGeom>
          <a:solidFill>
            <a:srgbClr val="C00000"/>
          </a:solidFill>
          <a:ln>
            <a:solidFill>
              <a:srgbClr val="C00000"/>
            </a:solidFill>
          </a:ln>
          <a:effectLst>
            <a:glow rad="1016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5">
            <a:extLst>
              <a:ext uri="{FF2B5EF4-FFF2-40B4-BE49-F238E27FC236}">
                <a16:creationId xmlns:a16="http://schemas.microsoft.com/office/drawing/2014/main" id="{7155F750-9357-B745-8AAC-A0B8B8EF41FE}"/>
              </a:ext>
            </a:extLst>
          </p:cNvPr>
          <p:cNvSpPr/>
          <p:nvPr/>
        </p:nvSpPr>
        <p:spPr>
          <a:xfrm>
            <a:off x="7985266" y="5398522"/>
            <a:ext cx="36000" cy="36000"/>
          </a:xfrm>
          <a:prstGeom prst="ellipse">
            <a:avLst/>
          </a:prstGeom>
          <a:solidFill>
            <a:srgbClr val="C00000"/>
          </a:solidFill>
          <a:ln>
            <a:solidFill>
              <a:srgbClr val="C00000"/>
            </a:solidFill>
          </a:ln>
          <a:effectLst>
            <a:glow rad="1016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6">
            <a:extLst>
              <a:ext uri="{FF2B5EF4-FFF2-40B4-BE49-F238E27FC236}">
                <a16:creationId xmlns:a16="http://schemas.microsoft.com/office/drawing/2014/main" id="{1343C0F2-FC6F-254D-AF71-334420D69DB9}"/>
              </a:ext>
            </a:extLst>
          </p:cNvPr>
          <p:cNvSpPr/>
          <p:nvPr/>
        </p:nvSpPr>
        <p:spPr>
          <a:xfrm>
            <a:off x="8345306" y="5254506"/>
            <a:ext cx="36000" cy="36000"/>
          </a:xfrm>
          <a:prstGeom prst="ellipse">
            <a:avLst/>
          </a:prstGeom>
          <a:solidFill>
            <a:srgbClr val="C00000"/>
          </a:solidFill>
          <a:ln>
            <a:solidFill>
              <a:srgbClr val="C00000"/>
            </a:solidFill>
          </a:ln>
          <a:effectLst>
            <a:glow rad="1016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7">
            <a:extLst>
              <a:ext uri="{FF2B5EF4-FFF2-40B4-BE49-F238E27FC236}">
                <a16:creationId xmlns:a16="http://schemas.microsoft.com/office/drawing/2014/main" id="{4EC2DDEA-F6EC-E64A-A39E-F76E64930017}"/>
              </a:ext>
            </a:extLst>
          </p:cNvPr>
          <p:cNvSpPr/>
          <p:nvPr/>
        </p:nvSpPr>
        <p:spPr>
          <a:xfrm>
            <a:off x="8497706" y="5074482"/>
            <a:ext cx="36000" cy="36000"/>
          </a:xfrm>
          <a:prstGeom prst="ellipse">
            <a:avLst/>
          </a:prstGeom>
          <a:solidFill>
            <a:srgbClr val="C00000"/>
          </a:solidFill>
          <a:ln>
            <a:solidFill>
              <a:srgbClr val="C00000"/>
            </a:solidFill>
          </a:ln>
          <a:effectLst>
            <a:glow rad="1016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38">
            <a:extLst>
              <a:ext uri="{FF2B5EF4-FFF2-40B4-BE49-F238E27FC236}">
                <a16:creationId xmlns:a16="http://schemas.microsoft.com/office/drawing/2014/main" id="{E6AA3B42-1369-5246-AECC-095F45D4EADA}"/>
              </a:ext>
            </a:extLst>
          </p:cNvPr>
          <p:cNvSpPr txBox="1"/>
          <p:nvPr/>
        </p:nvSpPr>
        <p:spPr>
          <a:xfrm>
            <a:off x="8057274" y="5362515"/>
            <a:ext cx="628698" cy="276999"/>
          </a:xfrm>
          <a:prstGeom prst="rect">
            <a:avLst/>
          </a:prstGeom>
          <a:noFill/>
        </p:spPr>
        <p:txBody>
          <a:bodyPr wrap="none" rtlCol="0">
            <a:spAutoFit/>
          </a:bodyPr>
          <a:lstStyle/>
          <a:p>
            <a:r>
              <a:rPr lang="en-US" sz="1200" dirty="0">
                <a:latin typeface="Trebuchet MS" panose="020B0703020202090204" pitchFamily="34" charset="0"/>
              </a:rPr>
              <a:t>insulin</a:t>
            </a:r>
          </a:p>
        </p:txBody>
      </p:sp>
      <p:sp>
        <p:nvSpPr>
          <p:cNvPr id="42" name="TextBox 39">
            <a:extLst>
              <a:ext uri="{FF2B5EF4-FFF2-40B4-BE49-F238E27FC236}">
                <a16:creationId xmlns:a16="http://schemas.microsoft.com/office/drawing/2014/main" id="{B6042226-9ED2-E845-B6CC-B80404E63B8F}"/>
              </a:ext>
            </a:extLst>
          </p:cNvPr>
          <p:cNvSpPr txBox="1"/>
          <p:nvPr/>
        </p:nvSpPr>
        <p:spPr>
          <a:xfrm>
            <a:off x="7393469" y="4718395"/>
            <a:ext cx="696024" cy="276999"/>
          </a:xfrm>
          <a:prstGeom prst="rect">
            <a:avLst/>
          </a:prstGeom>
          <a:noFill/>
        </p:spPr>
        <p:txBody>
          <a:bodyPr wrap="none" rtlCol="0">
            <a:spAutoFit/>
          </a:bodyPr>
          <a:lstStyle/>
          <a:p>
            <a:r>
              <a:rPr lang="en-US" sz="1200" dirty="0">
                <a:latin typeface="Trebuchet MS" panose="020B0703020202090204" pitchFamily="34" charset="0"/>
              </a:rPr>
              <a:t>glucose</a:t>
            </a:r>
          </a:p>
        </p:txBody>
      </p:sp>
      <p:cxnSp>
        <p:nvCxnSpPr>
          <p:cNvPr id="43" name="Straight Arrow Connector 40">
            <a:extLst>
              <a:ext uri="{FF2B5EF4-FFF2-40B4-BE49-F238E27FC236}">
                <a16:creationId xmlns:a16="http://schemas.microsoft.com/office/drawing/2014/main" id="{9A84025E-2CAD-5343-AE11-869080B27B05}"/>
              </a:ext>
            </a:extLst>
          </p:cNvPr>
          <p:cNvCxnSpPr>
            <a:cxnSpLocks/>
          </p:cNvCxnSpPr>
          <p:nvPr/>
        </p:nvCxnSpPr>
        <p:spPr>
          <a:xfrm flipH="1">
            <a:off x="7133760" y="4908416"/>
            <a:ext cx="317431" cy="3927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41">
            <a:extLst>
              <a:ext uri="{FF2B5EF4-FFF2-40B4-BE49-F238E27FC236}">
                <a16:creationId xmlns:a16="http://schemas.microsoft.com/office/drawing/2014/main" id="{B5A082D5-B0BD-4843-9BD9-D60E08FFFE48}"/>
              </a:ext>
            </a:extLst>
          </p:cNvPr>
          <p:cNvCxnSpPr>
            <a:cxnSpLocks/>
          </p:cNvCxnSpPr>
          <p:nvPr/>
        </p:nvCxnSpPr>
        <p:spPr>
          <a:xfrm flipV="1">
            <a:off x="8057274" y="5146491"/>
            <a:ext cx="496532" cy="256521"/>
          </a:xfrm>
          <a:prstGeom prst="curvedConnector3">
            <a:avLst>
              <a:gd name="adj1" fmla="val 2597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Oval 42">
            <a:extLst>
              <a:ext uri="{FF2B5EF4-FFF2-40B4-BE49-F238E27FC236}">
                <a16:creationId xmlns:a16="http://schemas.microsoft.com/office/drawing/2014/main" id="{5D473B30-7046-3E45-A340-CB4C38794944}"/>
              </a:ext>
            </a:extLst>
          </p:cNvPr>
          <p:cNvSpPr/>
          <p:nvPr/>
        </p:nvSpPr>
        <p:spPr>
          <a:xfrm>
            <a:off x="6915822" y="5434249"/>
            <a:ext cx="201600" cy="202896"/>
          </a:xfrm>
          <a:prstGeom prst="ellipse">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3">
            <a:extLst>
              <a:ext uri="{FF2B5EF4-FFF2-40B4-BE49-F238E27FC236}">
                <a16:creationId xmlns:a16="http://schemas.microsoft.com/office/drawing/2014/main" id="{CF4AEBBC-6488-E64D-AA6D-1CCCCBA9D4F6}"/>
              </a:ext>
            </a:extLst>
          </p:cNvPr>
          <p:cNvSpPr/>
          <p:nvPr/>
        </p:nvSpPr>
        <p:spPr>
          <a:xfrm>
            <a:off x="6985238" y="5501965"/>
            <a:ext cx="82800" cy="84318"/>
          </a:xfrm>
          <a:prstGeom prst="ellipse">
            <a:avLst/>
          </a:prstGeom>
          <a:solidFill>
            <a:srgbClr val="C00000"/>
          </a:solidFill>
          <a:ln>
            <a:solidFill>
              <a:srgbClr val="C00000"/>
            </a:solidFill>
          </a:ln>
          <a:effectLst>
            <a:glow rad="508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4">
            <a:extLst>
              <a:ext uri="{FF2B5EF4-FFF2-40B4-BE49-F238E27FC236}">
                <a16:creationId xmlns:a16="http://schemas.microsoft.com/office/drawing/2014/main" id="{7898D054-BBFB-BA44-9959-2FF7A0097526}"/>
              </a:ext>
            </a:extLst>
          </p:cNvPr>
          <p:cNvSpPr txBox="1"/>
          <p:nvPr/>
        </p:nvSpPr>
        <p:spPr>
          <a:xfrm>
            <a:off x="6559745" y="6021289"/>
            <a:ext cx="2404263" cy="461665"/>
          </a:xfrm>
          <a:prstGeom prst="rect">
            <a:avLst/>
          </a:prstGeom>
          <a:noFill/>
        </p:spPr>
        <p:txBody>
          <a:bodyPr wrap="square" rtlCol="0">
            <a:spAutoFit/>
          </a:bodyPr>
          <a:lstStyle/>
          <a:p>
            <a:r>
              <a:rPr lang="en-US" sz="1200" dirty="0">
                <a:solidFill>
                  <a:srgbClr val="0070C0"/>
                </a:solidFill>
                <a:latin typeface="American Typewriter" panose="02090604020004020304" pitchFamily="18" charset="77"/>
              </a:rPr>
              <a:t>Glucose-responsive insulin-producing alpha-cells</a:t>
            </a:r>
          </a:p>
        </p:txBody>
      </p:sp>
      <p:cxnSp>
        <p:nvCxnSpPr>
          <p:cNvPr id="48" name="Straight Connector 48">
            <a:extLst>
              <a:ext uri="{FF2B5EF4-FFF2-40B4-BE49-F238E27FC236}">
                <a16:creationId xmlns:a16="http://schemas.microsoft.com/office/drawing/2014/main" id="{0124B1A6-F8C8-8F47-8740-71241B93455E}"/>
              </a:ext>
            </a:extLst>
          </p:cNvPr>
          <p:cNvCxnSpPr/>
          <p:nvPr/>
        </p:nvCxnSpPr>
        <p:spPr>
          <a:xfrm>
            <a:off x="1619672" y="4718394"/>
            <a:ext cx="0" cy="1775012"/>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9" name="Right Arrow 49">
            <a:extLst>
              <a:ext uri="{FF2B5EF4-FFF2-40B4-BE49-F238E27FC236}">
                <a16:creationId xmlns:a16="http://schemas.microsoft.com/office/drawing/2014/main" id="{43790325-9E9A-284D-B703-2E2691EE4AA2}"/>
              </a:ext>
            </a:extLst>
          </p:cNvPr>
          <p:cNvSpPr/>
          <p:nvPr/>
        </p:nvSpPr>
        <p:spPr>
          <a:xfrm>
            <a:off x="1470992" y="5392363"/>
            <a:ext cx="367942" cy="288032"/>
          </a:xfrm>
          <a:prstGeom prst="rightArrow">
            <a:avLst/>
          </a:prstGeom>
          <a:solidFill>
            <a:schemeClr val="bg1"/>
          </a:solidFill>
          <a:ln w="19050"/>
          <a:effectLst>
            <a:outerShdw blurRad="177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50">
            <a:extLst>
              <a:ext uri="{FF2B5EF4-FFF2-40B4-BE49-F238E27FC236}">
                <a16:creationId xmlns:a16="http://schemas.microsoft.com/office/drawing/2014/main" id="{E33733C1-ADF9-2B41-B2D7-BC9463FF0592}"/>
              </a:ext>
            </a:extLst>
          </p:cNvPr>
          <p:cNvCxnSpPr/>
          <p:nvPr/>
        </p:nvCxnSpPr>
        <p:spPr>
          <a:xfrm>
            <a:off x="3101149" y="4715563"/>
            <a:ext cx="0" cy="1775012"/>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51" name="Right Arrow 51">
            <a:extLst>
              <a:ext uri="{FF2B5EF4-FFF2-40B4-BE49-F238E27FC236}">
                <a16:creationId xmlns:a16="http://schemas.microsoft.com/office/drawing/2014/main" id="{912385AA-979D-774D-8464-33B16DCDEC65}"/>
              </a:ext>
            </a:extLst>
          </p:cNvPr>
          <p:cNvSpPr/>
          <p:nvPr/>
        </p:nvSpPr>
        <p:spPr>
          <a:xfrm>
            <a:off x="2952469" y="5389532"/>
            <a:ext cx="367942" cy="288032"/>
          </a:xfrm>
          <a:prstGeom prst="rightArrow">
            <a:avLst/>
          </a:prstGeom>
          <a:solidFill>
            <a:schemeClr val="bg1"/>
          </a:solidFill>
          <a:ln w="19050"/>
          <a:effectLst>
            <a:outerShdw blurRad="177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2">
            <a:extLst>
              <a:ext uri="{FF2B5EF4-FFF2-40B4-BE49-F238E27FC236}">
                <a16:creationId xmlns:a16="http://schemas.microsoft.com/office/drawing/2014/main" id="{986E8872-50AF-9D40-BC72-F7B0E4E2A233}"/>
              </a:ext>
            </a:extLst>
          </p:cNvPr>
          <p:cNvCxnSpPr/>
          <p:nvPr/>
        </p:nvCxnSpPr>
        <p:spPr>
          <a:xfrm>
            <a:off x="4773311" y="4715563"/>
            <a:ext cx="0" cy="1775012"/>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53" name="Right Arrow 53">
            <a:extLst>
              <a:ext uri="{FF2B5EF4-FFF2-40B4-BE49-F238E27FC236}">
                <a16:creationId xmlns:a16="http://schemas.microsoft.com/office/drawing/2014/main" id="{ADEDC9D8-610B-8E45-9AA8-829CBCAB60D0}"/>
              </a:ext>
            </a:extLst>
          </p:cNvPr>
          <p:cNvSpPr/>
          <p:nvPr/>
        </p:nvSpPr>
        <p:spPr>
          <a:xfrm>
            <a:off x="4624631" y="5389532"/>
            <a:ext cx="367942" cy="288032"/>
          </a:xfrm>
          <a:prstGeom prst="rightArrow">
            <a:avLst/>
          </a:prstGeom>
          <a:solidFill>
            <a:schemeClr val="bg1"/>
          </a:solidFill>
          <a:ln w="19050"/>
          <a:effectLst>
            <a:outerShdw blurRad="177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4">
            <a:extLst>
              <a:ext uri="{FF2B5EF4-FFF2-40B4-BE49-F238E27FC236}">
                <a16:creationId xmlns:a16="http://schemas.microsoft.com/office/drawing/2014/main" id="{DD72FE9F-EFAB-0043-B848-694570B70A5E}"/>
              </a:ext>
            </a:extLst>
          </p:cNvPr>
          <p:cNvCxnSpPr/>
          <p:nvPr/>
        </p:nvCxnSpPr>
        <p:spPr>
          <a:xfrm>
            <a:off x="6482331" y="4712936"/>
            <a:ext cx="0" cy="1775012"/>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55" name="Right Arrow 55">
            <a:extLst>
              <a:ext uri="{FF2B5EF4-FFF2-40B4-BE49-F238E27FC236}">
                <a16:creationId xmlns:a16="http://schemas.microsoft.com/office/drawing/2014/main" id="{DA1F0494-0C01-674A-A6A7-EA83CC4FAD4E}"/>
              </a:ext>
            </a:extLst>
          </p:cNvPr>
          <p:cNvSpPr/>
          <p:nvPr/>
        </p:nvSpPr>
        <p:spPr>
          <a:xfrm>
            <a:off x="6333651" y="5386905"/>
            <a:ext cx="367942" cy="288032"/>
          </a:xfrm>
          <a:prstGeom prst="rightArrow">
            <a:avLst/>
          </a:prstGeom>
          <a:solidFill>
            <a:schemeClr val="bg1"/>
          </a:solidFill>
          <a:ln w="19050"/>
          <a:effectLst>
            <a:outerShdw blurRad="177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tel 2">
            <a:extLst>
              <a:ext uri="{FF2B5EF4-FFF2-40B4-BE49-F238E27FC236}">
                <a16:creationId xmlns:a16="http://schemas.microsoft.com/office/drawing/2014/main" id="{11EEDDE3-1A2F-9842-8FAD-2B50B8C1E0F3}"/>
              </a:ext>
            </a:extLst>
          </p:cNvPr>
          <p:cNvSpPr>
            <a:spLocks noGrp="1"/>
          </p:cNvSpPr>
          <p:nvPr>
            <p:ph type="title"/>
          </p:nvPr>
        </p:nvSpPr>
        <p:spPr/>
        <p:txBody>
          <a:bodyPr>
            <a:normAutofit fontScale="90000"/>
          </a:bodyPr>
          <a:lstStyle/>
          <a:p>
            <a:r>
              <a:rPr lang="nb-NO" dirty="0" err="1"/>
              <a:t>Repurposing</a:t>
            </a:r>
            <a:r>
              <a:rPr lang="nb-NO" dirty="0"/>
              <a:t> alpha-</a:t>
            </a:r>
            <a:r>
              <a:rPr lang="nb-NO" dirty="0" err="1"/>
              <a:t>cells</a:t>
            </a:r>
            <a:r>
              <a:rPr lang="nb-NO" dirty="0"/>
              <a:t> to </a:t>
            </a:r>
            <a:r>
              <a:rPr lang="nb-NO" dirty="0" err="1"/>
              <a:t>produce</a:t>
            </a:r>
            <a:r>
              <a:rPr lang="nb-NO" dirty="0"/>
              <a:t> insulin by gene </a:t>
            </a:r>
            <a:r>
              <a:rPr lang="nb-NO" dirty="0" err="1"/>
              <a:t>therapy</a:t>
            </a:r>
            <a:r>
              <a:rPr lang="nb-NO" dirty="0"/>
              <a:t>?</a:t>
            </a:r>
          </a:p>
        </p:txBody>
      </p:sp>
      <p:cxnSp>
        <p:nvCxnSpPr>
          <p:cNvPr id="5" name="Rett linje 4">
            <a:extLst>
              <a:ext uri="{FF2B5EF4-FFF2-40B4-BE49-F238E27FC236}">
                <a16:creationId xmlns:a16="http://schemas.microsoft.com/office/drawing/2014/main" id="{028F7647-3D1C-1942-A9AC-B4E5D735C649}"/>
              </a:ext>
            </a:extLst>
          </p:cNvPr>
          <p:cNvCxnSpPr>
            <a:cxnSpLocks/>
          </p:cNvCxnSpPr>
          <p:nvPr/>
        </p:nvCxnSpPr>
        <p:spPr>
          <a:xfrm>
            <a:off x="6980388" y="4129798"/>
            <a:ext cx="1001314" cy="519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3448FAA9-A731-0C41-8975-85B1DA8DE666}"/>
              </a:ext>
            </a:extLst>
          </p:cNvPr>
          <p:cNvCxnSpPr>
            <a:cxnSpLocks/>
          </p:cNvCxnSpPr>
          <p:nvPr/>
        </p:nvCxnSpPr>
        <p:spPr>
          <a:xfrm>
            <a:off x="1770486" y="3957735"/>
            <a:ext cx="92930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Rett linje 56">
            <a:extLst>
              <a:ext uri="{FF2B5EF4-FFF2-40B4-BE49-F238E27FC236}">
                <a16:creationId xmlns:a16="http://schemas.microsoft.com/office/drawing/2014/main" id="{6515CCFE-2B48-B541-87D7-EEA010985E7A}"/>
              </a:ext>
            </a:extLst>
          </p:cNvPr>
          <p:cNvCxnSpPr>
            <a:cxnSpLocks/>
          </p:cNvCxnSpPr>
          <p:nvPr/>
        </p:nvCxnSpPr>
        <p:spPr>
          <a:xfrm flipV="1">
            <a:off x="4875138" y="3957735"/>
            <a:ext cx="796545" cy="99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73F6A2CF-432C-864C-AC9C-89F98773E8C8}"/>
              </a:ext>
            </a:extLst>
          </p:cNvPr>
          <p:cNvCxnSpPr>
            <a:cxnSpLocks/>
          </p:cNvCxnSpPr>
          <p:nvPr/>
        </p:nvCxnSpPr>
        <p:spPr>
          <a:xfrm>
            <a:off x="6892812" y="3957735"/>
            <a:ext cx="1001314" cy="519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705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en-US" dirty="0"/>
              <a:t>Acknowledgements</a:t>
            </a:r>
            <a:r>
              <a:rPr lang="nb-NO" dirty="0"/>
              <a:t/>
            </a:r>
            <a:br>
              <a:rPr lang="nb-NO" dirty="0"/>
            </a:br>
            <a:endParaRPr lang="nb-NO" dirty="0"/>
          </a:p>
        </p:txBody>
      </p:sp>
      <p:sp>
        <p:nvSpPr>
          <p:cNvPr id="3" name="TekstSylinder 2"/>
          <p:cNvSpPr txBox="1"/>
          <p:nvPr/>
        </p:nvSpPr>
        <p:spPr>
          <a:xfrm>
            <a:off x="5050237" y="1196752"/>
            <a:ext cx="3986259" cy="5355312"/>
          </a:xfrm>
          <a:prstGeom prst="rect">
            <a:avLst/>
          </a:prstGeom>
          <a:noFill/>
        </p:spPr>
        <p:txBody>
          <a:bodyPr wrap="square" rtlCol="0">
            <a:spAutoFit/>
          </a:bodyPr>
          <a:lstStyle/>
          <a:p>
            <a:r>
              <a:rPr lang="nb-NO" b="1" dirty="0" err="1"/>
              <a:t>University</a:t>
            </a:r>
            <a:r>
              <a:rPr lang="nb-NO" b="1" dirty="0"/>
              <a:t> </a:t>
            </a:r>
            <a:r>
              <a:rPr lang="nb-NO" b="1" dirty="0" err="1"/>
              <a:t>of</a:t>
            </a:r>
            <a:r>
              <a:rPr lang="nb-NO" b="1" dirty="0"/>
              <a:t> </a:t>
            </a:r>
            <a:r>
              <a:rPr lang="nb-NO" b="1" dirty="0" err="1"/>
              <a:t>Geneva</a:t>
            </a:r>
            <a:r>
              <a:rPr lang="nb-NO" b="1" dirty="0"/>
              <a:t>, CH</a:t>
            </a:r>
          </a:p>
          <a:p>
            <a:r>
              <a:rPr lang="nb-NO" dirty="0"/>
              <a:t>Pedro Herrera</a:t>
            </a:r>
          </a:p>
          <a:p>
            <a:r>
              <a:rPr lang="nb-NO" b="1" dirty="0"/>
              <a:t>Harvard Medical </a:t>
            </a:r>
          </a:p>
          <a:p>
            <a:r>
              <a:rPr lang="nb-NO" b="1" dirty="0"/>
              <a:t>School, US</a:t>
            </a:r>
          </a:p>
          <a:p>
            <a:r>
              <a:rPr lang="nb-NO" dirty="0"/>
              <a:t>Steve </a:t>
            </a:r>
            <a:r>
              <a:rPr lang="nb-NO" dirty="0" err="1"/>
              <a:t>Gygi</a:t>
            </a:r>
            <a:endParaRPr lang="nb-NO" dirty="0"/>
          </a:p>
          <a:p>
            <a:r>
              <a:rPr lang="nb-NO" dirty="0"/>
              <a:t>Joao Paulo</a:t>
            </a:r>
          </a:p>
          <a:p>
            <a:r>
              <a:rPr lang="nb-NO" b="1" dirty="0"/>
              <a:t>U Birmingham</a:t>
            </a:r>
          </a:p>
          <a:p>
            <a:r>
              <a:rPr lang="nb-NO" dirty="0"/>
              <a:t>Jan  </a:t>
            </a:r>
            <a:r>
              <a:rPr lang="nb-NO" dirty="0" err="1"/>
              <a:t>Idkowiak</a:t>
            </a:r>
            <a:endParaRPr lang="nb-NO" dirty="0"/>
          </a:p>
          <a:p>
            <a:r>
              <a:rPr lang="nb-NO" b="1" dirty="0"/>
              <a:t>U Tokyo</a:t>
            </a:r>
          </a:p>
          <a:p>
            <a:r>
              <a:rPr lang="nb-NO" dirty="0"/>
              <a:t>Beate </a:t>
            </a:r>
            <a:r>
              <a:rPr lang="nb-NO" dirty="0" err="1"/>
              <a:t>Heissig</a:t>
            </a:r>
            <a:endParaRPr lang="nb-NO" dirty="0"/>
          </a:p>
          <a:p>
            <a:r>
              <a:rPr lang="nb-NO" b="1" dirty="0"/>
              <a:t>Cell </a:t>
            </a:r>
            <a:r>
              <a:rPr lang="nb-NO" b="1" dirty="0" err="1"/>
              <a:t>Transplantation</a:t>
            </a:r>
            <a:r>
              <a:rPr lang="nb-NO" b="1" dirty="0"/>
              <a:t> Research</a:t>
            </a:r>
          </a:p>
          <a:p>
            <a:r>
              <a:rPr lang="nb-NO" b="1" dirty="0"/>
              <a:t>and </a:t>
            </a:r>
            <a:r>
              <a:rPr lang="nb-NO" b="1" dirty="0" err="1"/>
              <a:t>the</a:t>
            </a:r>
            <a:r>
              <a:rPr lang="nb-NO" b="1" dirty="0"/>
              <a:t> </a:t>
            </a:r>
            <a:r>
              <a:rPr lang="nb-NO" b="1" dirty="0" err="1"/>
              <a:t>Islet</a:t>
            </a:r>
            <a:r>
              <a:rPr lang="nb-NO" b="1" dirty="0"/>
              <a:t> </a:t>
            </a:r>
            <a:r>
              <a:rPr lang="nb-NO" b="1" dirty="0" err="1"/>
              <a:t>Isolation</a:t>
            </a:r>
            <a:r>
              <a:rPr lang="nb-NO" b="1" dirty="0"/>
              <a:t> </a:t>
            </a:r>
            <a:r>
              <a:rPr lang="nb-NO" b="1" dirty="0" err="1"/>
              <a:t>Facility</a:t>
            </a:r>
            <a:r>
              <a:rPr lang="nb-NO" b="1" dirty="0"/>
              <a:t>, Oslo, NO</a:t>
            </a:r>
          </a:p>
          <a:p>
            <a:r>
              <a:rPr lang="nb-NO" dirty="0"/>
              <a:t>Hanne </a:t>
            </a:r>
            <a:r>
              <a:rPr lang="nb-NO" dirty="0" err="1"/>
              <a:t>Scholz</a:t>
            </a:r>
            <a:endParaRPr lang="nb-NO" dirty="0"/>
          </a:p>
          <a:p>
            <a:r>
              <a:rPr lang="nb-NO" b="1" dirty="0"/>
              <a:t>U Bergen</a:t>
            </a:r>
          </a:p>
          <a:p>
            <a:r>
              <a:rPr lang="nb-NO" dirty="0"/>
              <a:t>Stefan Johansson, Pål Njølstad</a:t>
            </a:r>
          </a:p>
          <a:p>
            <a:r>
              <a:rPr lang="nb-NO" dirty="0"/>
              <a:t>Eivind Husebye, </a:t>
            </a:r>
            <a:r>
              <a:rPr lang="nb-NO" dirty="0" err="1"/>
              <a:t>Obaidur</a:t>
            </a:r>
            <a:r>
              <a:rPr lang="nb-NO" dirty="0"/>
              <a:t> Rahman</a:t>
            </a:r>
          </a:p>
          <a:p>
            <a:r>
              <a:rPr lang="nb-NO" dirty="0"/>
              <a:t>Kamal Mustafa, Hassan Ali</a:t>
            </a:r>
          </a:p>
          <a:p>
            <a:r>
              <a:rPr lang="nb-NO" dirty="0"/>
              <a:t>Ketil Ødegård, </a:t>
            </a:r>
            <a:r>
              <a:rPr lang="nb-NO" dirty="0" err="1"/>
              <a:t>Novin</a:t>
            </a:r>
            <a:r>
              <a:rPr lang="nb-NO" dirty="0"/>
              <a:t> </a:t>
            </a:r>
            <a:r>
              <a:rPr lang="nb-NO" dirty="0" err="1"/>
              <a:t>Balafgan</a:t>
            </a:r>
            <a:endParaRPr lang="nb-NO" dirty="0"/>
          </a:p>
          <a:p>
            <a:r>
              <a:rPr lang="nb-NO" dirty="0"/>
              <a:t>Thomas H + Mariann B</a:t>
            </a:r>
          </a:p>
        </p:txBody>
      </p:sp>
      <p:grpSp>
        <p:nvGrpSpPr>
          <p:cNvPr id="2" name="Gruppe 1">
            <a:extLst>
              <a:ext uri="{FF2B5EF4-FFF2-40B4-BE49-F238E27FC236}">
                <a16:creationId xmlns:a16="http://schemas.microsoft.com/office/drawing/2014/main" id="{0C66CB84-3074-CA46-8A48-890E0521C6C0}"/>
              </a:ext>
            </a:extLst>
          </p:cNvPr>
          <p:cNvGrpSpPr>
            <a:grpSpLocks noChangeAspect="1"/>
          </p:cNvGrpSpPr>
          <p:nvPr/>
        </p:nvGrpSpPr>
        <p:grpSpPr>
          <a:xfrm>
            <a:off x="3068588" y="4825867"/>
            <a:ext cx="1421405" cy="1348740"/>
            <a:chOff x="6996588" y="4941940"/>
            <a:chExt cx="1944216" cy="1844824"/>
          </a:xfrm>
        </p:grpSpPr>
        <p:sp>
          <p:nvSpPr>
            <p:cNvPr id="19" name="Rectangle 2"/>
            <p:cNvSpPr/>
            <p:nvPr/>
          </p:nvSpPr>
          <p:spPr>
            <a:xfrm>
              <a:off x="6996588" y="4941940"/>
              <a:ext cx="1944216" cy="18448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 descr="BF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40605" y="4968332"/>
              <a:ext cx="1701800" cy="1701800"/>
            </a:xfrm>
            <a:prstGeom prst="rect">
              <a:avLst/>
            </a:prstGeom>
          </p:spPr>
        </p:pic>
      </p:grpSp>
      <p:pic>
        <p:nvPicPr>
          <p:cNvPr id="22" name="Bilde 21" descr="samarbeidsorgane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6516" y="4959549"/>
            <a:ext cx="2509255" cy="1254628"/>
          </a:xfrm>
          <a:prstGeom prst="rect">
            <a:avLst/>
          </a:prstGeom>
        </p:spPr>
      </p:pic>
      <p:pic>
        <p:nvPicPr>
          <p:cNvPr id="23" name="Bilde 22" descr="imgres.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0928" y="6245321"/>
            <a:ext cx="3640667" cy="595745"/>
          </a:xfrm>
          <a:prstGeom prst="rect">
            <a:avLst/>
          </a:prstGeom>
        </p:spPr>
      </p:pic>
      <p:pic>
        <p:nvPicPr>
          <p:cNvPr id="7" name="Bilde 6">
            <a:extLst>
              <a:ext uri="{FF2B5EF4-FFF2-40B4-BE49-F238E27FC236}">
                <a16:creationId xmlns:a16="http://schemas.microsoft.com/office/drawing/2014/main" id="{C226F442-7CBC-BF4A-B204-5D49E63F8B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34" y="1052736"/>
            <a:ext cx="4880906" cy="3660680"/>
          </a:xfrm>
          <a:prstGeom prst="rect">
            <a:avLst/>
          </a:prstGeom>
        </p:spPr>
      </p:pic>
      <p:pic>
        <p:nvPicPr>
          <p:cNvPr id="25" name="Bilde 24" descr="bjc3b8rlykke-yngvil-876.jpg">
            <a:extLst>
              <a:ext uri="{FF2B5EF4-FFF2-40B4-BE49-F238E27FC236}">
                <a16:creationId xmlns:a16="http://schemas.microsoft.com/office/drawing/2014/main" id="{B2971373-05C5-4445-95A6-8D3D5B62A3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19858" y="3776704"/>
            <a:ext cx="665968" cy="936711"/>
          </a:xfrm>
          <a:prstGeom prst="rect">
            <a:avLst/>
          </a:prstGeom>
        </p:spPr>
      </p:pic>
      <p:sp>
        <p:nvSpPr>
          <p:cNvPr id="26" name="TekstSylinder 25">
            <a:extLst>
              <a:ext uri="{FF2B5EF4-FFF2-40B4-BE49-F238E27FC236}">
                <a16:creationId xmlns:a16="http://schemas.microsoft.com/office/drawing/2014/main" id="{61C39A92-EF5B-7947-A189-462EEDD29406}"/>
              </a:ext>
            </a:extLst>
          </p:cNvPr>
          <p:cNvSpPr txBox="1"/>
          <p:nvPr/>
        </p:nvSpPr>
        <p:spPr>
          <a:xfrm>
            <a:off x="-16529" y="3308851"/>
            <a:ext cx="1547062" cy="369332"/>
          </a:xfrm>
          <a:prstGeom prst="rect">
            <a:avLst/>
          </a:prstGeom>
          <a:noFill/>
        </p:spPr>
        <p:txBody>
          <a:bodyPr wrap="square" rtlCol="0">
            <a:spAutoFit/>
          </a:bodyPr>
          <a:lstStyle/>
          <a:p>
            <a:r>
              <a:rPr lang="nb-NO" dirty="0" err="1">
                <a:solidFill>
                  <a:schemeClr val="bg1"/>
                </a:solidFill>
              </a:rPr>
              <a:t>Simona</a:t>
            </a:r>
            <a:r>
              <a:rPr lang="nb-NO" dirty="0">
                <a:solidFill>
                  <a:schemeClr val="bg1"/>
                </a:solidFill>
              </a:rPr>
              <a:t> </a:t>
            </a:r>
            <a:r>
              <a:rPr lang="nb-NO" dirty="0" err="1">
                <a:solidFill>
                  <a:schemeClr val="bg1"/>
                </a:solidFill>
              </a:rPr>
              <a:t>Chera</a:t>
            </a:r>
            <a:endParaRPr lang="nb-NO" dirty="0">
              <a:solidFill>
                <a:schemeClr val="bg1"/>
              </a:solidFill>
            </a:endParaRPr>
          </a:p>
        </p:txBody>
      </p:sp>
      <p:sp>
        <p:nvSpPr>
          <p:cNvPr id="27" name="TekstSylinder 26">
            <a:extLst>
              <a:ext uri="{FF2B5EF4-FFF2-40B4-BE49-F238E27FC236}">
                <a16:creationId xmlns:a16="http://schemas.microsoft.com/office/drawing/2014/main" id="{4114906C-52D4-CD41-B3EE-DC949A8FDDC9}"/>
              </a:ext>
            </a:extLst>
          </p:cNvPr>
          <p:cNvSpPr txBox="1"/>
          <p:nvPr/>
        </p:nvSpPr>
        <p:spPr>
          <a:xfrm>
            <a:off x="1345724" y="1556792"/>
            <a:ext cx="1264795" cy="369332"/>
          </a:xfrm>
          <a:prstGeom prst="rect">
            <a:avLst/>
          </a:prstGeom>
          <a:noFill/>
        </p:spPr>
        <p:txBody>
          <a:bodyPr wrap="square" rtlCol="0">
            <a:spAutoFit/>
          </a:bodyPr>
          <a:lstStyle/>
          <a:p>
            <a:r>
              <a:rPr lang="nb-NO" dirty="0" err="1">
                <a:solidFill>
                  <a:schemeClr val="bg1"/>
                </a:solidFill>
              </a:rPr>
              <a:t>Luiza</a:t>
            </a:r>
            <a:r>
              <a:rPr lang="nb-NO" dirty="0">
                <a:solidFill>
                  <a:schemeClr val="bg1"/>
                </a:solidFill>
              </a:rPr>
              <a:t> </a:t>
            </a:r>
            <a:r>
              <a:rPr lang="nb-NO" dirty="0" err="1">
                <a:solidFill>
                  <a:schemeClr val="bg1"/>
                </a:solidFill>
              </a:rPr>
              <a:t>Ghila</a:t>
            </a:r>
            <a:endParaRPr lang="nb-NO" dirty="0">
              <a:solidFill>
                <a:schemeClr val="bg1"/>
              </a:solidFill>
            </a:endParaRPr>
          </a:p>
        </p:txBody>
      </p:sp>
      <p:sp>
        <p:nvSpPr>
          <p:cNvPr id="28" name="TekstSylinder 27">
            <a:extLst>
              <a:ext uri="{FF2B5EF4-FFF2-40B4-BE49-F238E27FC236}">
                <a16:creationId xmlns:a16="http://schemas.microsoft.com/office/drawing/2014/main" id="{61D07BBB-E2A9-B449-BC47-3B6AAC9E7630}"/>
              </a:ext>
            </a:extLst>
          </p:cNvPr>
          <p:cNvSpPr txBox="1"/>
          <p:nvPr/>
        </p:nvSpPr>
        <p:spPr>
          <a:xfrm>
            <a:off x="3262202" y="3429000"/>
            <a:ext cx="1885862" cy="369332"/>
          </a:xfrm>
          <a:prstGeom prst="rect">
            <a:avLst/>
          </a:prstGeom>
          <a:noFill/>
        </p:spPr>
        <p:txBody>
          <a:bodyPr wrap="square" rtlCol="0">
            <a:spAutoFit/>
          </a:bodyPr>
          <a:lstStyle/>
          <a:p>
            <a:r>
              <a:rPr lang="nb-NO" dirty="0">
                <a:solidFill>
                  <a:schemeClr val="bg1"/>
                </a:solidFill>
              </a:rPr>
              <a:t>Manuel </a:t>
            </a:r>
            <a:r>
              <a:rPr lang="nb-NO" dirty="0" err="1">
                <a:solidFill>
                  <a:schemeClr val="bg1"/>
                </a:solidFill>
              </a:rPr>
              <a:t>Carrasco</a:t>
            </a:r>
            <a:endParaRPr lang="nb-NO" dirty="0">
              <a:solidFill>
                <a:schemeClr val="bg1"/>
              </a:solidFill>
            </a:endParaRPr>
          </a:p>
        </p:txBody>
      </p:sp>
      <p:sp>
        <p:nvSpPr>
          <p:cNvPr id="29" name="TekstSylinder 28">
            <a:extLst>
              <a:ext uri="{FF2B5EF4-FFF2-40B4-BE49-F238E27FC236}">
                <a16:creationId xmlns:a16="http://schemas.microsoft.com/office/drawing/2014/main" id="{6F2A373A-4463-4846-B182-572513F21B4D}"/>
              </a:ext>
            </a:extLst>
          </p:cNvPr>
          <p:cNvSpPr txBox="1"/>
          <p:nvPr/>
        </p:nvSpPr>
        <p:spPr>
          <a:xfrm>
            <a:off x="434726" y="4386963"/>
            <a:ext cx="2271045" cy="369332"/>
          </a:xfrm>
          <a:prstGeom prst="rect">
            <a:avLst/>
          </a:prstGeom>
          <a:noFill/>
        </p:spPr>
        <p:txBody>
          <a:bodyPr wrap="square" rtlCol="0">
            <a:spAutoFit/>
          </a:bodyPr>
          <a:lstStyle/>
          <a:p>
            <a:r>
              <a:rPr lang="nb-NO" dirty="0">
                <a:solidFill>
                  <a:schemeClr val="bg1"/>
                </a:solidFill>
              </a:rPr>
              <a:t>Yngvild Bjørlykke</a:t>
            </a:r>
          </a:p>
        </p:txBody>
      </p:sp>
      <p:sp>
        <p:nvSpPr>
          <p:cNvPr id="30" name="TekstSylinder 29">
            <a:extLst>
              <a:ext uri="{FF2B5EF4-FFF2-40B4-BE49-F238E27FC236}">
                <a16:creationId xmlns:a16="http://schemas.microsoft.com/office/drawing/2014/main" id="{54426316-9EFF-4F49-87A8-8557B05C8A29}"/>
              </a:ext>
            </a:extLst>
          </p:cNvPr>
          <p:cNvSpPr txBox="1"/>
          <p:nvPr/>
        </p:nvSpPr>
        <p:spPr>
          <a:xfrm>
            <a:off x="3004992" y="1357763"/>
            <a:ext cx="1661604" cy="369332"/>
          </a:xfrm>
          <a:prstGeom prst="rect">
            <a:avLst/>
          </a:prstGeom>
          <a:noFill/>
        </p:spPr>
        <p:txBody>
          <a:bodyPr wrap="square" rtlCol="0">
            <a:spAutoFit/>
          </a:bodyPr>
          <a:lstStyle/>
          <a:p>
            <a:r>
              <a:rPr lang="nb-NO" dirty="0">
                <a:solidFill>
                  <a:schemeClr val="bg1"/>
                </a:solidFill>
              </a:rPr>
              <a:t>Heidrun </a:t>
            </a:r>
            <a:r>
              <a:rPr lang="nb-NO" dirty="0" err="1">
                <a:solidFill>
                  <a:schemeClr val="bg1"/>
                </a:solidFill>
              </a:rPr>
              <a:t>Vethe</a:t>
            </a:r>
            <a:endParaRPr lang="nb-NO" dirty="0">
              <a:solidFill>
                <a:schemeClr val="bg1"/>
              </a:solidFill>
            </a:endParaRPr>
          </a:p>
        </p:txBody>
      </p:sp>
      <p:sp>
        <p:nvSpPr>
          <p:cNvPr id="31" name="TekstSylinder 30">
            <a:extLst>
              <a:ext uri="{FF2B5EF4-FFF2-40B4-BE49-F238E27FC236}">
                <a16:creationId xmlns:a16="http://schemas.microsoft.com/office/drawing/2014/main" id="{D3279E7B-BAA0-7B45-A004-71AA07CAEA51}"/>
              </a:ext>
            </a:extLst>
          </p:cNvPr>
          <p:cNvSpPr txBox="1"/>
          <p:nvPr/>
        </p:nvSpPr>
        <p:spPr>
          <a:xfrm>
            <a:off x="2745656" y="2665493"/>
            <a:ext cx="2067271" cy="369332"/>
          </a:xfrm>
          <a:prstGeom prst="rect">
            <a:avLst/>
          </a:prstGeom>
          <a:noFill/>
        </p:spPr>
        <p:txBody>
          <a:bodyPr wrap="square" rtlCol="0">
            <a:spAutoFit/>
          </a:bodyPr>
          <a:lstStyle/>
          <a:p>
            <a:r>
              <a:rPr lang="nb-NO" dirty="0">
                <a:solidFill>
                  <a:schemeClr val="bg1"/>
                </a:solidFill>
              </a:rPr>
              <a:t>Laurence </a:t>
            </a:r>
            <a:r>
              <a:rPr lang="nb-NO" dirty="0" err="1">
                <a:solidFill>
                  <a:schemeClr val="bg1"/>
                </a:solidFill>
              </a:rPr>
              <a:t>Hoareau</a:t>
            </a:r>
            <a:endParaRPr lang="nb-NO" dirty="0">
              <a:solidFill>
                <a:schemeClr val="bg1"/>
              </a:solidFill>
            </a:endParaRPr>
          </a:p>
        </p:txBody>
      </p:sp>
      <p:pic>
        <p:nvPicPr>
          <p:cNvPr id="32" name="Bilde 31" descr="soviknes_annemette.jpg">
            <a:extLst>
              <a:ext uri="{FF2B5EF4-FFF2-40B4-BE49-F238E27FC236}">
                <a16:creationId xmlns:a16="http://schemas.microsoft.com/office/drawing/2014/main" id="{A562C9C8-8803-C24A-8DE9-4E3C2F85BD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07064" y="3808070"/>
            <a:ext cx="702476" cy="905346"/>
          </a:xfrm>
          <a:prstGeom prst="rect">
            <a:avLst/>
          </a:prstGeom>
        </p:spPr>
      </p:pic>
      <p:sp>
        <p:nvSpPr>
          <p:cNvPr id="33" name="TekstSylinder 32">
            <a:extLst>
              <a:ext uri="{FF2B5EF4-FFF2-40B4-BE49-F238E27FC236}">
                <a16:creationId xmlns:a16="http://schemas.microsoft.com/office/drawing/2014/main" id="{981CFC91-1891-6B41-8184-B028569CE203}"/>
              </a:ext>
            </a:extLst>
          </p:cNvPr>
          <p:cNvSpPr txBox="1"/>
          <p:nvPr/>
        </p:nvSpPr>
        <p:spPr>
          <a:xfrm>
            <a:off x="2705771" y="4331520"/>
            <a:ext cx="2271045" cy="369332"/>
          </a:xfrm>
          <a:prstGeom prst="rect">
            <a:avLst/>
          </a:prstGeom>
          <a:noFill/>
        </p:spPr>
        <p:txBody>
          <a:bodyPr wrap="square" rtlCol="0">
            <a:spAutoFit/>
          </a:bodyPr>
          <a:lstStyle/>
          <a:p>
            <a:r>
              <a:rPr lang="nb-NO" dirty="0">
                <a:solidFill>
                  <a:schemeClr val="bg1"/>
                </a:solidFill>
              </a:rPr>
              <a:t>Anne Mette Søviknes</a:t>
            </a:r>
          </a:p>
        </p:txBody>
      </p:sp>
      <p:sp>
        <p:nvSpPr>
          <p:cNvPr id="21" name="TekstSylinder 20">
            <a:extLst>
              <a:ext uri="{FF2B5EF4-FFF2-40B4-BE49-F238E27FC236}">
                <a16:creationId xmlns:a16="http://schemas.microsoft.com/office/drawing/2014/main" id="{914876C1-155F-394D-AA41-E42313E14B8E}"/>
              </a:ext>
            </a:extLst>
          </p:cNvPr>
          <p:cNvSpPr txBox="1"/>
          <p:nvPr/>
        </p:nvSpPr>
        <p:spPr>
          <a:xfrm>
            <a:off x="850196" y="2627620"/>
            <a:ext cx="1633572" cy="369332"/>
          </a:xfrm>
          <a:prstGeom prst="rect">
            <a:avLst/>
          </a:prstGeom>
          <a:noFill/>
        </p:spPr>
        <p:txBody>
          <a:bodyPr wrap="square" rtlCol="0">
            <a:spAutoFit/>
          </a:bodyPr>
          <a:lstStyle/>
          <a:p>
            <a:r>
              <a:rPr lang="nb-NO" dirty="0">
                <a:solidFill>
                  <a:schemeClr val="bg1"/>
                </a:solidFill>
              </a:rPr>
              <a:t>Pedro Herrera</a:t>
            </a:r>
          </a:p>
        </p:txBody>
      </p:sp>
    </p:spTree>
    <p:extLst>
      <p:ext uri="{BB962C8B-B14F-4D97-AF65-F5344CB8AC3E}">
        <p14:creationId xmlns:p14="http://schemas.microsoft.com/office/powerpoint/2010/main" val="1305752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MG_9670_crop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2305" y="660879"/>
            <a:ext cx="3528391" cy="6020922"/>
          </a:xfrm>
          <a:prstGeom prst="rect">
            <a:avLst/>
          </a:prstGeom>
          <a:ln>
            <a:noFill/>
          </a:ln>
          <a:effectLst>
            <a:softEdge rad="112500"/>
          </a:effectLst>
        </p:spPr>
      </p:pic>
      <p:sp>
        <p:nvSpPr>
          <p:cNvPr id="2" name="TekstSylinder 1">
            <a:extLst>
              <a:ext uri="{FF2B5EF4-FFF2-40B4-BE49-F238E27FC236}">
                <a16:creationId xmlns:a16="http://schemas.microsoft.com/office/drawing/2014/main" id="{91FB0EBC-BC69-6A4B-B2A2-C8CCB950DE85}"/>
              </a:ext>
            </a:extLst>
          </p:cNvPr>
          <p:cNvSpPr txBox="1"/>
          <p:nvPr/>
        </p:nvSpPr>
        <p:spPr>
          <a:xfrm>
            <a:off x="611560" y="2658525"/>
            <a:ext cx="2016224" cy="769441"/>
          </a:xfrm>
          <a:prstGeom prst="rect">
            <a:avLst/>
          </a:prstGeom>
          <a:noFill/>
        </p:spPr>
        <p:txBody>
          <a:bodyPr wrap="square" rtlCol="0">
            <a:spAutoFit/>
          </a:bodyPr>
          <a:lstStyle/>
          <a:p>
            <a:r>
              <a:rPr lang="nb-NO" sz="4400" dirty="0"/>
              <a:t>Phillip</a:t>
            </a:r>
          </a:p>
        </p:txBody>
      </p:sp>
    </p:spTree>
    <p:extLst>
      <p:ext uri="{BB962C8B-B14F-4D97-AF65-F5344CB8AC3E}">
        <p14:creationId xmlns:p14="http://schemas.microsoft.com/office/powerpoint/2010/main" val="2574928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MG_9670_crop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2305" y="660879"/>
            <a:ext cx="3528391" cy="6020922"/>
          </a:xfrm>
          <a:prstGeom prst="rect">
            <a:avLst/>
          </a:prstGeom>
          <a:ln>
            <a:noFill/>
          </a:ln>
          <a:effectLst>
            <a:softEdge rad="112500"/>
          </a:effectLst>
        </p:spPr>
      </p:pic>
      <p:sp>
        <p:nvSpPr>
          <p:cNvPr id="44" name="Line 3"/>
          <p:cNvSpPr>
            <a:spLocks noChangeShapeType="1"/>
          </p:cNvSpPr>
          <p:nvPr/>
        </p:nvSpPr>
        <p:spPr bwMode="auto">
          <a:xfrm>
            <a:off x="4099488" y="5597147"/>
            <a:ext cx="1372613" cy="352133"/>
          </a:xfrm>
          <a:prstGeom prst="line">
            <a:avLst/>
          </a:prstGeom>
          <a:noFill/>
          <a:ln w="508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5" name="Oval 44"/>
          <p:cNvSpPr/>
          <p:nvPr/>
        </p:nvSpPr>
        <p:spPr>
          <a:xfrm>
            <a:off x="4211960" y="5589240"/>
            <a:ext cx="1098093" cy="391258"/>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a:solidFill>
                    <a:srgbClr val="FF0000"/>
                  </a:solidFill>
                </a:ln>
                <a:solidFill>
                  <a:srgbClr val="FFFFFF"/>
                </a:solidFill>
              </a:rPr>
              <a:t> </a:t>
            </a:r>
          </a:p>
        </p:txBody>
      </p:sp>
      <p:sp>
        <p:nvSpPr>
          <p:cNvPr id="5" name="TekstSylinder 4">
            <a:extLst>
              <a:ext uri="{FF2B5EF4-FFF2-40B4-BE49-F238E27FC236}">
                <a16:creationId xmlns:a16="http://schemas.microsoft.com/office/drawing/2014/main" id="{5C200E82-0753-544E-83CD-CADA6269D4E8}"/>
              </a:ext>
            </a:extLst>
          </p:cNvPr>
          <p:cNvSpPr txBox="1"/>
          <p:nvPr/>
        </p:nvSpPr>
        <p:spPr>
          <a:xfrm>
            <a:off x="611560" y="2658525"/>
            <a:ext cx="2016224" cy="769441"/>
          </a:xfrm>
          <a:prstGeom prst="rect">
            <a:avLst/>
          </a:prstGeom>
          <a:noFill/>
        </p:spPr>
        <p:txBody>
          <a:bodyPr wrap="square" rtlCol="0">
            <a:spAutoFit/>
          </a:bodyPr>
          <a:lstStyle/>
          <a:p>
            <a:r>
              <a:rPr lang="nb-NO" sz="4400" dirty="0"/>
              <a:t>Phillip</a:t>
            </a:r>
          </a:p>
        </p:txBody>
      </p:sp>
    </p:spTree>
    <p:extLst>
      <p:ext uri="{BB962C8B-B14F-4D97-AF65-F5344CB8AC3E}">
        <p14:creationId xmlns:p14="http://schemas.microsoft.com/office/powerpoint/2010/main" val="4007443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207B55-0F74-DB4D-9810-BF81FE965CA6}"/>
              </a:ext>
            </a:extLst>
          </p:cNvPr>
          <p:cNvSpPr>
            <a:spLocks noGrp="1"/>
          </p:cNvSpPr>
          <p:nvPr>
            <p:ph type="title"/>
          </p:nvPr>
        </p:nvSpPr>
        <p:spPr>
          <a:xfrm>
            <a:off x="323528" y="274638"/>
            <a:ext cx="8686800" cy="1143000"/>
          </a:xfrm>
        </p:spPr>
        <p:txBody>
          <a:bodyPr>
            <a:normAutofit/>
          </a:bodyPr>
          <a:lstStyle/>
          <a:p>
            <a:r>
              <a:rPr lang="nb-NO" dirty="0"/>
              <a:t>Diabetes stem </a:t>
            </a:r>
            <a:r>
              <a:rPr lang="nb-NO" dirty="0" err="1"/>
              <a:t>cell</a:t>
            </a:r>
            <a:r>
              <a:rPr lang="nb-NO" dirty="0"/>
              <a:t> </a:t>
            </a:r>
            <a:r>
              <a:rPr lang="nb-NO" dirty="0" err="1"/>
              <a:t>treatment</a:t>
            </a:r>
            <a:r>
              <a:rPr lang="nb-NO" dirty="0"/>
              <a:t> </a:t>
            </a:r>
            <a:r>
              <a:rPr lang="nb-NO" dirty="0" err="1"/>
              <a:t>options</a:t>
            </a:r>
            <a:endParaRPr lang="nb-NO" dirty="0"/>
          </a:p>
        </p:txBody>
      </p:sp>
      <p:sp>
        <p:nvSpPr>
          <p:cNvPr id="3" name="Plassholder for innhold 2">
            <a:extLst>
              <a:ext uri="{FF2B5EF4-FFF2-40B4-BE49-F238E27FC236}">
                <a16:creationId xmlns:a16="http://schemas.microsoft.com/office/drawing/2014/main" id="{0D4D511C-96D5-7147-8DB5-7B00B4C76ADC}"/>
              </a:ext>
            </a:extLst>
          </p:cNvPr>
          <p:cNvSpPr>
            <a:spLocks noGrp="1"/>
          </p:cNvSpPr>
          <p:nvPr>
            <p:ph idx="1"/>
          </p:nvPr>
        </p:nvSpPr>
        <p:spPr>
          <a:xfrm>
            <a:off x="457200" y="1600200"/>
            <a:ext cx="8553128" cy="4525963"/>
          </a:xfrm>
        </p:spPr>
        <p:txBody>
          <a:bodyPr>
            <a:normAutofit fontScale="92500" lnSpcReduction="10000"/>
          </a:bodyPr>
          <a:lstStyle/>
          <a:p>
            <a:pPr marL="0" indent="0">
              <a:buNone/>
            </a:pPr>
            <a:r>
              <a:rPr lang="nb-NO" b="1" dirty="0"/>
              <a:t>Cell </a:t>
            </a:r>
            <a:r>
              <a:rPr lang="nb-NO" b="1" dirty="0" err="1"/>
              <a:t>therapy</a:t>
            </a:r>
            <a:r>
              <a:rPr lang="nb-NO" b="1" dirty="0"/>
              <a:t> </a:t>
            </a:r>
            <a:r>
              <a:rPr lang="nb-NO" b="1" dirty="0" err="1"/>
              <a:t>with</a:t>
            </a:r>
            <a:r>
              <a:rPr lang="nb-NO" b="1" dirty="0"/>
              <a:t> </a:t>
            </a:r>
            <a:r>
              <a:rPr lang="nb-NO" b="1" dirty="0" err="1"/>
              <a:t>limited</a:t>
            </a:r>
            <a:r>
              <a:rPr lang="nb-NO" b="1" dirty="0"/>
              <a:t> </a:t>
            </a:r>
            <a:r>
              <a:rPr lang="nb-NO" b="1" dirty="0" err="1"/>
              <a:t>source</a:t>
            </a:r>
            <a:endParaRPr lang="nb-NO" b="1" dirty="0"/>
          </a:p>
          <a:p>
            <a:pPr marL="457200" lvl="1" indent="0">
              <a:buNone/>
            </a:pPr>
            <a:r>
              <a:rPr lang="nb-NO" dirty="0" err="1"/>
              <a:t>Pancreas</a:t>
            </a:r>
            <a:r>
              <a:rPr lang="nb-NO" dirty="0"/>
              <a:t> </a:t>
            </a:r>
            <a:r>
              <a:rPr lang="nb-NO" dirty="0" err="1"/>
              <a:t>tx</a:t>
            </a:r>
            <a:endParaRPr lang="nb-NO" dirty="0"/>
          </a:p>
          <a:p>
            <a:pPr marL="457200" lvl="1" indent="0">
              <a:buNone/>
            </a:pPr>
            <a:r>
              <a:rPr lang="nb-NO" dirty="0" err="1"/>
              <a:t>Islet</a:t>
            </a:r>
            <a:r>
              <a:rPr lang="nb-NO" dirty="0"/>
              <a:t> </a:t>
            </a:r>
            <a:r>
              <a:rPr lang="nb-NO" dirty="0" err="1"/>
              <a:t>tx</a:t>
            </a:r>
            <a:r>
              <a:rPr lang="nb-NO" dirty="0"/>
              <a:t> (Edmonton-</a:t>
            </a:r>
            <a:r>
              <a:rPr lang="nb-NO" dirty="0" err="1"/>
              <a:t>protocol</a:t>
            </a:r>
            <a:r>
              <a:rPr lang="nb-NO" dirty="0"/>
              <a:t>)</a:t>
            </a:r>
          </a:p>
          <a:p>
            <a:pPr marL="0" indent="0">
              <a:buNone/>
            </a:pPr>
            <a:r>
              <a:rPr lang="nb-NO" b="1" dirty="0"/>
              <a:t>Cell </a:t>
            </a:r>
            <a:r>
              <a:rPr lang="nb-NO" b="1" dirty="0" err="1"/>
              <a:t>therapy</a:t>
            </a:r>
            <a:r>
              <a:rPr lang="nb-NO" b="1" dirty="0"/>
              <a:t> </a:t>
            </a:r>
            <a:r>
              <a:rPr lang="nb-NO" b="1" dirty="0" err="1"/>
              <a:t>with</a:t>
            </a:r>
            <a:r>
              <a:rPr lang="nb-NO" b="1" dirty="0"/>
              <a:t> </a:t>
            </a:r>
            <a:r>
              <a:rPr lang="nb-NO" b="1" dirty="0" err="1"/>
              <a:t>unlimited</a:t>
            </a:r>
            <a:r>
              <a:rPr lang="nb-NO" b="1" dirty="0"/>
              <a:t> </a:t>
            </a:r>
            <a:r>
              <a:rPr lang="nb-NO" b="1" dirty="0" err="1"/>
              <a:t>source</a:t>
            </a:r>
            <a:endParaRPr lang="nb-NO" b="1" dirty="0"/>
          </a:p>
          <a:p>
            <a:pPr marL="457200" lvl="1" indent="0">
              <a:buNone/>
            </a:pPr>
            <a:r>
              <a:rPr lang="nb-NO" dirty="0" err="1"/>
              <a:t>Autologous</a:t>
            </a:r>
            <a:r>
              <a:rPr lang="nb-NO" dirty="0"/>
              <a:t>:  </a:t>
            </a:r>
            <a:r>
              <a:rPr lang="nb-NO" dirty="0" err="1"/>
              <a:t>hESC-based</a:t>
            </a:r>
            <a:r>
              <a:rPr lang="nb-NO" dirty="0"/>
              <a:t> </a:t>
            </a:r>
            <a:r>
              <a:rPr lang="nb-NO" dirty="0" err="1"/>
              <a:t>cell</a:t>
            </a:r>
            <a:r>
              <a:rPr lang="nb-NO" dirty="0"/>
              <a:t> </a:t>
            </a:r>
            <a:r>
              <a:rPr lang="nb-NO" dirty="0" err="1"/>
              <a:t>therapy</a:t>
            </a:r>
            <a:endParaRPr lang="nb-NO" dirty="0"/>
          </a:p>
          <a:p>
            <a:pPr marL="457200" lvl="1" indent="0">
              <a:buNone/>
            </a:pPr>
            <a:r>
              <a:rPr lang="nb-NO" dirty="0" err="1"/>
              <a:t>Allogenic</a:t>
            </a:r>
            <a:r>
              <a:rPr lang="nb-NO" dirty="0"/>
              <a:t>: </a:t>
            </a:r>
            <a:r>
              <a:rPr lang="nb-NO" dirty="0" err="1"/>
              <a:t>iPSC-based</a:t>
            </a:r>
            <a:r>
              <a:rPr lang="nb-NO" dirty="0"/>
              <a:t> </a:t>
            </a:r>
            <a:r>
              <a:rPr lang="nb-NO" dirty="0" err="1"/>
              <a:t>cell</a:t>
            </a:r>
            <a:r>
              <a:rPr lang="nb-NO" dirty="0"/>
              <a:t> </a:t>
            </a:r>
            <a:r>
              <a:rPr lang="nb-NO" dirty="0" err="1"/>
              <a:t>therapy</a:t>
            </a:r>
            <a:endParaRPr lang="nb-NO" dirty="0"/>
          </a:p>
          <a:p>
            <a:pPr marL="457200" lvl="1" indent="0">
              <a:buNone/>
            </a:pPr>
            <a:r>
              <a:rPr lang="nb-NO" dirty="0" err="1"/>
              <a:t>Xenogenic</a:t>
            </a:r>
            <a:r>
              <a:rPr lang="nb-NO" dirty="0"/>
              <a:t>: </a:t>
            </a:r>
            <a:r>
              <a:rPr lang="nb-NO" dirty="0" err="1"/>
              <a:t>Porcine</a:t>
            </a:r>
            <a:r>
              <a:rPr lang="nb-NO" dirty="0"/>
              <a:t> </a:t>
            </a:r>
            <a:r>
              <a:rPr lang="nb-NO" dirty="0" err="1"/>
              <a:t>islets</a:t>
            </a:r>
            <a:endParaRPr lang="nb-NO" dirty="0"/>
          </a:p>
          <a:p>
            <a:pPr marL="0" indent="0">
              <a:buNone/>
            </a:pPr>
            <a:r>
              <a:rPr lang="nb-NO" b="1" dirty="0"/>
              <a:t>MSC-</a:t>
            </a:r>
            <a:r>
              <a:rPr lang="nb-NO" b="1" dirty="0" err="1"/>
              <a:t>based</a:t>
            </a:r>
            <a:r>
              <a:rPr lang="nb-NO" b="1" dirty="0"/>
              <a:t> immune </a:t>
            </a:r>
            <a:r>
              <a:rPr lang="nb-NO" b="1" dirty="0" err="1"/>
              <a:t>modulatory</a:t>
            </a:r>
            <a:r>
              <a:rPr lang="nb-NO" b="1" dirty="0"/>
              <a:t> </a:t>
            </a:r>
            <a:r>
              <a:rPr lang="nb-NO" b="1" dirty="0" err="1"/>
              <a:t>treatment</a:t>
            </a:r>
            <a:endParaRPr lang="nb-NO" b="1" dirty="0"/>
          </a:p>
          <a:p>
            <a:pPr marL="0" indent="0">
              <a:buNone/>
            </a:pPr>
            <a:r>
              <a:rPr lang="nb-NO" b="1" dirty="0"/>
              <a:t>Gen </a:t>
            </a:r>
            <a:r>
              <a:rPr lang="nb-NO" b="1" dirty="0" err="1"/>
              <a:t>therapy</a:t>
            </a:r>
            <a:r>
              <a:rPr lang="nb-NO" b="1" dirty="0"/>
              <a:t>: </a:t>
            </a:r>
            <a:r>
              <a:rPr lang="nb-NO" b="1" dirty="0" err="1"/>
              <a:t>Repurposing</a:t>
            </a:r>
            <a:r>
              <a:rPr lang="nb-NO" b="1" dirty="0"/>
              <a:t> </a:t>
            </a:r>
            <a:r>
              <a:rPr lang="nb-NO" b="1" dirty="0" err="1"/>
              <a:t>of</a:t>
            </a:r>
            <a:r>
              <a:rPr lang="nb-NO" b="1" dirty="0"/>
              <a:t> </a:t>
            </a:r>
            <a:r>
              <a:rPr lang="nb-NO" b="1" dirty="0" err="1"/>
              <a:t>alpha</a:t>
            </a:r>
            <a:r>
              <a:rPr lang="nb-NO" b="1" dirty="0"/>
              <a:t> </a:t>
            </a:r>
            <a:r>
              <a:rPr lang="nb-NO" b="1" dirty="0" err="1"/>
              <a:t>cells</a:t>
            </a:r>
            <a:r>
              <a:rPr lang="nb-NO" b="1" dirty="0"/>
              <a:t>-&gt;beta </a:t>
            </a:r>
            <a:r>
              <a:rPr lang="nb-NO" b="1" dirty="0" err="1"/>
              <a:t>cells</a:t>
            </a:r>
            <a:endParaRPr lang="nb-NO" b="1" dirty="0"/>
          </a:p>
        </p:txBody>
      </p:sp>
    </p:spTree>
    <p:extLst>
      <p:ext uri="{BB962C8B-B14F-4D97-AF65-F5344CB8AC3E}">
        <p14:creationId xmlns:p14="http://schemas.microsoft.com/office/powerpoint/2010/main" val="622111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207B55-0F74-DB4D-9810-BF81FE965CA6}"/>
              </a:ext>
            </a:extLst>
          </p:cNvPr>
          <p:cNvSpPr>
            <a:spLocks noGrp="1"/>
          </p:cNvSpPr>
          <p:nvPr>
            <p:ph type="title"/>
          </p:nvPr>
        </p:nvSpPr>
        <p:spPr>
          <a:xfrm>
            <a:off x="323528" y="274638"/>
            <a:ext cx="8686800" cy="1143000"/>
          </a:xfrm>
        </p:spPr>
        <p:txBody>
          <a:bodyPr>
            <a:normAutofit/>
          </a:bodyPr>
          <a:lstStyle/>
          <a:p>
            <a:r>
              <a:rPr lang="nb-NO" dirty="0"/>
              <a:t>Diabetes stem </a:t>
            </a:r>
            <a:r>
              <a:rPr lang="nb-NO" dirty="0" err="1"/>
              <a:t>cell</a:t>
            </a:r>
            <a:r>
              <a:rPr lang="nb-NO" dirty="0"/>
              <a:t> </a:t>
            </a:r>
            <a:r>
              <a:rPr lang="nb-NO" dirty="0" err="1"/>
              <a:t>treatment</a:t>
            </a:r>
            <a:r>
              <a:rPr lang="nb-NO" dirty="0"/>
              <a:t> </a:t>
            </a:r>
            <a:r>
              <a:rPr lang="nb-NO" dirty="0" err="1"/>
              <a:t>options</a:t>
            </a:r>
            <a:endParaRPr lang="nb-NO" dirty="0"/>
          </a:p>
        </p:txBody>
      </p:sp>
      <p:sp>
        <p:nvSpPr>
          <p:cNvPr id="3" name="Plassholder for innhold 2">
            <a:extLst>
              <a:ext uri="{FF2B5EF4-FFF2-40B4-BE49-F238E27FC236}">
                <a16:creationId xmlns:a16="http://schemas.microsoft.com/office/drawing/2014/main" id="{0D4D511C-96D5-7147-8DB5-7B00B4C76ADC}"/>
              </a:ext>
            </a:extLst>
          </p:cNvPr>
          <p:cNvSpPr>
            <a:spLocks noGrp="1"/>
          </p:cNvSpPr>
          <p:nvPr>
            <p:ph idx="1"/>
          </p:nvPr>
        </p:nvSpPr>
        <p:spPr>
          <a:xfrm>
            <a:off x="457200" y="1600200"/>
            <a:ext cx="8553128" cy="4525963"/>
          </a:xfrm>
        </p:spPr>
        <p:txBody>
          <a:bodyPr>
            <a:normAutofit fontScale="92500" lnSpcReduction="10000"/>
          </a:bodyPr>
          <a:lstStyle/>
          <a:p>
            <a:pPr marL="0" indent="0">
              <a:buNone/>
            </a:pPr>
            <a:r>
              <a:rPr lang="nb-NO" b="1" dirty="0"/>
              <a:t>Cell </a:t>
            </a:r>
            <a:r>
              <a:rPr lang="nb-NO" b="1" dirty="0" err="1"/>
              <a:t>therapy</a:t>
            </a:r>
            <a:r>
              <a:rPr lang="nb-NO" b="1" dirty="0"/>
              <a:t> </a:t>
            </a:r>
            <a:r>
              <a:rPr lang="nb-NO" b="1" dirty="0" err="1"/>
              <a:t>with</a:t>
            </a:r>
            <a:r>
              <a:rPr lang="nb-NO" b="1" dirty="0"/>
              <a:t> </a:t>
            </a:r>
            <a:r>
              <a:rPr lang="nb-NO" b="1" dirty="0" err="1"/>
              <a:t>limited</a:t>
            </a:r>
            <a:r>
              <a:rPr lang="nb-NO" b="1" dirty="0"/>
              <a:t> </a:t>
            </a:r>
            <a:r>
              <a:rPr lang="nb-NO" b="1" dirty="0" err="1"/>
              <a:t>source</a:t>
            </a:r>
            <a:endParaRPr lang="nb-NO" b="1" dirty="0"/>
          </a:p>
          <a:p>
            <a:pPr marL="457200" lvl="1" indent="0">
              <a:buNone/>
            </a:pPr>
            <a:r>
              <a:rPr lang="nb-NO" dirty="0" err="1"/>
              <a:t>Pancreas</a:t>
            </a:r>
            <a:r>
              <a:rPr lang="nb-NO" dirty="0"/>
              <a:t> </a:t>
            </a:r>
            <a:r>
              <a:rPr lang="nb-NO" dirty="0" err="1"/>
              <a:t>tx</a:t>
            </a:r>
            <a:endParaRPr lang="nb-NO" dirty="0"/>
          </a:p>
          <a:p>
            <a:pPr marL="457200" lvl="1" indent="0">
              <a:buNone/>
            </a:pPr>
            <a:r>
              <a:rPr lang="nb-NO" dirty="0" err="1"/>
              <a:t>Islet</a:t>
            </a:r>
            <a:r>
              <a:rPr lang="nb-NO" dirty="0"/>
              <a:t> </a:t>
            </a:r>
            <a:r>
              <a:rPr lang="nb-NO" dirty="0" err="1"/>
              <a:t>tx</a:t>
            </a:r>
            <a:r>
              <a:rPr lang="nb-NO" dirty="0"/>
              <a:t> (Edmonton-</a:t>
            </a:r>
            <a:r>
              <a:rPr lang="nb-NO" dirty="0" err="1"/>
              <a:t>protocol</a:t>
            </a:r>
            <a:r>
              <a:rPr lang="nb-NO" dirty="0"/>
              <a:t>)</a:t>
            </a:r>
          </a:p>
          <a:p>
            <a:pPr marL="0" indent="0">
              <a:buNone/>
            </a:pPr>
            <a:r>
              <a:rPr lang="nb-NO" b="1" dirty="0"/>
              <a:t>Cell </a:t>
            </a:r>
            <a:r>
              <a:rPr lang="nb-NO" b="1" dirty="0" err="1"/>
              <a:t>therapy</a:t>
            </a:r>
            <a:r>
              <a:rPr lang="nb-NO" b="1" dirty="0"/>
              <a:t> </a:t>
            </a:r>
            <a:r>
              <a:rPr lang="nb-NO" b="1" dirty="0" err="1"/>
              <a:t>with</a:t>
            </a:r>
            <a:r>
              <a:rPr lang="nb-NO" b="1" dirty="0"/>
              <a:t> </a:t>
            </a:r>
            <a:r>
              <a:rPr lang="nb-NO" b="1" dirty="0" err="1"/>
              <a:t>unlimited</a:t>
            </a:r>
            <a:r>
              <a:rPr lang="nb-NO" b="1" dirty="0"/>
              <a:t> </a:t>
            </a:r>
            <a:r>
              <a:rPr lang="nb-NO" b="1" dirty="0" err="1"/>
              <a:t>source</a:t>
            </a:r>
            <a:endParaRPr lang="nb-NO" b="1" dirty="0"/>
          </a:p>
          <a:p>
            <a:pPr marL="457200" lvl="1" indent="0">
              <a:buNone/>
            </a:pPr>
            <a:r>
              <a:rPr lang="nb-NO" dirty="0" err="1"/>
              <a:t>Autologous</a:t>
            </a:r>
            <a:r>
              <a:rPr lang="nb-NO" dirty="0"/>
              <a:t>:  </a:t>
            </a:r>
            <a:r>
              <a:rPr lang="nb-NO" dirty="0" err="1"/>
              <a:t>hESC-based</a:t>
            </a:r>
            <a:r>
              <a:rPr lang="nb-NO" dirty="0"/>
              <a:t> </a:t>
            </a:r>
            <a:r>
              <a:rPr lang="nb-NO" dirty="0" err="1"/>
              <a:t>cell</a:t>
            </a:r>
            <a:r>
              <a:rPr lang="nb-NO" dirty="0"/>
              <a:t> </a:t>
            </a:r>
            <a:r>
              <a:rPr lang="nb-NO" dirty="0" err="1"/>
              <a:t>therapy</a:t>
            </a:r>
            <a:endParaRPr lang="nb-NO" dirty="0"/>
          </a:p>
          <a:p>
            <a:pPr marL="457200" lvl="1" indent="0">
              <a:buNone/>
            </a:pPr>
            <a:r>
              <a:rPr lang="nb-NO" dirty="0" err="1"/>
              <a:t>Allogenic</a:t>
            </a:r>
            <a:r>
              <a:rPr lang="nb-NO" dirty="0"/>
              <a:t>: </a:t>
            </a:r>
            <a:r>
              <a:rPr lang="nb-NO" dirty="0" err="1"/>
              <a:t>iPSC-based</a:t>
            </a:r>
            <a:r>
              <a:rPr lang="nb-NO" dirty="0"/>
              <a:t> </a:t>
            </a:r>
            <a:r>
              <a:rPr lang="nb-NO" dirty="0" err="1"/>
              <a:t>cell</a:t>
            </a:r>
            <a:r>
              <a:rPr lang="nb-NO" dirty="0"/>
              <a:t> </a:t>
            </a:r>
            <a:r>
              <a:rPr lang="nb-NO" dirty="0" err="1"/>
              <a:t>therapy</a:t>
            </a:r>
            <a:endParaRPr lang="nb-NO" dirty="0"/>
          </a:p>
          <a:p>
            <a:pPr marL="457200" lvl="1" indent="0">
              <a:buNone/>
            </a:pPr>
            <a:r>
              <a:rPr lang="nb-NO" dirty="0" err="1"/>
              <a:t>Xenogenic</a:t>
            </a:r>
            <a:r>
              <a:rPr lang="nb-NO" dirty="0"/>
              <a:t>: </a:t>
            </a:r>
            <a:r>
              <a:rPr lang="nb-NO" dirty="0" err="1"/>
              <a:t>Porcine</a:t>
            </a:r>
            <a:r>
              <a:rPr lang="nb-NO" dirty="0"/>
              <a:t> </a:t>
            </a:r>
            <a:r>
              <a:rPr lang="nb-NO" dirty="0" err="1"/>
              <a:t>islets</a:t>
            </a:r>
            <a:endParaRPr lang="nb-NO" dirty="0"/>
          </a:p>
          <a:p>
            <a:pPr marL="0" indent="0">
              <a:buNone/>
            </a:pPr>
            <a:r>
              <a:rPr lang="nb-NO" b="1" dirty="0"/>
              <a:t>MSC-</a:t>
            </a:r>
            <a:r>
              <a:rPr lang="nb-NO" b="1" dirty="0" err="1"/>
              <a:t>based</a:t>
            </a:r>
            <a:r>
              <a:rPr lang="nb-NO" b="1" dirty="0"/>
              <a:t> immune </a:t>
            </a:r>
            <a:r>
              <a:rPr lang="nb-NO" b="1" dirty="0" err="1"/>
              <a:t>modulatory</a:t>
            </a:r>
            <a:r>
              <a:rPr lang="nb-NO" b="1" dirty="0"/>
              <a:t> </a:t>
            </a:r>
            <a:r>
              <a:rPr lang="nb-NO" b="1" dirty="0" err="1"/>
              <a:t>treatment</a:t>
            </a:r>
            <a:endParaRPr lang="nb-NO" b="1" dirty="0"/>
          </a:p>
          <a:p>
            <a:pPr marL="0" indent="0">
              <a:buNone/>
            </a:pPr>
            <a:r>
              <a:rPr lang="nb-NO" b="1" dirty="0"/>
              <a:t>Gen </a:t>
            </a:r>
            <a:r>
              <a:rPr lang="nb-NO" b="1" dirty="0" err="1"/>
              <a:t>therapy</a:t>
            </a:r>
            <a:r>
              <a:rPr lang="nb-NO" b="1" dirty="0"/>
              <a:t>: </a:t>
            </a:r>
            <a:r>
              <a:rPr lang="nb-NO" b="1" dirty="0" err="1"/>
              <a:t>Repurposing</a:t>
            </a:r>
            <a:r>
              <a:rPr lang="nb-NO" b="1" dirty="0"/>
              <a:t> </a:t>
            </a:r>
            <a:r>
              <a:rPr lang="nb-NO" b="1" dirty="0" err="1"/>
              <a:t>of</a:t>
            </a:r>
            <a:r>
              <a:rPr lang="nb-NO" b="1" dirty="0"/>
              <a:t> </a:t>
            </a:r>
            <a:r>
              <a:rPr lang="nb-NO" b="1" dirty="0" err="1"/>
              <a:t>alpha</a:t>
            </a:r>
            <a:r>
              <a:rPr lang="nb-NO" b="1" dirty="0"/>
              <a:t> </a:t>
            </a:r>
            <a:r>
              <a:rPr lang="nb-NO" b="1" dirty="0" err="1"/>
              <a:t>cells</a:t>
            </a:r>
            <a:r>
              <a:rPr lang="nb-NO" b="1" dirty="0"/>
              <a:t>-&gt;beta </a:t>
            </a:r>
            <a:r>
              <a:rPr lang="nb-NO" b="1" dirty="0" err="1"/>
              <a:t>cells</a:t>
            </a:r>
            <a:endParaRPr lang="nb-NO" b="1" dirty="0"/>
          </a:p>
        </p:txBody>
      </p:sp>
      <p:sp>
        <p:nvSpPr>
          <p:cNvPr id="4" name="Oval 8">
            <a:extLst>
              <a:ext uri="{FF2B5EF4-FFF2-40B4-BE49-F238E27FC236}">
                <a16:creationId xmlns:a16="http://schemas.microsoft.com/office/drawing/2014/main" id="{2059D1E6-5DDC-374A-B35F-674110AE3188}"/>
              </a:ext>
            </a:extLst>
          </p:cNvPr>
          <p:cNvSpPr/>
          <p:nvPr/>
        </p:nvSpPr>
        <p:spPr>
          <a:xfrm>
            <a:off x="-23012" y="3789040"/>
            <a:ext cx="7691355" cy="71327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
        <p:nvSpPr>
          <p:cNvPr id="5" name="Oval 8">
            <a:extLst>
              <a:ext uri="{FF2B5EF4-FFF2-40B4-BE49-F238E27FC236}">
                <a16:creationId xmlns:a16="http://schemas.microsoft.com/office/drawing/2014/main" id="{5480162B-E474-CE4B-9BFC-8721E9591C37}"/>
              </a:ext>
            </a:extLst>
          </p:cNvPr>
          <p:cNvSpPr/>
          <p:nvPr/>
        </p:nvSpPr>
        <p:spPr>
          <a:xfrm>
            <a:off x="133672" y="5124860"/>
            <a:ext cx="8876656" cy="1001303"/>
          </a:xfrm>
          <a:prstGeom prst="ellipse">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0000"/>
                </a:solidFill>
              </a:ln>
            </a:endParaRPr>
          </a:p>
        </p:txBody>
      </p:sp>
      <p:sp>
        <p:nvSpPr>
          <p:cNvPr id="6" name="Oval 8">
            <a:extLst>
              <a:ext uri="{FF2B5EF4-FFF2-40B4-BE49-F238E27FC236}">
                <a16:creationId xmlns:a16="http://schemas.microsoft.com/office/drawing/2014/main" id="{F54C7623-3903-1D48-B6F6-70FB045BE50D}"/>
              </a:ext>
            </a:extLst>
          </p:cNvPr>
          <p:cNvSpPr/>
          <p:nvPr/>
        </p:nvSpPr>
        <p:spPr>
          <a:xfrm>
            <a:off x="3059832" y="2859744"/>
            <a:ext cx="3288523" cy="713272"/>
          </a:xfrm>
          <a:prstGeom prst="ellipse">
            <a:avLst/>
          </a:prstGeom>
          <a:noFill/>
          <a:ln w="38100" cmpd="sng">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3655450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62AD4E-E277-4948-B8E4-53684A5853C0}"/>
              </a:ext>
            </a:extLst>
          </p:cNvPr>
          <p:cNvSpPr>
            <a:spLocks noGrp="1"/>
          </p:cNvSpPr>
          <p:nvPr>
            <p:ph type="title"/>
          </p:nvPr>
        </p:nvSpPr>
        <p:spPr>
          <a:xfrm>
            <a:off x="107504" y="274638"/>
            <a:ext cx="8928992" cy="1143000"/>
          </a:xfrm>
        </p:spPr>
        <p:txBody>
          <a:bodyPr>
            <a:normAutofit/>
          </a:bodyPr>
          <a:lstStyle/>
          <a:p>
            <a:r>
              <a:rPr lang="nb-NO" b="1" dirty="0"/>
              <a:t>Diabetes </a:t>
            </a:r>
            <a:r>
              <a:rPr lang="nb-NO" b="1" dirty="0" err="1"/>
              <a:t>cell</a:t>
            </a:r>
            <a:r>
              <a:rPr lang="nb-NO" b="1" dirty="0"/>
              <a:t> </a:t>
            </a:r>
            <a:r>
              <a:rPr lang="nb-NO" b="1" dirty="0" err="1"/>
              <a:t>therapy</a:t>
            </a:r>
            <a:r>
              <a:rPr lang="nb-NO" b="1" dirty="0"/>
              <a:t> </a:t>
            </a:r>
            <a:r>
              <a:rPr lang="nb-NO" b="1" dirty="0" err="1"/>
              <a:t>challenges</a:t>
            </a:r>
            <a:endParaRPr lang="nb-NO" dirty="0"/>
          </a:p>
        </p:txBody>
      </p:sp>
      <p:sp>
        <p:nvSpPr>
          <p:cNvPr id="3" name="Plassholder for innhold 2">
            <a:extLst>
              <a:ext uri="{FF2B5EF4-FFF2-40B4-BE49-F238E27FC236}">
                <a16:creationId xmlns:a16="http://schemas.microsoft.com/office/drawing/2014/main" id="{96956C7F-7953-D444-A0F2-C157F4A91D66}"/>
              </a:ext>
            </a:extLst>
          </p:cNvPr>
          <p:cNvSpPr>
            <a:spLocks noGrp="1"/>
          </p:cNvSpPr>
          <p:nvPr>
            <p:ph idx="1"/>
          </p:nvPr>
        </p:nvSpPr>
        <p:spPr/>
        <p:txBody>
          <a:bodyPr>
            <a:normAutofit fontScale="85000" lnSpcReduction="10000"/>
          </a:bodyPr>
          <a:lstStyle/>
          <a:p>
            <a:pPr marL="0" indent="0">
              <a:buNone/>
            </a:pPr>
            <a:endParaRPr lang="nb-NO" dirty="0"/>
          </a:p>
          <a:p>
            <a:pPr marL="0" indent="0">
              <a:buNone/>
            </a:pPr>
            <a:r>
              <a:rPr lang="nb-NO" dirty="0"/>
              <a:t>A. </a:t>
            </a:r>
            <a:r>
              <a:rPr lang="nb-NO" dirty="0" err="1"/>
              <a:t>Developing</a:t>
            </a:r>
            <a:r>
              <a:rPr lang="nb-NO" dirty="0"/>
              <a:t> </a:t>
            </a:r>
            <a:r>
              <a:rPr lang="nb-NO" dirty="0" err="1"/>
              <a:t>functional</a:t>
            </a:r>
            <a:r>
              <a:rPr lang="nb-NO" dirty="0"/>
              <a:t> </a:t>
            </a:r>
            <a:r>
              <a:rPr lang="nb-NO" dirty="0" err="1"/>
              <a:t>cells</a:t>
            </a:r>
            <a:r>
              <a:rPr lang="nb-NO" dirty="0"/>
              <a:t> and </a:t>
            </a:r>
            <a:r>
              <a:rPr lang="nb-NO" dirty="0" err="1"/>
              <a:t>avoiding</a:t>
            </a:r>
            <a:r>
              <a:rPr lang="nb-NO" dirty="0"/>
              <a:t> side </a:t>
            </a:r>
            <a:r>
              <a:rPr lang="nb-NO" dirty="0" err="1"/>
              <a:t>effects</a:t>
            </a:r>
            <a:r>
              <a:rPr lang="nb-NO" dirty="0"/>
              <a:t> (tumor </a:t>
            </a:r>
            <a:r>
              <a:rPr lang="nb-NO" dirty="0" err="1"/>
              <a:t>growth</a:t>
            </a:r>
            <a:r>
              <a:rPr lang="nb-NO" dirty="0"/>
              <a:t>)</a:t>
            </a:r>
          </a:p>
          <a:p>
            <a:pPr marL="0" indent="0">
              <a:buNone/>
            </a:pPr>
            <a:r>
              <a:rPr lang="nb-NO" dirty="0"/>
              <a:t>B. </a:t>
            </a:r>
            <a:r>
              <a:rPr lang="nb-NO" dirty="0" err="1"/>
              <a:t>Avoiding</a:t>
            </a:r>
            <a:r>
              <a:rPr lang="nb-NO" dirty="0"/>
              <a:t> immune </a:t>
            </a:r>
            <a:r>
              <a:rPr lang="nb-NO" dirty="0" err="1"/>
              <a:t>attach</a:t>
            </a:r>
            <a:endParaRPr lang="nb-NO" dirty="0"/>
          </a:p>
          <a:p>
            <a:pPr marL="0" indent="0">
              <a:buNone/>
            </a:pPr>
            <a:r>
              <a:rPr lang="nb-NO" dirty="0"/>
              <a:t>	</a:t>
            </a:r>
            <a:r>
              <a:rPr lang="nb-NO" dirty="0" err="1"/>
              <a:t>Avoid</a:t>
            </a:r>
            <a:r>
              <a:rPr lang="nb-NO" dirty="0"/>
              <a:t> </a:t>
            </a:r>
            <a:r>
              <a:rPr lang="nb-NO" dirty="0" err="1"/>
              <a:t>alloimmune</a:t>
            </a:r>
            <a:r>
              <a:rPr lang="nb-NO" dirty="0"/>
              <a:t> </a:t>
            </a:r>
            <a:r>
              <a:rPr lang="nb-NO" dirty="0" err="1"/>
              <a:t>response</a:t>
            </a:r>
            <a:r>
              <a:rPr lang="nb-NO" dirty="0"/>
              <a:t> - </a:t>
            </a:r>
            <a:r>
              <a:rPr lang="nb-NO" dirty="0" err="1"/>
              <a:t>rejection</a:t>
            </a:r>
            <a:endParaRPr lang="nb-NO" dirty="0"/>
          </a:p>
          <a:p>
            <a:pPr marL="0" indent="0">
              <a:buNone/>
            </a:pPr>
            <a:r>
              <a:rPr lang="nb-NO" dirty="0"/>
              <a:t>	</a:t>
            </a:r>
            <a:r>
              <a:rPr lang="nb-NO" dirty="0" err="1"/>
              <a:t>Avoid</a:t>
            </a:r>
            <a:r>
              <a:rPr lang="nb-NO" dirty="0"/>
              <a:t> </a:t>
            </a:r>
            <a:r>
              <a:rPr lang="nb-NO" dirty="0" err="1"/>
              <a:t>autoimmune</a:t>
            </a:r>
            <a:r>
              <a:rPr lang="nb-NO" dirty="0"/>
              <a:t> </a:t>
            </a:r>
            <a:r>
              <a:rPr lang="nb-NO" dirty="0" err="1"/>
              <a:t>response</a:t>
            </a:r>
            <a:r>
              <a:rPr lang="nb-NO" dirty="0"/>
              <a:t> 	</a:t>
            </a:r>
          </a:p>
          <a:p>
            <a:pPr marL="0" indent="0">
              <a:buNone/>
            </a:pPr>
            <a:r>
              <a:rPr lang="nb-NO" dirty="0"/>
              <a:t>	</a:t>
            </a:r>
            <a:r>
              <a:rPr lang="nb-NO" dirty="0" err="1"/>
              <a:t>Capsule</a:t>
            </a:r>
            <a:endParaRPr lang="nb-NO" dirty="0"/>
          </a:p>
          <a:p>
            <a:pPr marL="0" indent="0">
              <a:buNone/>
            </a:pPr>
            <a:r>
              <a:rPr lang="nb-NO" dirty="0"/>
              <a:t>C. </a:t>
            </a:r>
            <a:r>
              <a:rPr lang="nb-NO" dirty="0" err="1"/>
              <a:t>Enure</a:t>
            </a:r>
            <a:r>
              <a:rPr lang="nb-NO" dirty="0"/>
              <a:t> </a:t>
            </a:r>
            <a:r>
              <a:rPr lang="nb-NO" dirty="0" err="1"/>
              <a:t>retrival</a:t>
            </a:r>
            <a:r>
              <a:rPr lang="nb-NO" dirty="0"/>
              <a:t>/</a:t>
            </a:r>
            <a:r>
              <a:rPr lang="nb-NO" dirty="0" err="1"/>
              <a:t>replacement</a:t>
            </a:r>
            <a:r>
              <a:rPr lang="nb-NO" dirty="0"/>
              <a:t> </a:t>
            </a:r>
            <a:r>
              <a:rPr lang="nb-NO" dirty="0" err="1"/>
              <a:t>of</a:t>
            </a:r>
            <a:r>
              <a:rPr lang="nb-NO" dirty="0"/>
              <a:t> </a:t>
            </a:r>
            <a:r>
              <a:rPr lang="nb-NO" dirty="0" err="1"/>
              <a:t>the</a:t>
            </a:r>
            <a:r>
              <a:rPr lang="nb-NO" dirty="0"/>
              <a:t> </a:t>
            </a:r>
            <a:r>
              <a:rPr lang="nb-NO" dirty="0" err="1"/>
              <a:t>cell</a:t>
            </a:r>
            <a:r>
              <a:rPr lang="nb-NO" dirty="0"/>
              <a:t> </a:t>
            </a:r>
            <a:r>
              <a:rPr lang="nb-NO" dirty="0" err="1"/>
              <a:t>therapy</a:t>
            </a:r>
            <a:r>
              <a:rPr lang="nb-NO" dirty="0"/>
              <a:t> </a:t>
            </a:r>
            <a:r>
              <a:rPr lang="nb-NO" dirty="0" err="1"/>
              <a:t>product</a:t>
            </a:r>
            <a:endParaRPr lang="nb-NO" dirty="0"/>
          </a:p>
          <a:p>
            <a:pPr marL="0" indent="0">
              <a:buNone/>
            </a:pPr>
            <a:r>
              <a:rPr lang="nb-NO" dirty="0"/>
              <a:t>	</a:t>
            </a:r>
            <a:r>
              <a:rPr lang="nb-NO" dirty="0" err="1"/>
              <a:t>Encapsulation</a:t>
            </a:r>
            <a:r>
              <a:rPr lang="nb-NO" dirty="0"/>
              <a:t> </a:t>
            </a:r>
            <a:r>
              <a:rPr lang="nb-NO" dirty="0" err="1"/>
              <a:t>strategies</a:t>
            </a:r>
            <a:endParaRPr lang="nb-NO" dirty="0"/>
          </a:p>
          <a:p>
            <a:pPr marL="0" indent="0">
              <a:buNone/>
            </a:pPr>
            <a:r>
              <a:rPr lang="nb-NO" dirty="0"/>
              <a:t>	</a:t>
            </a:r>
            <a:r>
              <a:rPr lang="nb-NO" dirty="0" err="1"/>
              <a:t>Encapsulation</a:t>
            </a:r>
            <a:r>
              <a:rPr lang="nb-NO" dirty="0"/>
              <a:t> </a:t>
            </a:r>
            <a:r>
              <a:rPr lang="nb-NO" dirty="0" err="1"/>
              <a:t>site</a:t>
            </a:r>
            <a:endParaRPr lang="nb-NO" dirty="0"/>
          </a:p>
        </p:txBody>
      </p:sp>
      <p:pic>
        <p:nvPicPr>
          <p:cNvPr id="4" name="Bilde 3" descr="VC-01-PEC-EnCap-01-sml.png">
            <a:extLst>
              <a:ext uri="{FF2B5EF4-FFF2-40B4-BE49-F238E27FC236}">
                <a16:creationId xmlns:a16="http://schemas.microsoft.com/office/drawing/2014/main" id="{14471E2A-9124-BD4B-82F5-401F5B8A51F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20281" y="5914995"/>
            <a:ext cx="1573052" cy="970389"/>
          </a:xfrm>
          <a:prstGeom prst="rect">
            <a:avLst/>
          </a:prstGeom>
        </p:spPr>
      </p:pic>
      <p:pic>
        <p:nvPicPr>
          <p:cNvPr id="5" name="Bilde 4" descr="VC-01-PEC-Direct-01-sml.png">
            <a:extLst>
              <a:ext uri="{FF2B5EF4-FFF2-40B4-BE49-F238E27FC236}">
                <a16:creationId xmlns:a16="http://schemas.microsoft.com/office/drawing/2014/main" id="{CDF73251-3F2F-EF41-8534-9D06F3CBB7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24549" y="5949280"/>
            <a:ext cx="1362251" cy="828555"/>
          </a:xfrm>
          <a:prstGeom prst="rect">
            <a:avLst/>
          </a:prstGeom>
        </p:spPr>
      </p:pic>
      <p:pic>
        <p:nvPicPr>
          <p:cNvPr id="6" name="Bilde 5" descr="imgres.jpg">
            <a:extLst>
              <a:ext uri="{FF2B5EF4-FFF2-40B4-BE49-F238E27FC236}">
                <a16:creationId xmlns:a16="http://schemas.microsoft.com/office/drawing/2014/main" id="{B1F881AB-58C9-3F4A-93AE-B6C39B2CCF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5611" y="5331804"/>
            <a:ext cx="2015444" cy="401452"/>
          </a:xfrm>
          <a:prstGeom prst="rect">
            <a:avLst/>
          </a:prstGeom>
        </p:spPr>
      </p:pic>
      <p:sp>
        <p:nvSpPr>
          <p:cNvPr id="7" name="TekstSylinder 6">
            <a:extLst>
              <a:ext uri="{FF2B5EF4-FFF2-40B4-BE49-F238E27FC236}">
                <a16:creationId xmlns:a16="http://schemas.microsoft.com/office/drawing/2014/main" id="{34C5AB6B-D34D-554A-B92A-6B0B03497687}"/>
              </a:ext>
            </a:extLst>
          </p:cNvPr>
          <p:cNvSpPr txBox="1"/>
          <p:nvPr/>
        </p:nvSpPr>
        <p:spPr>
          <a:xfrm>
            <a:off x="545577" y="6309320"/>
            <a:ext cx="4098431" cy="369332"/>
          </a:xfrm>
          <a:prstGeom prst="rect">
            <a:avLst/>
          </a:prstGeom>
          <a:noFill/>
        </p:spPr>
        <p:txBody>
          <a:bodyPr wrap="square" rtlCol="0">
            <a:spAutoFit/>
          </a:bodyPr>
          <a:lstStyle/>
          <a:p>
            <a:r>
              <a:rPr lang="nb-NO" dirty="0"/>
              <a:t>D. «Google patent </a:t>
            </a:r>
            <a:r>
              <a:rPr lang="nb-NO" dirty="0" err="1"/>
              <a:t>publishing</a:t>
            </a:r>
            <a:r>
              <a:rPr lang="nb-NO" dirty="0"/>
              <a:t>»</a:t>
            </a:r>
          </a:p>
        </p:txBody>
      </p:sp>
    </p:spTree>
    <p:extLst>
      <p:ext uri="{BB962C8B-B14F-4D97-AF65-F5344CB8AC3E}">
        <p14:creationId xmlns:p14="http://schemas.microsoft.com/office/powerpoint/2010/main" val="2709053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96956C7F-7953-D444-A0F2-C157F4A91D66}"/>
              </a:ext>
            </a:extLst>
          </p:cNvPr>
          <p:cNvSpPr>
            <a:spLocks noGrp="1"/>
          </p:cNvSpPr>
          <p:nvPr>
            <p:ph idx="1"/>
          </p:nvPr>
        </p:nvSpPr>
        <p:spPr/>
        <p:txBody>
          <a:bodyPr>
            <a:normAutofit fontScale="85000" lnSpcReduction="10000"/>
          </a:bodyPr>
          <a:lstStyle/>
          <a:p>
            <a:pPr marL="0" indent="0">
              <a:buNone/>
            </a:pPr>
            <a:endParaRPr lang="nb-NO" dirty="0"/>
          </a:p>
          <a:p>
            <a:pPr marL="0" indent="0">
              <a:buNone/>
            </a:pPr>
            <a:r>
              <a:rPr lang="nb-NO" dirty="0"/>
              <a:t>A. </a:t>
            </a:r>
            <a:r>
              <a:rPr lang="nb-NO" dirty="0" err="1"/>
              <a:t>Developing</a:t>
            </a:r>
            <a:r>
              <a:rPr lang="nb-NO" dirty="0"/>
              <a:t> </a:t>
            </a:r>
            <a:r>
              <a:rPr lang="nb-NO" dirty="0" err="1"/>
              <a:t>functional</a:t>
            </a:r>
            <a:r>
              <a:rPr lang="nb-NO" dirty="0"/>
              <a:t> </a:t>
            </a:r>
            <a:r>
              <a:rPr lang="nb-NO" dirty="0" err="1"/>
              <a:t>cells</a:t>
            </a:r>
            <a:r>
              <a:rPr lang="nb-NO" dirty="0"/>
              <a:t> and </a:t>
            </a:r>
            <a:r>
              <a:rPr lang="nb-NO" dirty="0" err="1"/>
              <a:t>avoiding</a:t>
            </a:r>
            <a:r>
              <a:rPr lang="nb-NO" dirty="0"/>
              <a:t> side </a:t>
            </a:r>
            <a:r>
              <a:rPr lang="nb-NO" dirty="0" err="1"/>
              <a:t>effects</a:t>
            </a:r>
            <a:r>
              <a:rPr lang="nb-NO" dirty="0"/>
              <a:t> (tumor </a:t>
            </a:r>
            <a:r>
              <a:rPr lang="nb-NO" dirty="0" err="1"/>
              <a:t>growth</a:t>
            </a:r>
            <a:r>
              <a:rPr lang="nb-NO" dirty="0"/>
              <a:t>)</a:t>
            </a:r>
          </a:p>
          <a:p>
            <a:pPr marL="0" indent="0">
              <a:buNone/>
            </a:pPr>
            <a:r>
              <a:rPr lang="nb-NO" dirty="0"/>
              <a:t>B. </a:t>
            </a:r>
            <a:r>
              <a:rPr lang="nb-NO" dirty="0" err="1"/>
              <a:t>Avoiding</a:t>
            </a:r>
            <a:r>
              <a:rPr lang="nb-NO" dirty="0"/>
              <a:t> immune </a:t>
            </a:r>
            <a:r>
              <a:rPr lang="nb-NO" dirty="0" err="1"/>
              <a:t>attach</a:t>
            </a:r>
            <a:endParaRPr lang="nb-NO" dirty="0"/>
          </a:p>
          <a:p>
            <a:pPr marL="0" indent="0">
              <a:buNone/>
            </a:pPr>
            <a:r>
              <a:rPr lang="nb-NO" dirty="0"/>
              <a:t>	</a:t>
            </a:r>
            <a:r>
              <a:rPr lang="nb-NO" dirty="0" err="1"/>
              <a:t>Avoid</a:t>
            </a:r>
            <a:r>
              <a:rPr lang="nb-NO" dirty="0"/>
              <a:t> </a:t>
            </a:r>
            <a:r>
              <a:rPr lang="nb-NO" dirty="0" err="1"/>
              <a:t>alloimmune</a:t>
            </a:r>
            <a:r>
              <a:rPr lang="nb-NO" dirty="0"/>
              <a:t> </a:t>
            </a:r>
            <a:r>
              <a:rPr lang="nb-NO" dirty="0" err="1"/>
              <a:t>response</a:t>
            </a:r>
            <a:r>
              <a:rPr lang="nb-NO" dirty="0"/>
              <a:t> - </a:t>
            </a:r>
            <a:r>
              <a:rPr lang="nb-NO" dirty="0" err="1"/>
              <a:t>rejection</a:t>
            </a:r>
            <a:endParaRPr lang="nb-NO" dirty="0"/>
          </a:p>
          <a:p>
            <a:pPr marL="0" indent="0">
              <a:buNone/>
            </a:pPr>
            <a:r>
              <a:rPr lang="nb-NO" dirty="0"/>
              <a:t>	</a:t>
            </a:r>
            <a:r>
              <a:rPr lang="nb-NO" dirty="0" err="1"/>
              <a:t>Avoid</a:t>
            </a:r>
            <a:r>
              <a:rPr lang="nb-NO" dirty="0"/>
              <a:t> </a:t>
            </a:r>
            <a:r>
              <a:rPr lang="nb-NO" dirty="0" err="1"/>
              <a:t>autoimmune</a:t>
            </a:r>
            <a:r>
              <a:rPr lang="nb-NO" dirty="0"/>
              <a:t> </a:t>
            </a:r>
            <a:r>
              <a:rPr lang="nb-NO" dirty="0" err="1"/>
              <a:t>response</a:t>
            </a:r>
            <a:r>
              <a:rPr lang="nb-NO" dirty="0"/>
              <a:t> 	</a:t>
            </a:r>
          </a:p>
          <a:p>
            <a:pPr marL="0" indent="0">
              <a:buNone/>
            </a:pPr>
            <a:r>
              <a:rPr lang="nb-NO" dirty="0"/>
              <a:t>	</a:t>
            </a:r>
            <a:r>
              <a:rPr lang="nb-NO" dirty="0" err="1"/>
              <a:t>Capsule</a:t>
            </a:r>
            <a:endParaRPr lang="nb-NO" dirty="0"/>
          </a:p>
          <a:p>
            <a:pPr marL="0" indent="0">
              <a:buNone/>
            </a:pPr>
            <a:r>
              <a:rPr lang="nb-NO" dirty="0"/>
              <a:t>C. </a:t>
            </a:r>
            <a:r>
              <a:rPr lang="nb-NO" dirty="0" err="1"/>
              <a:t>Enure</a:t>
            </a:r>
            <a:r>
              <a:rPr lang="nb-NO" dirty="0"/>
              <a:t> </a:t>
            </a:r>
            <a:r>
              <a:rPr lang="nb-NO" dirty="0" err="1"/>
              <a:t>retrival</a:t>
            </a:r>
            <a:r>
              <a:rPr lang="nb-NO" dirty="0"/>
              <a:t>/</a:t>
            </a:r>
            <a:r>
              <a:rPr lang="nb-NO" dirty="0" err="1"/>
              <a:t>replacement</a:t>
            </a:r>
            <a:r>
              <a:rPr lang="nb-NO" dirty="0"/>
              <a:t> </a:t>
            </a:r>
            <a:r>
              <a:rPr lang="nb-NO" dirty="0" err="1"/>
              <a:t>of</a:t>
            </a:r>
            <a:r>
              <a:rPr lang="nb-NO" dirty="0"/>
              <a:t> </a:t>
            </a:r>
            <a:r>
              <a:rPr lang="nb-NO" dirty="0" err="1"/>
              <a:t>the</a:t>
            </a:r>
            <a:r>
              <a:rPr lang="nb-NO" dirty="0"/>
              <a:t> </a:t>
            </a:r>
            <a:r>
              <a:rPr lang="nb-NO" dirty="0" err="1"/>
              <a:t>cell</a:t>
            </a:r>
            <a:r>
              <a:rPr lang="nb-NO" dirty="0"/>
              <a:t> </a:t>
            </a:r>
            <a:r>
              <a:rPr lang="nb-NO" dirty="0" err="1"/>
              <a:t>therapy</a:t>
            </a:r>
            <a:r>
              <a:rPr lang="nb-NO" dirty="0"/>
              <a:t> </a:t>
            </a:r>
            <a:r>
              <a:rPr lang="nb-NO" dirty="0" err="1"/>
              <a:t>product</a:t>
            </a:r>
            <a:endParaRPr lang="nb-NO" dirty="0"/>
          </a:p>
          <a:p>
            <a:pPr marL="0" indent="0">
              <a:buNone/>
            </a:pPr>
            <a:r>
              <a:rPr lang="nb-NO" dirty="0"/>
              <a:t>	</a:t>
            </a:r>
            <a:r>
              <a:rPr lang="nb-NO" dirty="0" err="1"/>
              <a:t>Encapsulation</a:t>
            </a:r>
            <a:r>
              <a:rPr lang="nb-NO" dirty="0"/>
              <a:t> </a:t>
            </a:r>
            <a:r>
              <a:rPr lang="nb-NO" dirty="0" err="1"/>
              <a:t>strategies</a:t>
            </a:r>
            <a:endParaRPr lang="nb-NO" dirty="0"/>
          </a:p>
          <a:p>
            <a:pPr marL="0" indent="0">
              <a:buNone/>
            </a:pPr>
            <a:r>
              <a:rPr lang="nb-NO" dirty="0"/>
              <a:t>	</a:t>
            </a:r>
            <a:r>
              <a:rPr lang="nb-NO" dirty="0" err="1"/>
              <a:t>Encapsulation</a:t>
            </a:r>
            <a:r>
              <a:rPr lang="nb-NO" dirty="0"/>
              <a:t> </a:t>
            </a:r>
            <a:r>
              <a:rPr lang="nb-NO" dirty="0" err="1"/>
              <a:t>site</a:t>
            </a:r>
            <a:endParaRPr lang="nb-NO" dirty="0"/>
          </a:p>
        </p:txBody>
      </p:sp>
      <p:sp>
        <p:nvSpPr>
          <p:cNvPr id="4" name="Oval 8">
            <a:extLst>
              <a:ext uri="{FF2B5EF4-FFF2-40B4-BE49-F238E27FC236}">
                <a16:creationId xmlns:a16="http://schemas.microsoft.com/office/drawing/2014/main" id="{FFB0EE41-879D-3843-8F29-18D681FED6D4}"/>
              </a:ext>
            </a:extLst>
          </p:cNvPr>
          <p:cNvSpPr/>
          <p:nvPr/>
        </p:nvSpPr>
        <p:spPr>
          <a:xfrm>
            <a:off x="457200" y="1916832"/>
            <a:ext cx="8075240" cy="82199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
        <p:nvSpPr>
          <p:cNvPr id="5" name="Oval 8">
            <a:extLst>
              <a:ext uri="{FF2B5EF4-FFF2-40B4-BE49-F238E27FC236}">
                <a16:creationId xmlns:a16="http://schemas.microsoft.com/office/drawing/2014/main" id="{B8752E59-5163-764A-AEC6-EC9AB7153269}"/>
              </a:ext>
            </a:extLst>
          </p:cNvPr>
          <p:cNvSpPr/>
          <p:nvPr/>
        </p:nvSpPr>
        <p:spPr>
          <a:xfrm>
            <a:off x="135886" y="5111703"/>
            <a:ext cx="5732258" cy="549545"/>
          </a:xfrm>
          <a:prstGeom prst="ellipse">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0000"/>
                </a:solidFill>
              </a:ln>
            </a:endParaRPr>
          </a:p>
        </p:txBody>
      </p:sp>
      <p:sp>
        <p:nvSpPr>
          <p:cNvPr id="9" name="Tittel 8">
            <a:extLst>
              <a:ext uri="{FF2B5EF4-FFF2-40B4-BE49-F238E27FC236}">
                <a16:creationId xmlns:a16="http://schemas.microsoft.com/office/drawing/2014/main" id="{776B8601-1718-AB48-A42E-7B66D360600A}"/>
              </a:ext>
            </a:extLst>
          </p:cNvPr>
          <p:cNvSpPr>
            <a:spLocks noGrp="1"/>
          </p:cNvSpPr>
          <p:nvPr>
            <p:ph type="title"/>
          </p:nvPr>
        </p:nvSpPr>
        <p:spPr/>
        <p:txBody>
          <a:bodyPr>
            <a:normAutofit/>
          </a:bodyPr>
          <a:lstStyle/>
          <a:p>
            <a:r>
              <a:rPr lang="nb-NO" b="1" dirty="0"/>
              <a:t>Diabetes </a:t>
            </a:r>
            <a:r>
              <a:rPr lang="nb-NO" b="1" dirty="0" err="1"/>
              <a:t>cell</a:t>
            </a:r>
            <a:r>
              <a:rPr lang="nb-NO" b="1" dirty="0"/>
              <a:t> </a:t>
            </a:r>
            <a:r>
              <a:rPr lang="nb-NO" b="1" dirty="0" err="1"/>
              <a:t>therapy</a:t>
            </a:r>
            <a:r>
              <a:rPr lang="nb-NO" b="1" dirty="0"/>
              <a:t> </a:t>
            </a:r>
            <a:r>
              <a:rPr lang="nb-NO" b="1" dirty="0" err="1"/>
              <a:t>challenges</a:t>
            </a:r>
            <a:endParaRPr lang="nb-NO" dirty="0"/>
          </a:p>
        </p:txBody>
      </p:sp>
      <p:pic>
        <p:nvPicPr>
          <p:cNvPr id="10" name="Bilde 9" descr="VC-01-PEC-EnCap-01-sml.png">
            <a:extLst>
              <a:ext uri="{FF2B5EF4-FFF2-40B4-BE49-F238E27FC236}">
                <a16:creationId xmlns:a16="http://schemas.microsoft.com/office/drawing/2014/main" id="{80F59DF2-AD19-614B-B868-D90DC3B72C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20281" y="5914995"/>
            <a:ext cx="1573052" cy="970389"/>
          </a:xfrm>
          <a:prstGeom prst="rect">
            <a:avLst/>
          </a:prstGeom>
        </p:spPr>
      </p:pic>
      <p:pic>
        <p:nvPicPr>
          <p:cNvPr id="11" name="Bilde 10" descr="VC-01-PEC-Direct-01-sml.png">
            <a:extLst>
              <a:ext uri="{FF2B5EF4-FFF2-40B4-BE49-F238E27FC236}">
                <a16:creationId xmlns:a16="http://schemas.microsoft.com/office/drawing/2014/main" id="{F43B63E9-C558-0C4E-82EE-F434E047A58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24549" y="5949280"/>
            <a:ext cx="1362251" cy="828555"/>
          </a:xfrm>
          <a:prstGeom prst="rect">
            <a:avLst/>
          </a:prstGeom>
        </p:spPr>
      </p:pic>
      <p:pic>
        <p:nvPicPr>
          <p:cNvPr id="12" name="Bilde 11" descr="imgres.jpg">
            <a:extLst>
              <a:ext uri="{FF2B5EF4-FFF2-40B4-BE49-F238E27FC236}">
                <a16:creationId xmlns:a16="http://schemas.microsoft.com/office/drawing/2014/main" id="{0182CF02-A8B1-F44C-B944-C1F9388478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5611" y="5331804"/>
            <a:ext cx="2015444" cy="401452"/>
          </a:xfrm>
          <a:prstGeom prst="rect">
            <a:avLst/>
          </a:prstGeom>
        </p:spPr>
      </p:pic>
    </p:spTree>
    <p:extLst>
      <p:ext uri="{BB962C8B-B14F-4D97-AF65-F5344CB8AC3E}">
        <p14:creationId xmlns:p14="http://schemas.microsoft.com/office/powerpoint/2010/main" val="301499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38841" y="6093299"/>
            <a:ext cx="5483874" cy="646331"/>
          </a:xfrm>
          <a:prstGeom prst="rect">
            <a:avLst/>
          </a:prstGeom>
          <a:noFill/>
        </p:spPr>
        <p:txBody>
          <a:bodyPr wrap="none" rtlCol="0">
            <a:spAutoFit/>
          </a:bodyPr>
          <a:lstStyle/>
          <a:p>
            <a:r>
              <a:rPr lang="en-US" sz="3600" dirty="0"/>
              <a:t>Differentiated cell (skin, gut)</a:t>
            </a:r>
          </a:p>
        </p:txBody>
      </p:sp>
      <p:sp>
        <p:nvSpPr>
          <p:cNvPr id="23" name="TextBox 22"/>
          <p:cNvSpPr txBox="1"/>
          <p:nvPr/>
        </p:nvSpPr>
        <p:spPr>
          <a:xfrm>
            <a:off x="3762028" y="3776724"/>
            <a:ext cx="1619944" cy="646331"/>
          </a:xfrm>
          <a:prstGeom prst="rect">
            <a:avLst/>
          </a:prstGeom>
          <a:noFill/>
        </p:spPr>
        <p:txBody>
          <a:bodyPr wrap="square" rtlCol="0">
            <a:spAutoFit/>
          </a:bodyPr>
          <a:lstStyle/>
          <a:p>
            <a:r>
              <a:rPr lang="en-US" sz="3600" dirty="0"/>
              <a:t>iPSCs</a:t>
            </a:r>
          </a:p>
        </p:txBody>
      </p:sp>
      <p:cxnSp>
        <p:nvCxnSpPr>
          <p:cNvPr id="24" name="Straight Arrow Connector 23"/>
          <p:cNvCxnSpPr/>
          <p:nvPr/>
        </p:nvCxnSpPr>
        <p:spPr>
          <a:xfrm flipV="1">
            <a:off x="2277845" y="4149084"/>
            <a:ext cx="1142028" cy="936103"/>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ardrop 26"/>
          <p:cNvSpPr/>
          <p:nvPr/>
        </p:nvSpPr>
        <p:spPr>
          <a:xfrm>
            <a:off x="6444209" y="5445225"/>
            <a:ext cx="1872208" cy="504056"/>
          </a:xfrm>
          <a:prstGeom prst="teardrop">
            <a:avLst/>
          </a:prstGeom>
          <a:gradFill flip="none" rotWithShape="1">
            <a:gsLst>
              <a:gs pos="96000">
                <a:schemeClr val="accent4">
                  <a:lumMod val="75000"/>
                </a:schemeClr>
              </a:gs>
              <a:gs pos="0">
                <a:srgbClr val="FFFFFF"/>
              </a:gs>
            </a:gsLst>
            <a:path path="circle">
              <a:fillToRect l="50000" t="50000" r="50000" b="50000"/>
            </a:path>
            <a:tileRect/>
          </a:gradFill>
          <a:ln>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ardrop 29"/>
          <p:cNvSpPr/>
          <p:nvPr/>
        </p:nvSpPr>
        <p:spPr>
          <a:xfrm rot="10800000">
            <a:off x="755577" y="5301208"/>
            <a:ext cx="1872208" cy="720080"/>
          </a:xfrm>
          <a:prstGeom prst="teardrop">
            <a:avLst/>
          </a:prstGeom>
          <a:gradFill flip="none" rotWithShape="1">
            <a:gsLst>
              <a:gs pos="98000">
                <a:srgbClr val="665802"/>
              </a:gs>
              <a:gs pos="0">
                <a:srgbClr val="FFFFFF"/>
              </a:gs>
            </a:gsLst>
            <a:path path="circle">
              <a:fillToRect l="100000" t="100000"/>
            </a:path>
            <a:tileRect r="-100000" b="-100000"/>
          </a:gradFill>
          <a:ln>
            <a:solidFill>
              <a:srgbClr val="66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236297" y="5589240"/>
            <a:ext cx="360040" cy="216024"/>
          </a:xfrm>
          <a:prstGeom prst="ellipse">
            <a:avLst/>
          </a:prstGeom>
          <a:solidFill>
            <a:srgbClr val="D6009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a:off x="6084168" y="4149081"/>
            <a:ext cx="1224136" cy="79208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a:off x="6732240" y="5661249"/>
            <a:ext cx="144016" cy="144016"/>
          </a:xfrm>
          <a:prstGeom prst="ellipse">
            <a:avLst/>
          </a:prstGeom>
          <a:gradFill flip="none" rotWithShape="1">
            <a:gsLst>
              <a:gs pos="0">
                <a:srgbClr val="D60093"/>
              </a:gs>
              <a:gs pos="78000">
                <a:srgbClr val="FFFFFF"/>
              </a:gs>
            </a:gsLst>
            <a:path path="circle">
              <a:fillToRect l="100000" t="100000"/>
            </a:path>
            <a:tileRect r="-100000" b="-100000"/>
          </a:gradFill>
          <a:ln>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884640" y="5589240"/>
            <a:ext cx="144016" cy="144016"/>
          </a:xfrm>
          <a:prstGeom prst="ellipse">
            <a:avLst/>
          </a:prstGeom>
          <a:gradFill flip="none" rotWithShape="1">
            <a:gsLst>
              <a:gs pos="0">
                <a:srgbClr val="D60093"/>
              </a:gs>
              <a:gs pos="78000">
                <a:srgbClr val="FFFFFF"/>
              </a:gs>
            </a:gsLst>
            <a:path path="circle">
              <a:fillToRect l="100000" t="100000"/>
            </a:path>
            <a:tileRect r="-100000" b="-100000"/>
          </a:gradFill>
          <a:ln>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037040" y="5733257"/>
            <a:ext cx="144016" cy="144016"/>
          </a:xfrm>
          <a:prstGeom prst="ellipse">
            <a:avLst/>
          </a:prstGeom>
          <a:gradFill flip="none" rotWithShape="1">
            <a:gsLst>
              <a:gs pos="0">
                <a:srgbClr val="D60093"/>
              </a:gs>
              <a:gs pos="78000">
                <a:srgbClr val="FFFFFF"/>
              </a:gs>
            </a:gsLst>
            <a:path path="circle">
              <a:fillToRect l="100000" t="100000"/>
            </a:path>
            <a:tileRect r="-100000" b="-100000"/>
          </a:gradFill>
          <a:ln>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668345" y="5517233"/>
            <a:ext cx="144016" cy="144016"/>
          </a:xfrm>
          <a:prstGeom prst="ellipse">
            <a:avLst/>
          </a:prstGeom>
          <a:gradFill flip="none" rotWithShape="1">
            <a:gsLst>
              <a:gs pos="0">
                <a:srgbClr val="D60093"/>
              </a:gs>
              <a:gs pos="78000">
                <a:srgbClr val="FFFFFF"/>
              </a:gs>
            </a:gsLst>
            <a:path path="circle">
              <a:fillToRect l="100000" t="100000"/>
            </a:path>
            <a:tileRect r="-100000" b="-100000"/>
          </a:gradFill>
          <a:ln>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7820745" y="5661249"/>
            <a:ext cx="144016" cy="144016"/>
          </a:xfrm>
          <a:prstGeom prst="ellipse">
            <a:avLst/>
          </a:prstGeom>
          <a:gradFill flip="none" rotWithShape="1">
            <a:gsLst>
              <a:gs pos="0">
                <a:srgbClr val="D60093"/>
              </a:gs>
              <a:gs pos="78000">
                <a:srgbClr val="FFFFFF"/>
              </a:gs>
            </a:gsLst>
            <a:path path="circle">
              <a:fillToRect l="100000" t="100000"/>
            </a:path>
            <a:tileRect r="-100000" b="-100000"/>
          </a:gradFill>
          <a:ln>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973145" y="5517233"/>
            <a:ext cx="144016" cy="144016"/>
          </a:xfrm>
          <a:prstGeom prst="ellipse">
            <a:avLst/>
          </a:prstGeom>
          <a:gradFill flip="none" rotWithShape="1">
            <a:gsLst>
              <a:gs pos="0">
                <a:srgbClr val="D60093"/>
              </a:gs>
              <a:gs pos="78000">
                <a:srgbClr val="FFFFFF"/>
              </a:gs>
            </a:gsLst>
            <a:path path="circle">
              <a:fillToRect l="100000" t="100000"/>
            </a:path>
            <a:tileRect r="-100000" b="-100000"/>
          </a:gradFill>
          <a:ln>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8316417" y="6093297"/>
            <a:ext cx="144016" cy="144016"/>
          </a:xfrm>
          <a:prstGeom prst="ellipse">
            <a:avLst/>
          </a:prstGeom>
          <a:gradFill flip="none" rotWithShape="1">
            <a:gsLst>
              <a:gs pos="0">
                <a:srgbClr val="D60093"/>
              </a:gs>
              <a:gs pos="78000">
                <a:srgbClr val="FFFFFF"/>
              </a:gs>
            </a:gsLst>
            <a:path path="circle">
              <a:fillToRect l="100000" t="100000"/>
            </a:path>
            <a:tileRect r="-100000" b="-100000"/>
          </a:gradFill>
          <a:ln>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8532441" y="6245697"/>
            <a:ext cx="144016" cy="144016"/>
          </a:xfrm>
          <a:prstGeom prst="ellipse">
            <a:avLst/>
          </a:prstGeom>
          <a:gradFill flip="none" rotWithShape="1">
            <a:gsLst>
              <a:gs pos="0">
                <a:srgbClr val="D60093"/>
              </a:gs>
              <a:gs pos="78000">
                <a:srgbClr val="FFFFFF"/>
              </a:gs>
            </a:gsLst>
            <a:path path="circle">
              <a:fillToRect l="100000" t="100000"/>
            </a:path>
            <a:tileRect r="-100000" b="-100000"/>
          </a:gradFill>
          <a:ln>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8604449" y="6021288"/>
            <a:ext cx="144016" cy="144016"/>
          </a:xfrm>
          <a:prstGeom prst="ellipse">
            <a:avLst/>
          </a:prstGeom>
          <a:gradFill flip="none" rotWithShape="1">
            <a:gsLst>
              <a:gs pos="0">
                <a:srgbClr val="D60093"/>
              </a:gs>
              <a:gs pos="78000">
                <a:srgbClr val="FFFFFF"/>
              </a:gs>
            </a:gsLst>
            <a:path path="circle">
              <a:fillToRect l="100000" t="100000"/>
            </a:path>
            <a:tileRect r="-100000" b="-100000"/>
          </a:gradFill>
          <a:ln>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a:off x="8100393" y="5805264"/>
            <a:ext cx="360040" cy="216024"/>
          </a:xfrm>
          <a:prstGeom prst="straightConnector1">
            <a:avLst/>
          </a:prstGeom>
          <a:ln w="28575" cmpd="sng">
            <a:solidFill>
              <a:srgbClr val="D60093"/>
            </a:solidFill>
            <a:tailEnd type="arrow"/>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1475656" y="5517232"/>
            <a:ext cx="288032" cy="216024"/>
          </a:xfrm>
          <a:prstGeom prst="ellipse">
            <a:avLst/>
          </a:prstGeom>
          <a:solidFill>
            <a:srgbClr val="996633"/>
          </a:solidFill>
          <a:ln>
            <a:solidFill>
              <a:srgbClr val="66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5930115" y="6170439"/>
            <a:ext cx="3210110" cy="646331"/>
          </a:xfrm>
          <a:prstGeom prst="rect">
            <a:avLst/>
          </a:prstGeom>
          <a:noFill/>
        </p:spPr>
        <p:txBody>
          <a:bodyPr wrap="none" rtlCol="0">
            <a:spAutoFit/>
          </a:bodyPr>
          <a:lstStyle/>
          <a:p>
            <a:r>
              <a:rPr lang="en-US" sz="3600" dirty="0"/>
              <a:t>BETA-LIKE CELLS</a:t>
            </a:r>
          </a:p>
        </p:txBody>
      </p:sp>
      <p:sp>
        <p:nvSpPr>
          <p:cNvPr id="47" name="TextBox 20"/>
          <p:cNvSpPr txBox="1"/>
          <p:nvPr/>
        </p:nvSpPr>
        <p:spPr>
          <a:xfrm>
            <a:off x="349096" y="2998693"/>
            <a:ext cx="3214792" cy="646331"/>
          </a:xfrm>
          <a:prstGeom prst="rect">
            <a:avLst/>
          </a:prstGeom>
          <a:noFill/>
          <a:ln>
            <a:solidFill>
              <a:schemeClr val="tx1"/>
            </a:solidFill>
          </a:ln>
        </p:spPr>
        <p:txBody>
          <a:bodyPr wrap="none" rtlCol="0">
            <a:spAutoFit/>
          </a:bodyPr>
          <a:lstStyle/>
          <a:p>
            <a:r>
              <a:rPr lang="en-US" sz="3600" dirty="0"/>
              <a:t>Reprogramming</a:t>
            </a:r>
          </a:p>
        </p:txBody>
      </p:sp>
      <p:sp>
        <p:nvSpPr>
          <p:cNvPr id="48" name="TextBox 20"/>
          <p:cNvSpPr txBox="1"/>
          <p:nvPr/>
        </p:nvSpPr>
        <p:spPr>
          <a:xfrm>
            <a:off x="4283968" y="2998693"/>
            <a:ext cx="4752528" cy="646331"/>
          </a:xfrm>
          <a:prstGeom prst="rect">
            <a:avLst/>
          </a:prstGeom>
          <a:noFill/>
          <a:ln>
            <a:solidFill>
              <a:schemeClr val="tx1"/>
            </a:solidFill>
          </a:ln>
        </p:spPr>
        <p:txBody>
          <a:bodyPr wrap="square" rtlCol="0">
            <a:spAutoFit/>
          </a:bodyPr>
          <a:lstStyle/>
          <a:p>
            <a:r>
              <a:rPr lang="en-US" sz="3600" dirty="0"/>
              <a:t>Directed differentiation</a:t>
            </a:r>
          </a:p>
        </p:txBody>
      </p:sp>
      <p:sp>
        <p:nvSpPr>
          <p:cNvPr id="28" name="Teardrop 16"/>
          <p:cNvSpPr/>
          <p:nvPr/>
        </p:nvSpPr>
        <p:spPr>
          <a:xfrm>
            <a:off x="3779912" y="1484784"/>
            <a:ext cx="1440160" cy="1296144"/>
          </a:xfrm>
          <a:prstGeom prst="teardrop">
            <a:avLst/>
          </a:prstGeom>
          <a:gradFill flip="none" rotWithShape="1">
            <a:gsLst>
              <a:gs pos="98000">
                <a:srgbClr val="FF0000"/>
              </a:gs>
              <a:gs pos="0">
                <a:srgbClr val="FFFFFF"/>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18"/>
          <p:cNvSpPr/>
          <p:nvPr/>
        </p:nvSpPr>
        <p:spPr>
          <a:xfrm>
            <a:off x="4281469" y="1988840"/>
            <a:ext cx="432048" cy="28803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tel 4">
            <a:extLst>
              <a:ext uri="{FF2B5EF4-FFF2-40B4-BE49-F238E27FC236}">
                <a16:creationId xmlns:a16="http://schemas.microsoft.com/office/drawing/2014/main" id="{2FEEC2F0-5955-E346-8031-E2AD26CC211C}"/>
              </a:ext>
            </a:extLst>
          </p:cNvPr>
          <p:cNvSpPr>
            <a:spLocks noGrp="1"/>
          </p:cNvSpPr>
          <p:nvPr>
            <p:ph type="title"/>
          </p:nvPr>
        </p:nvSpPr>
        <p:spPr>
          <a:xfrm>
            <a:off x="241176" y="188640"/>
            <a:ext cx="8867328" cy="1143000"/>
          </a:xfrm>
        </p:spPr>
        <p:txBody>
          <a:bodyPr>
            <a:normAutofit fontScale="90000"/>
          </a:bodyPr>
          <a:lstStyle/>
          <a:p>
            <a:r>
              <a:rPr lang="nb-NO" dirty="0" err="1"/>
              <a:t>Paradigm</a:t>
            </a:r>
            <a:r>
              <a:rPr lang="nb-NO" dirty="0"/>
              <a:t>: </a:t>
            </a:r>
            <a:r>
              <a:rPr lang="nb-NO" dirty="0" err="1"/>
              <a:t>Induced</a:t>
            </a:r>
            <a:r>
              <a:rPr lang="nb-NO" dirty="0"/>
              <a:t> </a:t>
            </a:r>
            <a:r>
              <a:rPr lang="nb-NO" dirty="0" err="1"/>
              <a:t>pluripotent</a:t>
            </a:r>
            <a:r>
              <a:rPr lang="nb-NO" dirty="0"/>
              <a:t> stem </a:t>
            </a:r>
            <a:r>
              <a:rPr lang="nb-NO" dirty="0" err="1"/>
              <a:t>cells</a:t>
            </a:r>
            <a:r>
              <a:rPr lang="nb-NO" dirty="0"/>
              <a:t> (</a:t>
            </a:r>
            <a:r>
              <a:rPr lang="nb-NO" dirty="0" err="1"/>
              <a:t>iPSCs</a:t>
            </a:r>
            <a:r>
              <a:rPr lang="nb-NO" dirty="0"/>
              <a:t>)</a:t>
            </a:r>
          </a:p>
        </p:txBody>
      </p:sp>
      <p:cxnSp>
        <p:nvCxnSpPr>
          <p:cNvPr id="29" name="Straight Arrow Connector 9">
            <a:extLst>
              <a:ext uri="{FF2B5EF4-FFF2-40B4-BE49-F238E27FC236}">
                <a16:creationId xmlns:a16="http://schemas.microsoft.com/office/drawing/2014/main" id="{98B0195E-94FD-704F-81B3-B58E4A19A88F}"/>
              </a:ext>
            </a:extLst>
          </p:cNvPr>
          <p:cNvCxnSpPr>
            <a:cxnSpLocks/>
          </p:cNvCxnSpPr>
          <p:nvPr/>
        </p:nvCxnSpPr>
        <p:spPr>
          <a:xfrm flipV="1">
            <a:off x="2881132" y="5758427"/>
            <a:ext cx="3347916" cy="21950"/>
          </a:xfrm>
          <a:prstGeom prst="straightConnector1">
            <a:avLst/>
          </a:prstGeom>
          <a:ln w="76200" cmpd="sng">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pic>
        <p:nvPicPr>
          <p:cNvPr id="31" name="Picture 42" descr="IMG_9670_crop2.jpg">
            <a:extLst>
              <a:ext uri="{FF2B5EF4-FFF2-40B4-BE49-F238E27FC236}">
                <a16:creationId xmlns:a16="http://schemas.microsoft.com/office/drawing/2014/main" id="{E2C37750-0128-734F-B897-FC982FEA5B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800" y="3690389"/>
            <a:ext cx="1097623" cy="1873007"/>
          </a:xfrm>
          <a:prstGeom prst="rect">
            <a:avLst/>
          </a:prstGeom>
          <a:ln>
            <a:noFill/>
          </a:ln>
          <a:effectLst>
            <a:softEdge rad="112500"/>
          </a:effectLst>
        </p:spPr>
      </p:pic>
      <p:sp>
        <p:nvSpPr>
          <p:cNvPr id="50" name="Line 3">
            <a:extLst>
              <a:ext uri="{FF2B5EF4-FFF2-40B4-BE49-F238E27FC236}">
                <a16:creationId xmlns:a16="http://schemas.microsoft.com/office/drawing/2014/main" id="{45A3110F-89B8-B34F-A474-CAF41A41BC27}"/>
              </a:ext>
            </a:extLst>
          </p:cNvPr>
          <p:cNvSpPr>
            <a:spLocks noChangeShapeType="1"/>
          </p:cNvSpPr>
          <p:nvPr/>
        </p:nvSpPr>
        <p:spPr bwMode="auto">
          <a:xfrm>
            <a:off x="8100076" y="5914986"/>
            <a:ext cx="362852" cy="164679"/>
          </a:xfrm>
          <a:prstGeom prst="line">
            <a:avLst/>
          </a:prstGeom>
          <a:noFill/>
          <a:ln w="508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 name="Oval 44">
            <a:extLst>
              <a:ext uri="{FF2B5EF4-FFF2-40B4-BE49-F238E27FC236}">
                <a16:creationId xmlns:a16="http://schemas.microsoft.com/office/drawing/2014/main" id="{07CBECDF-1525-B342-9D83-84FF19E583B7}"/>
              </a:ext>
            </a:extLst>
          </p:cNvPr>
          <p:cNvSpPr/>
          <p:nvPr/>
        </p:nvSpPr>
        <p:spPr>
          <a:xfrm>
            <a:off x="5413666" y="5232021"/>
            <a:ext cx="290282" cy="182976"/>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a:solidFill>
                    <a:srgbClr val="FF0000"/>
                  </a:solidFill>
                </a:ln>
                <a:solidFill>
                  <a:srgbClr val="FFFFFF"/>
                </a:solidFill>
              </a:rPr>
              <a:t> </a:t>
            </a:r>
          </a:p>
        </p:txBody>
      </p:sp>
    </p:spTree>
    <p:extLst>
      <p:ext uri="{BB962C8B-B14F-4D97-AF65-F5344CB8AC3E}">
        <p14:creationId xmlns:p14="http://schemas.microsoft.com/office/powerpoint/2010/main" val="3636382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E78D98-4940-474D-B237-2DA82D32F011}"/>
              </a:ext>
            </a:extLst>
          </p:cNvPr>
          <p:cNvSpPr>
            <a:spLocks noGrp="1"/>
          </p:cNvSpPr>
          <p:nvPr>
            <p:ph type="title"/>
          </p:nvPr>
        </p:nvSpPr>
        <p:spPr/>
        <p:txBody>
          <a:bodyPr>
            <a:normAutofit fontScale="90000"/>
          </a:bodyPr>
          <a:lstStyle/>
          <a:p>
            <a:r>
              <a:rPr lang="nb-NO" dirty="0"/>
              <a:t> MODY-</a:t>
            </a:r>
            <a:r>
              <a:rPr lang="nb-NO" dirty="0" err="1"/>
              <a:t>hiPSCs</a:t>
            </a:r>
            <a:r>
              <a:rPr lang="nb-NO" dirty="0"/>
              <a:t> as </a:t>
            </a:r>
            <a:r>
              <a:rPr lang="nb-NO" dirty="0" err="1"/>
              <a:t>the</a:t>
            </a:r>
            <a:r>
              <a:rPr lang="nb-NO" dirty="0"/>
              <a:t> basis for stem </a:t>
            </a:r>
            <a:r>
              <a:rPr lang="nb-NO" dirty="0" err="1"/>
              <a:t>cell</a:t>
            </a:r>
            <a:r>
              <a:rPr lang="nb-NO" dirty="0"/>
              <a:t> </a:t>
            </a:r>
            <a:r>
              <a:rPr lang="nb-NO" dirty="0" err="1"/>
              <a:t>derived</a:t>
            </a:r>
            <a:r>
              <a:rPr lang="nb-NO" dirty="0"/>
              <a:t> beta </a:t>
            </a:r>
            <a:r>
              <a:rPr lang="nb-NO" dirty="0" err="1"/>
              <a:t>cells</a:t>
            </a:r>
            <a:endParaRPr lang="nb-NO" dirty="0"/>
          </a:p>
        </p:txBody>
      </p:sp>
      <p:grpSp>
        <p:nvGrpSpPr>
          <p:cNvPr id="3" name="Gruppe 2">
            <a:extLst>
              <a:ext uri="{FF2B5EF4-FFF2-40B4-BE49-F238E27FC236}">
                <a16:creationId xmlns:a16="http://schemas.microsoft.com/office/drawing/2014/main" id="{D03B35A1-0A96-5743-B703-4927957A81EE}"/>
              </a:ext>
            </a:extLst>
          </p:cNvPr>
          <p:cNvGrpSpPr>
            <a:grpSpLocks noChangeAspect="1"/>
          </p:cNvGrpSpPr>
          <p:nvPr/>
        </p:nvGrpSpPr>
        <p:grpSpPr>
          <a:xfrm>
            <a:off x="57629" y="1340768"/>
            <a:ext cx="5853953" cy="3905488"/>
            <a:chOff x="785813" y="1341438"/>
            <a:chExt cx="7602537" cy="5072062"/>
          </a:xfrm>
        </p:grpSpPr>
        <p:sp>
          <p:nvSpPr>
            <p:cNvPr id="4" name="Rectangle 122">
              <a:extLst>
                <a:ext uri="{FF2B5EF4-FFF2-40B4-BE49-F238E27FC236}">
                  <a16:creationId xmlns:a16="http://schemas.microsoft.com/office/drawing/2014/main" id="{2AA1E351-1A14-A049-BD24-2A84DCBAE820}"/>
                </a:ext>
              </a:extLst>
            </p:cNvPr>
            <p:cNvSpPr>
              <a:spLocks noChangeArrowheads="1"/>
            </p:cNvSpPr>
            <p:nvPr/>
          </p:nvSpPr>
          <p:spPr bwMode="auto">
            <a:xfrm>
              <a:off x="785813" y="1341438"/>
              <a:ext cx="7602537" cy="507206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ysClr val="windowText" lastClr="000000"/>
                </a:solidFill>
                <a:effectLst/>
                <a:uLnTx/>
                <a:uFillTx/>
              </a:endParaRPr>
            </a:p>
          </p:txBody>
        </p:sp>
        <p:grpSp>
          <p:nvGrpSpPr>
            <p:cNvPr id="5" name="Group 2">
              <a:extLst>
                <a:ext uri="{FF2B5EF4-FFF2-40B4-BE49-F238E27FC236}">
                  <a16:creationId xmlns:a16="http://schemas.microsoft.com/office/drawing/2014/main" id="{3F02CAA3-24F6-B44C-8FC7-7324C417EBF0}"/>
                </a:ext>
              </a:extLst>
            </p:cNvPr>
            <p:cNvGrpSpPr>
              <a:grpSpLocks/>
            </p:cNvGrpSpPr>
            <p:nvPr/>
          </p:nvGrpSpPr>
          <p:grpSpPr bwMode="auto">
            <a:xfrm>
              <a:off x="3919538" y="2092325"/>
              <a:ext cx="2219325" cy="2860675"/>
              <a:chOff x="2819" y="1315"/>
              <a:chExt cx="1398" cy="1802"/>
            </a:xfrm>
          </p:grpSpPr>
          <p:sp>
            <p:nvSpPr>
              <p:cNvPr id="213" name="Freeform 3">
                <a:extLst>
                  <a:ext uri="{FF2B5EF4-FFF2-40B4-BE49-F238E27FC236}">
                    <a16:creationId xmlns:a16="http://schemas.microsoft.com/office/drawing/2014/main" id="{2B4F2A2C-3F26-DB45-8B04-4D570201D4DA}"/>
                  </a:ext>
                </a:extLst>
              </p:cNvPr>
              <p:cNvSpPr>
                <a:spLocks/>
              </p:cNvSpPr>
              <p:nvPr/>
            </p:nvSpPr>
            <p:spPr bwMode="auto">
              <a:xfrm>
                <a:off x="2865" y="2902"/>
                <a:ext cx="15" cy="25"/>
              </a:xfrm>
              <a:custGeom>
                <a:avLst/>
                <a:gdLst>
                  <a:gd name="T0" fmla="*/ 0 w 15"/>
                  <a:gd name="T1" fmla="*/ 0 h 25"/>
                  <a:gd name="T2" fmla="*/ 0 w 15"/>
                  <a:gd name="T3" fmla="*/ 0 h 25"/>
                  <a:gd name="T4" fmla="*/ 5 w 15"/>
                  <a:gd name="T5" fmla="*/ 9 h 25"/>
                  <a:gd name="T6" fmla="*/ 10 w 15"/>
                  <a:gd name="T7" fmla="*/ 17 h 25"/>
                  <a:gd name="T8" fmla="*/ 10 w 15"/>
                  <a:gd name="T9" fmla="*/ 25 h 25"/>
                  <a:gd name="T10" fmla="*/ 15 w 15"/>
                  <a:gd name="T11" fmla="*/ 21 h 25"/>
                  <a:gd name="T12" fmla="*/ 15 w 15"/>
                  <a:gd name="T13" fmla="*/ 17 h 25"/>
                  <a:gd name="T14" fmla="*/ 10 w 15"/>
                  <a:gd name="T15" fmla="*/ 9 h 25"/>
                  <a:gd name="T16" fmla="*/ 10 w 15"/>
                  <a:gd name="T17" fmla="*/ 4 h 25"/>
                  <a:gd name="T18" fmla="*/ 0 w 15"/>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0" y="0"/>
                    </a:moveTo>
                    <a:lnTo>
                      <a:pt x="0" y="0"/>
                    </a:lnTo>
                    <a:lnTo>
                      <a:pt x="5" y="9"/>
                    </a:lnTo>
                    <a:lnTo>
                      <a:pt x="10" y="17"/>
                    </a:lnTo>
                    <a:lnTo>
                      <a:pt x="10" y="25"/>
                    </a:lnTo>
                    <a:lnTo>
                      <a:pt x="15" y="21"/>
                    </a:lnTo>
                    <a:lnTo>
                      <a:pt x="15" y="17"/>
                    </a:lnTo>
                    <a:lnTo>
                      <a:pt x="10" y="9"/>
                    </a:lnTo>
                    <a:lnTo>
                      <a:pt x="10" y="4"/>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14" name="Freeform 4">
                <a:extLst>
                  <a:ext uri="{FF2B5EF4-FFF2-40B4-BE49-F238E27FC236}">
                    <a16:creationId xmlns:a16="http://schemas.microsoft.com/office/drawing/2014/main" id="{F4C0E002-AF11-F540-87E5-EAF7119A37A9}"/>
                  </a:ext>
                </a:extLst>
              </p:cNvPr>
              <p:cNvSpPr>
                <a:spLocks/>
              </p:cNvSpPr>
              <p:nvPr/>
            </p:nvSpPr>
            <p:spPr bwMode="auto">
              <a:xfrm>
                <a:off x="2885" y="2898"/>
                <a:ext cx="15" cy="17"/>
              </a:xfrm>
              <a:custGeom>
                <a:avLst/>
                <a:gdLst>
                  <a:gd name="T0" fmla="*/ 0 w 15"/>
                  <a:gd name="T1" fmla="*/ 0 h 17"/>
                  <a:gd name="T2" fmla="*/ 0 w 15"/>
                  <a:gd name="T3" fmla="*/ 4 h 17"/>
                  <a:gd name="T4" fmla="*/ 5 w 15"/>
                  <a:gd name="T5" fmla="*/ 8 h 17"/>
                  <a:gd name="T6" fmla="*/ 5 w 15"/>
                  <a:gd name="T7" fmla="*/ 13 h 17"/>
                  <a:gd name="T8" fmla="*/ 5 w 15"/>
                  <a:gd name="T9" fmla="*/ 17 h 17"/>
                  <a:gd name="T10" fmla="*/ 15 w 15"/>
                  <a:gd name="T11" fmla="*/ 17 h 17"/>
                  <a:gd name="T12" fmla="*/ 15 w 15"/>
                  <a:gd name="T13" fmla="*/ 8 h 17"/>
                  <a:gd name="T14" fmla="*/ 10 w 15"/>
                  <a:gd name="T15" fmla="*/ 4 h 17"/>
                  <a:gd name="T16" fmla="*/ 0 w 15"/>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0" y="0"/>
                    </a:moveTo>
                    <a:lnTo>
                      <a:pt x="0" y="4"/>
                    </a:lnTo>
                    <a:lnTo>
                      <a:pt x="5" y="8"/>
                    </a:lnTo>
                    <a:lnTo>
                      <a:pt x="5" y="13"/>
                    </a:lnTo>
                    <a:lnTo>
                      <a:pt x="5" y="17"/>
                    </a:lnTo>
                    <a:lnTo>
                      <a:pt x="15" y="17"/>
                    </a:lnTo>
                    <a:lnTo>
                      <a:pt x="15" y="8"/>
                    </a:lnTo>
                    <a:lnTo>
                      <a:pt x="10" y="4"/>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15" name="Freeform 5">
                <a:extLst>
                  <a:ext uri="{FF2B5EF4-FFF2-40B4-BE49-F238E27FC236}">
                    <a16:creationId xmlns:a16="http://schemas.microsoft.com/office/drawing/2014/main" id="{97E4B161-96C2-8449-9733-C19B5F88DDA8}"/>
                  </a:ext>
                </a:extLst>
              </p:cNvPr>
              <p:cNvSpPr>
                <a:spLocks/>
              </p:cNvSpPr>
              <p:nvPr/>
            </p:nvSpPr>
            <p:spPr bwMode="auto">
              <a:xfrm>
                <a:off x="2844" y="2783"/>
                <a:ext cx="15" cy="12"/>
              </a:xfrm>
              <a:custGeom>
                <a:avLst/>
                <a:gdLst>
                  <a:gd name="T0" fmla="*/ 0 w 15"/>
                  <a:gd name="T1" fmla="*/ 0 h 12"/>
                  <a:gd name="T2" fmla="*/ 0 w 15"/>
                  <a:gd name="T3" fmla="*/ 4 h 12"/>
                  <a:gd name="T4" fmla="*/ 5 w 15"/>
                  <a:gd name="T5" fmla="*/ 12 h 12"/>
                  <a:gd name="T6" fmla="*/ 15 w 15"/>
                  <a:gd name="T7" fmla="*/ 12 h 12"/>
                  <a:gd name="T8" fmla="*/ 15 w 15"/>
                  <a:gd name="T9" fmla="*/ 8 h 12"/>
                  <a:gd name="T10" fmla="*/ 0 w 15"/>
                  <a:gd name="T11" fmla="*/ 0 h 12"/>
                </a:gdLst>
                <a:ahLst/>
                <a:cxnLst>
                  <a:cxn ang="0">
                    <a:pos x="T0" y="T1"/>
                  </a:cxn>
                  <a:cxn ang="0">
                    <a:pos x="T2" y="T3"/>
                  </a:cxn>
                  <a:cxn ang="0">
                    <a:pos x="T4" y="T5"/>
                  </a:cxn>
                  <a:cxn ang="0">
                    <a:pos x="T6" y="T7"/>
                  </a:cxn>
                  <a:cxn ang="0">
                    <a:pos x="T8" y="T9"/>
                  </a:cxn>
                  <a:cxn ang="0">
                    <a:pos x="T10" y="T11"/>
                  </a:cxn>
                </a:cxnLst>
                <a:rect l="0" t="0" r="r" b="b"/>
                <a:pathLst>
                  <a:path w="15" h="12">
                    <a:moveTo>
                      <a:pt x="0" y="0"/>
                    </a:moveTo>
                    <a:lnTo>
                      <a:pt x="0" y="4"/>
                    </a:lnTo>
                    <a:lnTo>
                      <a:pt x="5" y="12"/>
                    </a:lnTo>
                    <a:lnTo>
                      <a:pt x="15" y="12"/>
                    </a:lnTo>
                    <a:lnTo>
                      <a:pt x="15" y="8"/>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16" name="Freeform 6">
                <a:extLst>
                  <a:ext uri="{FF2B5EF4-FFF2-40B4-BE49-F238E27FC236}">
                    <a16:creationId xmlns:a16="http://schemas.microsoft.com/office/drawing/2014/main" id="{8B5C13B4-5D5C-AB42-9D08-92BF0E50AA42}"/>
                  </a:ext>
                </a:extLst>
              </p:cNvPr>
              <p:cNvSpPr>
                <a:spLocks/>
              </p:cNvSpPr>
              <p:nvPr/>
            </p:nvSpPr>
            <p:spPr bwMode="auto">
              <a:xfrm>
                <a:off x="2840" y="2799"/>
                <a:ext cx="15" cy="12"/>
              </a:xfrm>
              <a:custGeom>
                <a:avLst/>
                <a:gdLst>
                  <a:gd name="T0" fmla="*/ 5 w 15"/>
                  <a:gd name="T1" fmla="*/ 0 h 12"/>
                  <a:gd name="T2" fmla="*/ 0 w 15"/>
                  <a:gd name="T3" fmla="*/ 4 h 12"/>
                  <a:gd name="T4" fmla="*/ 10 w 15"/>
                  <a:gd name="T5" fmla="*/ 12 h 12"/>
                  <a:gd name="T6" fmla="*/ 15 w 15"/>
                  <a:gd name="T7" fmla="*/ 12 h 12"/>
                  <a:gd name="T8" fmla="*/ 15 w 15"/>
                  <a:gd name="T9" fmla="*/ 8 h 12"/>
                  <a:gd name="T10" fmla="*/ 5 w 15"/>
                  <a:gd name="T11" fmla="*/ 0 h 12"/>
                </a:gdLst>
                <a:ahLst/>
                <a:cxnLst>
                  <a:cxn ang="0">
                    <a:pos x="T0" y="T1"/>
                  </a:cxn>
                  <a:cxn ang="0">
                    <a:pos x="T2" y="T3"/>
                  </a:cxn>
                  <a:cxn ang="0">
                    <a:pos x="T4" y="T5"/>
                  </a:cxn>
                  <a:cxn ang="0">
                    <a:pos x="T6" y="T7"/>
                  </a:cxn>
                  <a:cxn ang="0">
                    <a:pos x="T8" y="T9"/>
                  </a:cxn>
                  <a:cxn ang="0">
                    <a:pos x="T10" y="T11"/>
                  </a:cxn>
                </a:cxnLst>
                <a:rect l="0" t="0" r="r" b="b"/>
                <a:pathLst>
                  <a:path w="15" h="12">
                    <a:moveTo>
                      <a:pt x="5" y="0"/>
                    </a:moveTo>
                    <a:lnTo>
                      <a:pt x="0" y="4"/>
                    </a:lnTo>
                    <a:lnTo>
                      <a:pt x="10" y="12"/>
                    </a:lnTo>
                    <a:lnTo>
                      <a:pt x="15" y="12"/>
                    </a:lnTo>
                    <a:lnTo>
                      <a:pt x="15" y="8"/>
                    </a:lnTo>
                    <a:lnTo>
                      <a:pt x="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17" name="Freeform 7">
                <a:extLst>
                  <a:ext uri="{FF2B5EF4-FFF2-40B4-BE49-F238E27FC236}">
                    <a16:creationId xmlns:a16="http://schemas.microsoft.com/office/drawing/2014/main" id="{753D5A73-0259-BA4E-A8E6-CF2F51E7CCE0}"/>
                  </a:ext>
                </a:extLst>
              </p:cNvPr>
              <p:cNvSpPr>
                <a:spLocks/>
              </p:cNvSpPr>
              <p:nvPr/>
            </p:nvSpPr>
            <p:spPr bwMode="auto">
              <a:xfrm>
                <a:off x="2844" y="2820"/>
                <a:ext cx="21" cy="12"/>
              </a:xfrm>
              <a:custGeom>
                <a:avLst/>
                <a:gdLst>
                  <a:gd name="T0" fmla="*/ 5 w 21"/>
                  <a:gd name="T1" fmla="*/ 0 h 12"/>
                  <a:gd name="T2" fmla="*/ 0 w 21"/>
                  <a:gd name="T3" fmla="*/ 0 h 12"/>
                  <a:gd name="T4" fmla="*/ 5 w 21"/>
                  <a:gd name="T5" fmla="*/ 8 h 12"/>
                  <a:gd name="T6" fmla="*/ 21 w 21"/>
                  <a:gd name="T7" fmla="*/ 12 h 12"/>
                  <a:gd name="T8" fmla="*/ 21 w 21"/>
                  <a:gd name="T9" fmla="*/ 8 h 12"/>
                  <a:gd name="T10" fmla="*/ 16 w 21"/>
                  <a:gd name="T11" fmla="*/ 4 h 12"/>
                  <a:gd name="T12" fmla="*/ 5 w 21"/>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5" y="0"/>
                    </a:moveTo>
                    <a:lnTo>
                      <a:pt x="0" y="0"/>
                    </a:lnTo>
                    <a:lnTo>
                      <a:pt x="5" y="8"/>
                    </a:lnTo>
                    <a:lnTo>
                      <a:pt x="21" y="12"/>
                    </a:lnTo>
                    <a:lnTo>
                      <a:pt x="21" y="8"/>
                    </a:lnTo>
                    <a:lnTo>
                      <a:pt x="16" y="4"/>
                    </a:lnTo>
                    <a:lnTo>
                      <a:pt x="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18" name="Freeform 8">
                <a:extLst>
                  <a:ext uri="{FF2B5EF4-FFF2-40B4-BE49-F238E27FC236}">
                    <a16:creationId xmlns:a16="http://schemas.microsoft.com/office/drawing/2014/main" id="{2A009FF5-E894-F544-B1A3-2F688D8DA83C}"/>
                  </a:ext>
                </a:extLst>
              </p:cNvPr>
              <p:cNvSpPr>
                <a:spLocks/>
              </p:cNvSpPr>
              <p:nvPr/>
            </p:nvSpPr>
            <p:spPr bwMode="auto">
              <a:xfrm>
                <a:off x="2819" y="2758"/>
                <a:ext cx="25" cy="20"/>
              </a:xfrm>
              <a:custGeom>
                <a:avLst/>
                <a:gdLst>
                  <a:gd name="T0" fmla="*/ 20 w 25"/>
                  <a:gd name="T1" fmla="*/ 20 h 20"/>
                  <a:gd name="T2" fmla="*/ 25 w 25"/>
                  <a:gd name="T3" fmla="*/ 16 h 20"/>
                  <a:gd name="T4" fmla="*/ 20 w 25"/>
                  <a:gd name="T5" fmla="*/ 12 h 20"/>
                  <a:gd name="T6" fmla="*/ 20 w 25"/>
                  <a:gd name="T7" fmla="*/ 8 h 20"/>
                  <a:gd name="T8" fmla="*/ 20 w 25"/>
                  <a:gd name="T9" fmla="*/ 4 h 20"/>
                  <a:gd name="T10" fmla="*/ 15 w 25"/>
                  <a:gd name="T11" fmla="*/ 4 h 20"/>
                  <a:gd name="T12" fmla="*/ 10 w 25"/>
                  <a:gd name="T13" fmla="*/ 0 h 20"/>
                  <a:gd name="T14" fmla="*/ 5 w 25"/>
                  <a:gd name="T15" fmla="*/ 0 h 20"/>
                  <a:gd name="T16" fmla="*/ 0 w 25"/>
                  <a:gd name="T17" fmla="*/ 4 h 20"/>
                  <a:gd name="T18" fmla="*/ 15 w 25"/>
                  <a:gd name="T19" fmla="*/ 4 h 20"/>
                  <a:gd name="T20" fmla="*/ 15 w 25"/>
                  <a:gd name="T21" fmla="*/ 8 h 20"/>
                  <a:gd name="T22" fmla="*/ 20 w 25"/>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0">
                    <a:moveTo>
                      <a:pt x="20" y="20"/>
                    </a:moveTo>
                    <a:lnTo>
                      <a:pt x="25" y="16"/>
                    </a:lnTo>
                    <a:lnTo>
                      <a:pt x="20" y="12"/>
                    </a:lnTo>
                    <a:lnTo>
                      <a:pt x="20" y="8"/>
                    </a:lnTo>
                    <a:lnTo>
                      <a:pt x="20" y="4"/>
                    </a:lnTo>
                    <a:lnTo>
                      <a:pt x="15" y="4"/>
                    </a:lnTo>
                    <a:lnTo>
                      <a:pt x="10" y="0"/>
                    </a:lnTo>
                    <a:lnTo>
                      <a:pt x="5" y="0"/>
                    </a:lnTo>
                    <a:lnTo>
                      <a:pt x="0" y="4"/>
                    </a:lnTo>
                    <a:lnTo>
                      <a:pt x="15" y="4"/>
                    </a:lnTo>
                    <a:lnTo>
                      <a:pt x="15" y="8"/>
                    </a:lnTo>
                    <a:lnTo>
                      <a:pt x="20" y="2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19" name="Freeform 9">
                <a:extLst>
                  <a:ext uri="{FF2B5EF4-FFF2-40B4-BE49-F238E27FC236}">
                    <a16:creationId xmlns:a16="http://schemas.microsoft.com/office/drawing/2014/main" id="{BACD6EC3-4449-644F-9B9E-F0787F37E2B0}"/>
                  </a:ext>
                </a:extLst>
              </p:cNvPr>
              <p:cNvSpPr>
                <a:spLocks/>
              </p:cNvSpPr>
              <p:nvPr/>
            </p:nvSpPr>
            <p:spPr bwMode="auto">
              <a:xfrm>
                <a:off x="2840" y="2737"/>
                <a:ext cx="19" cy="24"/>
              </a:xfrm>
              <a:custGeom>
                <a:avLst/>
                <a:gdLst>
                  <a:gd name="T0" fmla="*/ 5 w 19"/>
                  <a:gd name="T1" fmla="*/ 0 h 24"/>
                  <a:gd name="T2" fmla="*/ 10 w 19"/>
                  <a:gd name="T3" fmla="*/ 4 h 24"/>
                  <a:gd name="T4" fmla="*/ 5 w 19"/>
                  <a:gd name="T5" fmla="*/ 8 h 24"/>
                  <a:gd name="T6" fmla="*/ 10 w 19"/>
                  <a:gd name="T7" fmla="*/ 16 h 24"/>
                  <a:gd name="T8" fmla="*/ 14 w 19"/>
                  <a:gd name="T9" fmla="*/ 12 h 24"/>
                  <a:gd name="T10" fmla="*/ 19 w 19"/>
                  <a:gd name="T11" fmla="*/ 16 h 24"/>
                  <a:gd name="T12" fmla="*/ 14 w 19"/>
                  <a:gd name="T13" fmla="*/ 16 h 24"/>
                  <a:gd name="T14" fmla="*/ 10 w 19"/>
                  <a:gd name="T15" fmla="*/ 20 h 24"/>
                  <a:gd name="T16" fmla="*/ 10 w 19"/>
                  <a:gd name="T17" fmla="*/ 24 h 24"/>
                  <a:gd name="T18" fmla="*/ 5 w 19"/>
                  <a:gd name="T19" fmla="*/ 20 h 24"/>
                  <a:gd name="T20" fmla="*/ 5 w 19"/>
                  <a:gd name="T21" fmla="*/ 12 h 24"/>
                  <a:gd name="T22" fmla="*/ 0 w 19"/>
                  <a:gd name="T23" fmla="*/ 8 h 24"/>
                  <a:gd name="T24" fmla="*/ 5 w 19"/>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24">
                    <a:moveTo>
                      <a:pt x="5" y="0"/>
                    </a:moveTo>
                    <a:lnTo>
                      <a:pt x="10" y="4"/>
                    </a:lnTo>
                    <a:lnTo>
                      <a:pt x="5" y="8"/>
                    </a:lnTo>
                    <a:lnTo>
                      <a:pt x="10" y="16"/>
                    </a:lnTo>
                    <a:lnTo>
                      <a:pt x="14" y="12"/>
                    </a:lnTo>
                    <a:lnTo>
                      <a:pt x="19" y="16"/>
                    </a:lnTo>
                    <a:lnTo>
                      <a:pt x="14" y="16"/>
                    </a:lnTo>
                    <a:lnTo>
                      <a:pt x="10" y="20"/>
                    </a:lnTo>
                    <a:lnTo>
                      <a:pt x="10" y="24"/>
                    </a:lnTo>
                    <a:lnTo>
                      <a:pt x="5" y="20"/>
                    </a:lnTo>
                    <a:lnTo>
                      <a:pt x="5" y="12"/>
                    </a:lnTo>
                    <a:lnTo>
                      <a:pt x="0" y="8"/>
                    </a:lnTo>
                    <a:lnTo>
                      <a:pt x="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20" name="Rectangle 10">
                <a:extLst>
                  <a:ext uri="{FF2B5EF4-FFF2-40B4-BE49-F238E27FC236}">
                    <a16:creationId xmlns:a16="http://schemas.microsoft.com/office/drawing/2014/main" id="{AAC1B698-800F-D049-A5B1-6BEDBDCE59B1}"/>
                  </a:ext>
                </a:extLst>
              </p:cNvPr>
              <p:cNvSpPr>
                <a:spLocks noChangeArrowheads="1"/>
              </p:cNvSpPr>
              <p:nvPr/>
            </p:nvSpPr>
            <p:spPr bwMode="auto">
              <a:xfrm>
                <a:off x="2834" y="2753"/>
                <a:ext cx="0" cy="0"/>
              </a:xfrm>
              <a:prstGeom prst="rect">
                <a:avLst/>
              </a:prstGeom>
              <a:solidFill>
                <a:srgbClr val="00FF00"/>
              </a:solidFill>
              <a:ln w="9525" cap="sq">
                <a:solidFill>
                  <a:srgbClr val="000000"/>
                </a:solidFill>
                <a:miter lim="800000"/>
                <a:headEnd/>
                <a:tailEnd/>
              </a:ln>
            </p:spPr>
            <p:txBody>
              <a:bodyPr/>
              <a:lstStyle/>
              <a:p>
                <a:endParaRPr lang="nb-NO"/>
              </a:p>
            </p:txBody>
          </p:sp>
          <p:sp>
            <p:nvSpPr>
              <p:cNvPr id="221" name="Freeform 11">
                <a:extLst>
                  <a:ext uri="{FF2B5EF4-FFF2-40B4-BE49-F238E27FC236}">
                    <a16:creationId xmlns:a16="http://schemas.microsoft.com/office/drawing/2014/main" id="{1D6FFA5F-243E-AB41-8C0A-66DEF32C620A}"/>
                  </a:ext>
                </a:extLst>
              </p:cNvPr>
              <p:cNvSpPr>
                <a:spLocks/>
              </p:cNvSpPr>
              <p:nvPr/>
            </p:nvSpPr>
            <p:spPr bwMode="auto">
              <a:xfrm>
                <a:off x="2829" y="2749"/>
                <a:ext cx="11" cy="9"/>
              </a:xfrm>
              <a:custGeom>
                <a:avLst/>
                <a:gdLst>
                  <a:gd name="T0" fmla="*/ 6 w 11"/>
                  <a:gd name="T1" fmla="*/ 0 h 9"/>
                  <a:gd name="T2" fmla="*/ 0 w 11"/>
                  <a:gd name="T3" fmla="*/ 5 h 9"/>
                  <a:gd name="T4" fmla="*/ 6 w 11"/>
                  <a:gd name="T5" fmla="*/ 9 h 9"/>
                  <a:gd name="T6" fmla="*/ 11 w 11"/>
                  <a:gd name="T7" fmla="*/ 5 h 9"/>
                  <a:gd name="T8" fmla="*/ 6 w 11"/>
                  <a:gd name="T9" fmla="*/ 0 h 9"/>
                </a:gdLst>
                <a:ahLst/>
                <a:cxnLst>
                  <a:cxn ang="0">
                    <a:pos x="T0" y="T1"/>
                  </a:cxn>
                  <a:cxn ang="0">
                    <a:pos x="T2" y="T3"/>
                  </a:cxn>
                  <a:cxn ang="0">
                    <a:pos x="T4" y="T5"/>
                  </a:cxn>
                  <a:cxn ang="0">
                    <a:pos x="T6" y="T7"/>
                  </a:cxn>
                  <a:cxn ang="0">
                    <a:pos x="T8" y="T9"/>
                  </a:cxn>
                </a:cxnLst>
                <a:rect l="0" t="0" r="r" b="b"/>
                <a:pathLst>
                  <a:path w="11" h="9">
                    <a:moveTo>
                      <a:pt x="6" y="0"/>
                    </a:moveTo>
                    <a:lnTo>
                      <a:pt x="0" y="5"/>
                    </a:lnTo>
                    <a:lnTo>
                      <a:pt x="6" y="9"/>
                    </a:lnTo>
                    <a:lnTo>
                      <a:pt x="11" y="5"/>
                    </a:lnTo>
                    <a:lnTo>
                      <a:pt x="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22" name="Freeform 12">
                <a:extLst>
                  <a:ext uri="{FF2B5EF4-FFF2-40B4-BE49-F238E27FC236}">
                    <a16:creationId xmlns:a16="http://schemas.microsoft.com/office/drawing/2014/main" id="{BA8CE43B-F1A4-E148-8E17-C200B46E4310}"/>
                  </a:ext>
                </a:extLst>
              </p:cNvPr>
              <p:cNvSpPr>
                <a:spLocks/>
              </p:cNvSpPr>
              <p:nvPr/>
            </p:nvSpPr>
            <p:spPr bwMode="auto">
              <a:xfrm>
                <a:off x="2840" y="2617"/>
                <a:ext cx="19" cy="12"/>
              </a:xfrm>
              <a:custGeom>
                <a:avLst/>
                <a:gdLst>
                  <a:gd name="T0" fmla="*/ 19 w 19"/>
                  <a:gd name="T1" fmla="*/ 4 h 12"/>
                  <a:gd name="T2" fmla="*/ 10 w 19"/>
                  <a:gd name="T3" fmla="*/ 4 h 12"/>
                  <a:gd name="T4" fmla="*/ 10 w 19"/>
                  <a:gd name="T5" fmla="*/ 0 h 12"/>
                  <a:gd name="T6" fmla="*/ 5 w 19"/>
                  <a:gd name="T7" fmla="*/ 0 h 12"/>
                  <a:gd name="T8" fmla="*/ 0 w 19"/>
                  <a:gd name="T9" fmla="*/ 4 h 12"/>
                  <a:gd name="T10" fmla="*/ 5 w 19"/>
                  <a:gd name="T11" fmla="*/ 8 h 12"/>
                  <a:gd name="T12" fmla="*/ 5 w 19"/>
                  <a:gd name="T13" fmla="*/ 12 h 12"/>
                  <a:gd name="T14" fmla="*/ 14 w 19"/>
                  <a:gd name="T15" fmla="*/ 8 h 12"/>
                  <a:gd name="T16" fmla="*/ 19 w 19"/>
                  <a:gd name="T1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19" y="4"/>
                    </a:moveTo>
                    <a:lnTo>
                      <a:pt x="10" y="4"/>
                    </a:lnTo>
                    <a:lnTo>
                      <a:pt x="10" y="0"/>
                    </a:lnTo>
                    <a:lnTo>
                      <a:pt x="5" y="0"/>
                    </a:lnTo>
                    <a:lnTo>
                      <a:pt x="0" y="4"/>
                    </a:lnTo>
                    <a:lnTo>
                      <a:pt x="5" y="8"/>
                    </a:lnTo>
                    <a:lnTo>
                      <a:pt x="5" y="12"/>
                    </a:lnTo>
                    <a:lnTo>
                      <a:pt x="14" y="8"/>
                    </a:lnTo>
                    <a:lnTo>
                      <a:pt x="19" y="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23" name="Freeform 13">
                <a:extLst>
                  <a:ext uri="{FF2B5EF4-FFF2-40B4-BE49-F238E27FC236}">
                    <a16:creationId xmlns:a16="http://schemas.microsoft.com/office/drawing/2014/main" id="{8B3F7C7F-4E50-5744-91C9-23C5BAA30877}"/>
                  </a:ext>
                </a:extLst>
              </p:cNvPr>
              <p:cNvSpPr>
                <a:spLocks/>
              </p:cNvSpPr>
              <p:nvPr/>
            </p:nvSpPr>
            <p:spPr bwMode="auto">
              <a:xfrm>
                <a:off x="2995" y="3002"/>
                <a:ext cx="127" cy="115"/>
              </a:xfrm>
              <a:custGeom>
                <a:avLst/>
                <a:gdLst>
                  <a:gd name="T0" fmla="*/ 11 w 127"/>
                  <a:gd name="T1" fmla="*/ 92 h 115"/>
                  <a:gd name="T2" fmla="*/ 9 w 127"/>
                  <a:gd name="T3" fmla="*/ 86 h 115"/>
                  <a:gd name="T4" fmla="*/ 16 w 127"/>
                  <a:gd name="T5" fmla="*/ 76 h 115"/>
                  <a:gd name="T6" fmla="*/ 16 w 127"/>
                  <a:gd name="T7" fmla="*/ 63 h 115"/>
                  <a:gd name="T8" fmla="*/ 7 w 127"/>
                  <a:gd name="T9" fmla="*/ 60 h 115"/>
                  <a:gd name="T10" fmla="*/ 2 w 127"/>
                  <a:gd name="T11" fmla="*/ 48 h 115"/>
                  <a:gd name="T12" fmla="*/ 0 w 127"/>
                  <a:gd name="T13" fmla="*/ 37 h 115"/>
                  <a:gd name="T14" fmla="*/ 2 w 127"/>
                  <a:gd name="T15" fmla="*/ 20 h 115"/>
                  <a:gd name="T16" fmla="*/ 7 w 127"/>
                  <a:gd name="T17" fmla="*/ 7 h 115"/>
                  <a:gd name="T18" fmla="*/ 11 w 127"/>
                  <a:gd name="T19" fmla="*/ 0 h 115"/>
                  <a:gd name="T20" fmla="*/ 16 w 127"/>
                  <a:gd name="T21" fmla="*/ 0 h 115"/>
                  <a:gd name="T22" fmla="*/ 40 w 127"/>
                  <a:gd name="T23" fmla="*/ 0 h 115"/>
                  <a:gd name="T24" fmla="*/ 44 w 127"/>
                  <a:gd name="T25" fmla="*/ 7 h 115"/>
                  <a:gd name="T26" fmla="*/ 46 w 127"/>
                  <a:gd name="T27" fmla="*/ 16 h 115"/>
                  <a:gd name="T28" fmla="*/ 51 w 127"/>
                  <a:gd name="T29" fmla="*/ 24 h 115"/>
                  <a:gd name="T30" fmla="*/ 51 w 127"/>
                  <a:gd name="T31" fmla="*/ 20 h 115"/>
                  <a:gd name="T32" fmla="*/ 55 w 127"/>
                  <a:gd name="T33" fmla="*/ 18 h 115"/>
                  <a:gd name="T34" fmla="*/ 71 w 127"/>
                  <a:gd name="T35" fmla="*/ 16 h 115"/>
                  <a:gd name="T36" fmla="*/ 76 w 127"/>
                  <a:gd name="T37" fmla="*/ 16 h 115"/>
                  <a:gd name="T38" fmla="*/ 80 w 127"/>
                  <a:gd name="T39" fmla="*/ 24 h 115"/>
                  <a:gd name="T40" fmla="*/ 80 w 127"/>
                  <a:gd name="T41" fmla="*/ 28 h 115"/>
                  <a:gd name="T42" fmla="*/ 80 w 127"/>
                  <a:gd name="T43" fmla="*/ 36 h 115"/>
                  <a:gd name="T44" fmla="*/ 80 w 127"/>
                  <a:gd name="T45" fmla="*/ 39 h 115"/>
                  <a:gd name="T46" fmla="*/ 85 w 127"/>
                  <a:gd name="T47" fmla="*/ 48 h 115"/>
                  <a:gd name="T48" fmla="*/ 80 w 127"/>
                  <a:gd name="T49" fmla="*/ 51 h 115"/>
                  <a:gd name="T50" fmla="*/ 80 w 127"/>
                  <a:gd name="T51" fmla="*/ 55 h 115"/>
                  <a:gd name="T52" fmla="*/ 87 w 127"/>
                  <a:gd name="T53" fmla="*/ 55 h 115"/>
                  <a:gd name="T54" fmla="*/ 92 w 127"/>
                  <a:gd name="T55" fmla="*/ 59 h 115"/>
                  <a:gd name="T56" fmla="*/ 101 w 127"/>
                  <a:gd name="T57" fmla="*/ 63 h 115"/>
                  <a:gd name="T58" fmla="*/ 110 w 127"/>
                  <a:gd name="T59" fmla="*/ 69 h 115"/>
                  <a:gd name="T60" fmla="*/ 116 w 127"/>
                  <a:gd name="T61" fmla="*/ 77 h 115"/>
                  <a:gd name="T62" fmla="*/ 117 w 127"/>
                  <a:gd name="T63" fmla="*/ 87 h 115"/>
                  <a:gd name="T64" fmla="*/ 127 w 127"/>
                  <a:gd name="T65" fmla="*/ 99 h 115"/>
                  <a:gd name="T66" fmla="*/ 124 w 127"/>
                  <a:gd name="T67" fmla="*/ 108 h 115"/>
                  <a:gd name="T68" fmla="*/ 110 w 127"/>
                  <a:gd name="T69" fmla="*/ 108 h 115"/>
                  <a:gd name="T70" fmla="*/ 95 w 127"/>
                  <a:gd name="T71" fmla="*/ 111 h 115"/>
                  <a:gd name="T72" fmla="*/ 75 w 127"/>
                  <a:gd name="T73" fmla="*/ 111 h 115"/>
                  <a:gd name="T74" fmla="*/ 66 w 127"/>
                  <a:gd name="T75" fmla="*/ 111 h 115"/>
                  <a:gd name="T76" fmla="*/ 55 w 127"/>
                  <a:gd name="T77" fmla="*/ 115 h 115"/>
                  <a:gd name="T78" fmla="*/ 46 w 127"/>
                  <a:gd name="T79" fmla="*/ 115 h 115"/>
                  <a:gd name="T80" fmla="*/ 36 w 127"/>
                  <a:gd name="T81" fmla="*/ 111 h 115"/>
                  <a:gd name="T82" fmla="*/ 31 w 127"/>
                  <a:gd name="T83" fmla="*/ 108 h 115"/>
                  <a:gd name="T84" fmla="*/ 26 w 127"/>
                  <a:gd name="T85" fmla="*/ 108 h 115"/>
                  <a:gd name="T86" fmla="*/ 21 w 127"/>
                  <a:gd name="T87" fmla="*/ 111 h 115"/>
                  <a:gd name="T88" fmla="*/ 11 w 127"/>
                  <a:gd name="T89" fmla="*/ 111 h 115"/>
                  <a:gd name="T90" fmla="*/ 11 w 127"/>
                  <a:gd name="T91" fmla="*/ 104 h 115"/>
                  <a:gd name="T92" fmla="*/ 7 w 127"/>
                  <a:gd name="T93" fmla="*/ 104 h 115"/>
                  <a:gd name="T94" fmla="*/ 11 w 127"/>
                  <a:gd name="T95" fmla="*/ 100 h 115"/>
                  <a:gd name="T96" fmla="*/ 11 w 127"/>
                  <a:gd name="T97" fmla="*/ 9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 h="115">
                    <a:moveTo>
                      <a:pt x="11" y="92"/>
                    </a:moveTo>
                    <a:lnTo>
                      <a:pt x="9" y="86"/>
                    </a:lnTo>
                    <a:lnTo>
                      <a:pt x="16" y="76"/>
                    </a:lnTo>
                    <a:lnTo>
                      <a:pt x="16" y="63"/>
                    </a:lnTo>
                    <a:lnTo>
                      <a:pt x="7" y="60"/>
                    </a:lnTo>
                    <a:lnTo>
                      <a:pt x="2" y="48"/>
                    </a:lnTo>
                    <a:lnTo>
                      <a:pt x="0" y="37"/>
                    </a:lnTo>
                    <a:lnTo>
                      <a:pt x="2" y="20"/>
                    </a:lnTo>
                    <a:lnTo>
                      <a:pt x="7" y="7"/>
                    </a:lnTo>
                    <a:lnTo>
                      <a:pt x="11" y="0"/>
                    </a:lnTo>
                    <a:lnTo>
                      <a:pt x="16" y="0"/>
                    </a:lnTo>
                    <a:lnTo>
                      <a:pt x="40" y="0"/>
                    </a:lnTo>
                    <a:lnTo>
                      <a:pt x="44" y="7"/>
                    </a:lnTo>
                    <a:lnTo>
                      <a:pt x="46" y="16"/>
                    </a:lnTo>
                    <a:lnTo>
                      <a:pt x="51" y="24"/>
                    </a:lnTo>
                    <a:lnTo>
                      <a:pt x="51" y="20"/>
                    </a:lnTo>
                    <a:lnTo>
                      <a:pt x="55" y="18"/>
                    </a:lnTo>
                    <a:lnTo>
                      <a:pt x="71" y="16"/>
                    </a:lnTo>
                    <a:lnTo>
                      <a:pt x="76" y="16"/>
                    </a:lnTo>
                    <a:lnTo>
                      <a:pt x="80" y="24"/>
                    </a:lnTo>
                    <a:lnTo>
                      <a:pt x="80" y="28"/>
                    </a:lnTo>
                    <a:lnTo>
                      <a:pt x="80" y="36"/>
                    </a:lnTo>
                    <a:lnTo>
                      <a:pt x="80" y="39"/>
                    </a:lnTo>
                    <a:lnTo>
                      <a:pt x="85" y="48"/>
                    </a:lnTo>
                    <a:lnTo>
                      <a:pt x="80" y="51"/>
                    </a:lnTo>
                    <a:lnTo>
                      <a:pt x="80" y="55"/>
                    </a:lnTo>
                    <a:lnTo>
                      <a:pt x="87" y="55"/>
                    </a:lnTo>
                    <a:lnTo>
                      <a:pt x="92" y="59"/>
                    </a:lnTo>
                    <a:lnTo>
                      <a:pt x="101" y="63"/>
                    </a:lnTo>
                    <a:lnTo>
                      <a:pt x="110" y="69"/>
                    </a:lnTo>
                    <a:lnTo>
                      <a:pt x="116" y="77"/>
                    </a:lnTo>
                    <a:lnTo>
                      <a:pt x="117" y="87"/>
                    </a:lnTo>
                    <a:lnTo>
                      <a:pt x="127" y="99"/>
                    </a:lnTo>
                    <a:lnTo>
                      <a:pt x="124" y="108"/>
                    </a:lnTo>
                    <a:lnTo>
                      <a:pt x="110" y="108"/>
                    </a:lnTo>
                    <a:lnTo>
                      <a:pt x="95" y="111"/>
                    </a:lnTo>
                    <a:lnTo>
                      <a:pt x="75" y="111"/>
                    </a:lnTo>
                    <a:lnTo>
                      <a:pt x="66" y="111"/>
                    </a:lnTo>
                    <a:lnTo>
                      <a:pt x="55" y="115"/>
                    </a:lnTo>
                    <a:lnTo>
                      <a:pt x="46" y="115"/>
                    </a:lnTo>
                    <a:lnTo>
                      <a:pt x="36" y="111"/>
                    </a:lnTo>
                    <a:lnTo>
                      <a:pt x="31" y="108"/>
                    </a:lnTo>
                    <a:lnTo>
                      <a:pt x="26" y="108"/>
                    </a:lnTo>
                    <a:lnTo>
                      <a:pt x="21" y="111"/>
                    </a:lnTo>
                    <a:lnTo>
                      <a:pt x="11" y="111"/>
                    </a:lnTo>
                    <a:lnTo>
                      <a:pt x="11" y="104"/>
                    </a:lnTo>
                    <a:lnTo>
                      <a:pt x="7" y="104"/>
                    </a:lnTo>
                    <a:lnTo>
                      <a:pt x="11" y="100"/>
                    </a:lnTo>
                    <a:lnTo>
                      <a:pt x="11" y="92"/>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24" name="Freeform 14">
                <a:extLst>
                  <a:ext uri="{FF2B5EF4-FFF2-40B4-BE49-F238E27FC236}">
                    <a16:creationId xmlns:a16="http://schemas.microsoft.com/office/drawing/2014/main" id="{588EB864-527A-BE40-99AD-584539F318D6}"/>
                  </a:ext>
                </a:extLst>
              </p:cNvPr>
              <p:cNvSpPr>
                <a:spLocks/>
              </p:cNvSpPr>
              <p:nvPr/>
            </p:nvSpPr>
            <p:spPr bwMode="auto">
              <a:xfrm>
                <a:off x="3007" y="2915"/>
                <a:ext cx="197" cy="186"/>
              </a:xfrm>
              <a:custGeom>
                <a:avLst/>
                <a:gdLst>
                  <a:gd name="T0" fmla="*/ 5 w 197"/>
                  <a:gd name="T1" fmla="*/ 73 h 186"/>
                  <a:gd name="T2" fmla="*/ 5 w 197"/>
                  <a:gd name="T3" fmla="*/ 60 h 186"/>
                  <a:gd name="T4" fmla="*/ 5 w 197"/>
                  <a:gd name="T5" fmla="*/ 40 h 186"/>
                  <a:gd name="T6" fmla="*/ 10 w 197"/>
                  <a:gd name="T7" fmla="*/ 28 h 186"/>
                  <a:gd name="T8" fmla="*/ 14 w 197"/>
                  <a:gd name="T9" fmla="*/ 8 h 186"/>
                  <a:gd name="T10" fmla="*/ 30 w 197"/>
                  <a:gd name="T11" fmla="*/ 0 h 186"/>
                  <a:gd name="T12" fmla="*/ 44 w 197"/>
                  <a:gd name="T13" fmla="*/ 4 h 186"/>
                  <a:gd name="T14" fmla="*/ 59 w 197"/>
                  <a:gd name="T15" fmla="*/ 24 h 186"/>
                  <a:gd name="T16" fmla="*/ 64 w 197"/>
                  <a:gd name="T17" fmla="*/ 32 h 186"/>
                  <a:gd name="T18" fmla="*/ 59 w 197"/>
                  <a:gd name="T19" fmla="*/ 44 h 186"/>
                  <a:gd name="T20" fmla="*/ 79 w 197"/>
                  <a:gd name="T21" fmla="*/ 56 h 186"/>
                  <a:gd name="T22" fmla="*/ 87 w 197"/>
                  <a:gd name="T23" fmla="*/ 72 h 186"/>
                  <a:gd name="T24" fmla="*/ 99 w 197"/>
                  <a:gd name="T25" fmla="*/ 81 h 186"/>
                  <a:gd name="T26" fmla="*/ 123 w 197"/>
                  <a:gd name="T27" fmla="*/ 86 h 186"/>
                  <a:gd name="T28" fmla="*/ 139 w 197"/>
                  <a:gd name="T29" fmla="*/ 86 h 186"/>
                  <a:gd name="T30" fmla="*/ 150 w 197"/>
                  <a:gd name="T31" fmla="*/ 84 h 186"/>
                  <a:gd name="T32" fmla="*/ 154 w 197"/>
                  <a:gd name="T33" fmla="*/ 77 h 186"/>
                  <a:gd name="T34" fmla="*/ 171 w 197"/>
                  <a:gd name="T35" fmla="*/ 70 h 186"/>
                  <a:gd name="T36" fmla="*/ 189 w 197"/>
                  <a:gd name="T37" fmla="*/ 87 h 186"/>
                  <a:gd name="T38" fmla="*/ 193 w 197"/>
                  <a:gd name="T39" fmla="*/ 104 h 186"/>
                  <a:gd name="T40" fmla="*/ 168 w 197"/>
                  <a:gd name="T41" fmla="*/ 129 h 186"/>
                  <a:gd name="T42" fmla="*/ 149 w 197"/>
                  <a:gd name="T43" fmla="*/ 157 h 186"/>
                  <a:gd name="T44" fmla="*/ 134 w 197"/>
                  <a:gd name="T45" fmla="*/ 177 h 186"/>
                  <a:gd name="T46" fmla="*/ 113 w 197"/>
                  <a:gd name="T47" fmla="*/ 186 h 186"/>
                  <a:gd name="T48" fmla="*/ 104 w 197"/>
                  <a:gd name="T49" fmla="*/ 166 h 186"/>
                  <a:gd name="T50" fmla="*/ 89 w 197"/>
                  <a:gd name="T51" fmla="*/ 149 h 186"/>
                  <a:gd name="T52" fmla="*/ 74 w 197"/>
                  <a:gd name="T53" fmla="*/ 141 h 186"/>
                  <a:gd name="T54" fmla="*/ 69 w 197"/>
                  <a:gd name="T55" fmla="*/ 137 h 186"/>
                  <a:gd name="T56" fmla="*/ 69 w 197"/>
                  <a:gd name="T57" fmla="*/ 125 h 186"/>
                  <a:gd name="T58" fmla="*/ 69 w 197"/>
                  <a:gd name="T59" fmla="*/ 117 h 186"/>
                  <a:gd name="T60" fmla="*/ 59 w 197"/>
                  <a:gd name="T61" fmla="*/ 101 h 186"/>
                  <a:gd name="T62" fmla="*/ 49 w 197"/>
                  <a:gd name="T63" fmla="*/ 104 h 186"/>
                  <a:gd name="T64" fmla="*/ 39 w 197"/>
                  <a:gd name="T65" fmla="*/ 108 h 186"/>
                  <a:gd name="T66" fmla="*/ 35 w 197"/>
                  <a:gd name="T67" fmla="*/ 97 h 186"/>
                  <a:gd name="T68" fmla="*/ 24 w 197"/>
                  <a:gd name="T69" fmla="*/ 84 h 186"/>
                  <a:gd name="T70" fmla="*/ 5 w 197"/>
                  <a:gd name="T71" fmla="*/ 8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7" h="186">
                    <a:moveTo>
                      <a:pt x="5" y="84"/>
                    </a:moveTo>
                    <a:lnTo>
                      <a:pt x="5" y="73"/>
                    </a:lnTo>
                    <a:lnTo>
                      <a:pt x="10" y="64"/>
                    </a:lnTo>
                    <a:lnTo>
                      <a:pt x="5" y="60"/>
                    </a:lnTo>
                    <a:lnTo>
                      <a:pt x="0" y="56"/>
                    </a:lnTo>
                    <a:lnTo>
                      <a:pt x="5" y="40"/>
                    </a:lnTo>
                    <a:lnTo>
                      <a:pt x="10" y="32"/>
                    </a:lnTo>
                    <a:lnTo>
                      <a:pt x="10" y="28"/>
                    </a:lnTo>
                    <a:lnTo>
                      <a:pt x="10" y="20"/>
                    </a:lnTo>
                    <a:lnTo>
                      <a:pt x="14" y="8"/>
                    </a:lnTo>
                    <a:lnTo>
                      <a:pt x="14" y="4"/>
                    </a:lnTo>
                    <a:lnTo>
                      <a:pt x="30" y="0"/>
                    </a:lnTo>
                    <a:lnTo>
                      <a:pt x="39" y="4"/>
                    </a:lnTo>
                    <a:lnTo>
                      <a:pt x="44" y="4"/>
                    </a:lnTo>
                    <a:lnTo>
                      <a:pt x="54" y="15"/>
                    </a:lnTo>
                    <a:lnTo>
                      <a:pt x="59" y="24"/>
                    </a:lnTo>
                    <a:lnTo>
                      <a:pt x="64" y="28"/>
                    </a:lnTo>
                    <a:lnTo>
                      <a:pt x="64" y="32"/>
                    </a:lnTo>
                    <a:lnTo>
                      <a:pt x="54" y="40"/>
                    </a:lnTo>
                    <a:lnTo>
                      <a:pt x="59" y="44"/>
                    </a:lnTo>
                    <a:lnTo>
                      <a:pt x="69" y="48"/>
                    </a:lnTo>
                    <a:lnTo>
                      <a:pt x="79" y="56"/>
                    </a:lnTo>
                    <a:lnTo>
                      <a:pt x="82" y="63"/>
                    </a:lnTo>
                    <a:lnTo>
                      <a:pt x="87" y="72"/>
                    </a:lnTo>
                    <a:lnTo>
                      <a:pt x="93" y="76"/>
                    </a:lnTo>
                    <a:lnTo>
                      <a:pt x="99" y="81"/>
                    </a:lnTo>
                    <a:lnTo>
                      <a:pt x="113" y="84"/>
                    </a:lnTo>
                    <a:lnTo>
                      <a:pt x="123" y="86"/>
                    </a:lnTo>
                    <a:lnTo>
                      <a:pt x="131" y="80"/>
                    </a:lnTo>
                    <a:lnTo>
                      <a:pt x="139" y="86"/>
                    </a:lnTo>
                    <a:lnTo>
                      <a:pt x="149" y="88"/>
                    </a:lnTo>
                    <a:lnTo>
                      <a:pt x="150" y="84"/>
                    </a:lnTo>
                    <a:lnTo>
                      <a:pt x="154" y="81"/>
                    </a:lnTo>
                    <a:lnTo>
                      <a:pt x="154" y="77"/>
                    </a:lnTo>
                    <a:lnTo>
                      <a:pt x="163" y="68"/>
                    </a:lnTo>
                    <a:lnTo>
                      <a:pt x="171" y="70"/>
                    </a:lnTo>
                    <a:lnTo>
                      <a:pt x="180" y="79"/>
                    </a:lnTo>
                    <a:lnTo>
                      <a:pt x="189" y="87"/>
                    </a:lnTo>
                    <a:lnTo>
                      <a:pt x="197" y="90"/>
                    </a:lnTo>
                    <a:lnTo>
                      <a:pt x="193" y="104"/>
                    </a:lnTo>
                    <a:lnTo>
                      <a:pt x="178" y="121"/>
                    </a:lnTo>
                    <a:lnTo>
                      <a:pt x="168" y="129"/>
                    </a:lnTo>
                    <a:lnTo>
                      <a:pt x="154" y="145"/>
                    </a:lnTo>
                    <a:lnTo>
                      <a:pt x="149" y="157"/>
                    </a:lnTo>
                    <a:lnTo>
                      <a:pt x="139" y="170"/>
                    </a:lnTo>
                    <a:lnTo>
                      <a:pt x="134" y="177"/>
                    </a:lnTo>
                    <a:lnTo>
                      <a:pt x="129" y="181"/>
                    </a:lnTo>
                    <a:lnTo>
                      <a:pt x="113" y="186"/>
                    </a:lnTo>
                    <a:lnTo>
                      <a:pt x="104" y="174"/>
                    </a:lnTo>
                    <a:lnTo>
                      <a:pt x="104" y="166"/>
                    </a:lnTo>
                    <a:lnTo>
                      <a:pt x="99" y="157"/>
                    </a:lnTo>
                    <a:lnTo>
                      <a:pt x="89" y="149"/>
                    </a:lnTo>
                    <a:lnTo>
                      <a:pt x="79" y="145"/>
                    </a:lnTo>
                    <a:lnTo>
                      <a:pt x="74" y="141"/>
                    </a:lnTo>
                    <a:lnTo>
                      <a:pt x="69" y="141"/>
                    </a:lnTo>
                    <a:lnTo>
                      <a:pt x="69" y="137"/>
                    </a:lnTo>
                    <a:lnTo>
                      <a:pt x="69" y="129"/>
                    </a:lnTo>
                    <a:lnTo>
                      <a:pt x="69" y="125"/>
                    </a:lnTo>
                    <a:lnTo>
                      <a:pt x="69" y="121"/>
                    </a:lnTo>
                    <a:lnTo>
                      <a:pt x="69" y="117"/>
                    </a:lnTo>
                    <a:lnTo>
                      <a:pt x="69" y="108"/>
                    </a:lnTo>
                    <a:lnTo>
                      <a:pt x="59" y="101"/>
                    </a:lnTo>
                    <a:lnTo>
                      <a:pt x="54" y="104"/>
                    </a:lnTo>
                    <a:lnTo>
                      <a:pt x="49" y="104"/>
                    </a:lnTo>
                    <a:lnTo>
                      <a:pt x="44" y="104"/>
                    </a:lnTo>
                    <a:lnTo>
                      <a:pt x="39" y="108"/>
                    </a:lnTo>
                    <a:lnTo>
                      <a:pt x="35" y="104"/>
                    </a:lnTo>
                    <a:lnTo>
                      <a:pt x="35" y="97"/>
                    </a:lnTo>
                    <a:lnTo>
                      <a:pt x="30" y="84"/>
                    </a:lnTo>
                    <a:lnTo>
                      <a:pt x="24" y="84"/>
                    </a:lnTo>
                    <a:lnTo>
                      <a:pt x="14" y="84"/>
                    </a:lnTo>
                    <a:lnTo>
                      <a:pt x="5" y="8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25" name="Freeform 15">
                <a:extLst>
                  <a:ext uri="{FF2B5EF4-FFF2-40B4-BE49-F238E27FC236}">
                    <a16:creationId xmlns:a16="http://schemas.microsoft.com/office/drawing/2014/main" id="{86D6E984-A5D2-FC45-B678-FE6B7A66D821}"/>
                  </a:ext>
                </a:extLst>
              </p:cNvPr>
              <p:cNvSpPr>
                <a:spLocks/>
              </p:cNvSpPr>
              <p:nvPr/>
            </p:nvSpPr>
            <p:spPr bwMode="auto">
              <a:xfrm>
                <a:off x="2907" y="2899"/>
                <a:ext cx="114" cy="189"/>
              </a:xfrm>
              <a:custGeom>
                <a:avLst/>
                <a:gdLst>
                  <a:gd name="T0" fmla="*/ 105 w 114"/>
                  <a:gd name="T1" fmla="*/ 7 h 189"/>
                  <a:gd name="T2" fmla="*/ 95 w 114"/>
                  <a:gd name="T3" fmla="*/ 7 h 189"/>
                  <a:gd name="T4" fmla="*/ 86 w 114"/>
                  <a:gd name="T5" fmla="*/ 15 h 189"/>
                  <a:gd name="T6" fmla="*/ 78 w 114"/>
                  <a:gd name="T7" fmla="*/ 6 h 189"/>
                  <a:gd name="T8" fmla="*/ 62 w 114"/>
                  <a:gd name="T9" fmla="*/ 0 h 189"/>
                  <a:gd name="T10" fmla="*/ 44 w 114"/>
                  <a:gd name="T11" fmla="*/ 10 h 189"/>
                  <a:gd name="T12" fmla="*/ 41 w 114"/>
                  <a:gd name="T13" fmla="*/ 25 h 189"/>
                  <a:gd name="T14" fmla="*/ 28 w 114"/>
                  <a:gd name="T15" fmla="*/ 33 h 189"/>
                  <a:gd name="T16" fmla="*/ 0 w 114"/>
                  <a:gd name="T17" fmla="*/ 45 h 189"/>
                  <a:gd name="T18" fmla="*/ 8 w 114"/>
                  <a:gd name="T19" fmla="*/ 60 h 189"/>
                  <a:gd name="T20" fmla="*/ 23 w 114"/>
                  <a:gd name="T21" fmla="*/ 68 h 189"/>
                  <a:gd name="T22" fmla="*/ 47 w 114"/>
                  <a:gd name="T23" fmla="*/ 76 h 189"/>
                  <a:gd name="T24" fmla="*/ 33 w 114"/>
                  <a:gd name="T25" fmla="*/ 92 h 189"/>
                  <a:gd name="T26" fmla="*/ 37 w 114"/>
                  <a:gd name="T27" fmla="*/ 120 h 189"/>
                  <a:gd name="T28" fmla="*/ 23 w 114"/>
                  <a:gd name="T29" fmla="*/ 116 h 189"/>
                  <a:gd name="T30" fmla="*/ 18 w 114"/>
                  <a:gd name="T31" fmla="*/ 124 h 189"/>
                  <a:gd name="T32" fmla="*/ 8 w 114"/>
                  <a:gd name="T33" fmla="*/ 112 h 189"/>
                  <a:gd name="T34" fmla="*/ 3 w 114"/>
                  <a:gd name="T35" fmla="*/ 133 h 189"/>
                  <a:gd name="T36" fmla="*/ 18 w 114"/>
                  <a:gd name="T37" fmla="*/ 157 h 189"/>
                  <a:gd name="T38" fmla="*/ 47 w 114"/>
                  <a:gd name="T39" fmla="*/ 181 h 189"/>
                  <a:gd name="T40" fmla="*/ 77 w 114"/>
                  <a:gd name="T41" fmla="*/ 185 h 189"/>
                  <a:gd name="T42" fmla="*/ 105 w 114"/>
                  <a:gd name="T43" fmla="*/ 178 h 189"/>
                  <a:gd name="T44" fmla="*/ 100 w 114"/>
                  <a:gd name="T45" fmla="*/ 165 h 189"/>
                  <a:gd name="T46" fmla="*/ 89 w 114"/>
                  <a:gd name="T47" fmla="*/ 149 h 189"/>
                  <a:gd name="T48" fmla="*/ 89 w 114"/>
                  <a:gd name="T49" fmla="*/ 130 h 189"/>
                  <a:gd name="T50" fmla="*/ 92 w 114"/>
                  <a:gd name="T51" fmla="*/ 113 h 189"/>
                  <a:gd name="T52" fmla="*/ 98 w 114"/>
                  <a:gd name="T53" fmla="*/ 104 h 189"/>
                  <a:gd name="T54" fmla="*/ 105 w 114"/>
                  <a:gd name="T55" fmla="*/ 97 h 189"/>
                  <a:gd name="T56" fmla="*/ 105 w 114"/>
                  <a:gd name="T57" fmla="*/ 86 h 189"/>
                  <a:gd name="T58" fmla="*/ 98 w 114"/>
                  <a:gd name="T59" fmla="*/ 73 h 189"/>
                  <a:gd name="T60" fmla="*/ 102 w 114"/>
                  <a:gd name="T61" fmla="*/ 63 h 189"/>
                  <a:gd name="T62" fmla="*/ 109 w 114"/>
                  <a:gd name="T63" fmla="*/ 50 h 189"/>
                  <a:gd name="T64" fmla="*/ 110 w 114"/>
                  <a:gd name="T65" fmla="*/ 33 h 189"/>
                  <a:gd name="T66" fmla="*/ 114 w 114"/>
                  <a:gd name="T67" fmla="*/ 1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89">
                    <a:moveTo>
                      <a:pt x="114" y="17"/>
                    </a:moveTo>
                    <a:lnTo>
                      <a:pt x="105" y="7"/>
                    </a:lnTo>
                    <a:lnTo>
                      <a:pt x="100" y="3"/>
                    </a:lnTo>
                    <a:lnTo>
                      <a:pt x="95" y="7"/>
                    </a:lnTo>
                    <a:lnTo>
                      <a:pt x="90" y="13"/>
                    </a:lnTo>
                    <a:lnTo>
                      <a:pt x="86" y="15"/>
                    </a:lnTo>
                    <a:lnTo>
                      <a:pt x="82" y="12"/>
                    </a:lnTo>
                    <a:lnTo>
                      <a:pt x="78" y="6"/>
                    </a:lnTo>
                    <a:lnTo>
                      <a:pt x="73" y="1"/>
                    </a:lnTo>
                    <a:lnTo>
                      <a:pt x="62" y="0"/>
                    </a:lnTo>
                    <a:lnTo>
                      <a:pt x="62" y="7"/>
                    </a:lnTo>
                    <a:lnTo>
                      <a:pt x="44" y="10"/>
                    </a:lnTo>
                    <a:lnTo>
                      <a:pt x="44" y="18"/>
                    </a:lnTo>
                    <a:lnTo>
                      <a:pt x="41" y="25"/>
                    </a:lnTo>
                    <a:lnTo>
                      <a:pt x="35" y="28"/>
                    </a:lnTo>
                    <a:lnTo>
                      <a:pt x="28" y="33"/>
                    </a:lnTo>
                    <a:lnTo>
                      <a:pt x="16" y="33"/>
                    </a:lnTo>
                    <a:lnTo>
                      <a:pt x="0" y="45"/>
                    </a:lnTo>
                    <a:lnTo>
                      <a:pt x="8" y="52"/>
                    </a:lnTo>
                    <a:lnTo>
                      <a:pt x="8" y="60"/>
                    </a:lnTo>
                    <a:lnTo>
                      <a:pt x="13" y="64"/>
                    </a:lnTo>
                    <a:lnTo>
                      <a:pt x="23" y="68"/>
                    </a:lnTo>
                    <a:lnTo>
                      <a:pt x="33" y="68"/>
                    </a:lnTo>
                    <a:lnTo>
                      <a:pt x="47" y="76"/>
                    </a:lnTo>
                    <a:lnTo>
                      <a:pt x="33" y="84"/>
                    </a:lnTo>
                    <a:lnTo>
                      <a:pt x="33" y="92"/>
                    </a:lnTo>
                    <a:lnTo>
                      <a:pt x="42" y="120"/>
                    </a:lnTo>
                    <a:lnTo>
                      <a:pt x="37" y="120"/>
                    </a:lnTo>
                    <a:lnTo>
                      <a:pt x="33" y="120"/>
                    </a:lnTo>
                    <a:lnTo>
                      <a:pt x="23" y="116"/>
                    </a:lnTo>
                    <a:lnTo>
                      <a:pt x="18" y="120"/>
                    </a:lnTo>
                    <a:lnTo>
                      <a:pt x="18" y="124"/>
                    </a:lnTo>
                    <a:lnTo>
                      <a:pt x="13" y="116"/>
                    </a:lnTo>
                    <a:lnTo>
                      <a:pt x="8" y="112"/>
                    </a:lnTo>
                    <a:lnTo>
                      <a:pt x="3" y="112"/>
                    </a:lnTo>
                    <a:lnTo>
                      <a:pt x="3" y="133"/>
                    </a:lnTo>
                    <a:lnTo>
                      <a:pt x="8" y="149"/>
                    </a:lnTo>
                    <a:lnTo>
                      <a:pt x="18" y="157"/>
                    </a:lnTo>
                    <a:lnTo>
                      <a:pt x="28" y="173"/>
                    </a:lnTo>
                    <a:lnTo>
                      <a:pt x="47" y="181"/>
                    </a:lnTo>
                    <a:lnTo>
                      <a:pt x="62" y="185"/>
                    </a:lnTo>
                    <a:lnTo>
                      <a:pt x="77" y="185"/>
                    </a:lnTo>
                    <a:lnTo>
                      <a:pt x="95" y="189"/>
                    </a:lnTo>
                    <a:lnTo>
                      <a:pt x="105" y="178"/>
                    </a:lnTo>
                    <a:lnTo>
                      <a:pt x="105" y="171"/>
                    </a:lnTo>
                    <a:lnTo>
                      <a:pt x="100" y="165"/>
                    </a:lnTo>
                    <a:lnTo>
                      <a:pt x="90" y="157"/>
                    </a:lnTo>
                    <a:lnTo>
                      <a:pt x="89" y="149"/>
                    </a:lnTo>
                    <a:lnTo>
                      <a:pt x="89" y="142"/>
                    </a:lnTo>
                    <a:lnTo>
                      <a:pt x="89" y="130"/>
                    </a:lnTo>
                    <a:lnTo>
                      <a:pt x="90" y="119"/>
                    </a:lnTo>
                    <a:lnTo>
                      <a:pt x="92" y="113"/>
                    </a:lnTo>
                    <a:lnTo>
                      <a:pt x="95" y="108"/>
                    </a:lnTo>
                    <a:lnTo>
                      <a:pt x="98" y="104"/>
                    </a:lnTo>
                    <a:lnTo>
                      <a:pt x="105" y="99"/>
                    </a:lnTo>
                    <a:lnTo>
                      <a:pt x="105" y="97"/>
                    </a:lnTo>
                    <a:lnTo>
                      <a:pt x="106" y="92"/>
                    </a:lnTo>
                    <a:lnTo>
                      <a:pt x="105" y="86"/>
                    </a:lnTo>
                    <a:lnTo>
                      <a:pt x="109" y="79"/>
                    </a:lnTo>
                    <a:lnTo>
                      <a:pt x="98" y="73"/>
                    </a:lnTo>
                    <a:lnTo>
                      <a:pt x="98" y="66"/>
                    </a:lnTo>
                    <a:lnTo>
                      <a:pt x="102" y="63"/>
                    </a:lnTo>
                    <a:lnTo>
                      <a:pt x="103" y="56"/>
                    </a:lnTo>
                    <a:lnTo>
                      <a:pt x="109" y="50"/>
                    </a:lnTo>
                    <a:lnTo>
                      <a:pt x="110" y="40"/>
                    </a:lnTo>
                    <a:lnTo>
                      <a:pt x="110" y="33"/>
                    </a:lnTo>
                    <a:lnTo>
                      <a:pt x="113" y="27"/>
                    </a:lnTo>
                    <a:lnTo>
                      <a:pt x="114" y="17"/>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26" name="Freeform 16">
                <a:extLst>
                  <a:ext uri="{FF2B5EF4-FFF2-40B4-BE49-F238E27FC236}">
                    <a16:creationId xmlns:a16="http://schemas.microsoft.com/office/drawing/2014/main" id="{780665BA-EE5B-B14B-86F8-D402AA31E62B}"/>
                  </a:ext>
                </a:extLst>
              </p:cNvPr>
              <p:cNvSpPr>
                <a:spLocks/>
              </p:cNvSpPr>
              <p:nvPr/>
            </p:nvSpPr>
            <p:spPr bwMode="auto">
              <a:xfrm>
                <a:off x="2910" y="2994"/>
                <a:ext cx="6" cy="3"/>
              </a:xfrm>
              <a:custGeom>
                <a:avLst/>
                <a:gdLst>
                  <a:gd name="T0" fmla="*/ 6 w 6"/>
                  <a:gd name="T1" fmla="*/ 0 h 3"/>
                  <a:gd name="T2" fmla="*/ 3 w 6"/>
                  <a:gd name="T3" fmla="*/ 0 h 3"/>
                  <a:gd name="T4" fmla="*/ 0 w 6"/>
                  <a:gd name="T5" fmla="*/ 0 h 3"/>
                  <a:gd name="T6" fmla="*/ 0 w 6"/>
                  <a:gd name="T7" fmla="*/ 1 h 3"/>
                  <a:gd name="T8" fmla="*/ 3 w 6"/>
                  <a:gd name="T9" fmla="*/ 3 h 3"/>
                  <a:gd name="T10" fmla="*/ 6 w 6"/>
                  <a:gd name="T11" fmla="*/ 1 h 3"/>
                  <a:gd name="T12" fmla="*/ 6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3" y="0"/>
                    </a:lnTo>
                    <a:lnTo>
                      <a:pt x="0" y="0"/>
                    </a:lnTo>
                    <a:lnTo>
                      <a:pt x="0" y="1"/>
                    </a:lnTo>
                    <a:lnTo>
                      <a:pt x="3" y="3"/>
                    </a:lnTo>
                    <a:lnTo>
                      <a:pt x="6" y="1"/>
                    </a:lnTo>
                    <a:lnTo>
                      <a:pt x="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27" name="Freeform 17">
                <a:extLst>
                  <a:ext uri="{FF2B5EF4-FFF2-40B4-BE49-F238E27FC236}">
                    <a16:creationId xmlns:a16="http://schemas.microsoft.com/office/drawing/2014/main" id="{127BF41A-C25E-464C-A8A6-C40DEC5B622B}"/>
                  </a:ext>
                </a:extLst>
              </p:cNvPr>
              <p:cNvSpPr>
                <a:spLocks/>
              </p:cNvSpPr>
              <p:nvPr/>
            </p:nvSpPr>
            <p:spPr bwMode="auto">
              <a:xfrm>
                <a:off x="2910" y="2989"/>
                <a:ext cx="10" cy="8"/>
              </a:xfrm>
              <a:custGeom>
                <a:avLst/>
                <a:gdLst>
                  <a:gd name="T0" fmla="*/ 5 w 10"/>
                  <a:gd name="T1" fmla="*/ 0 h 8"/>
                  <a:gd name="T2" fmla="*/ 0 w 10"/>
                  <a:gd name="T3" fmla="*/ 0 h 8"/>
                  <a:gd name="T4" fmla="*/ 0 w 10"/>
                  <a:gd name="T5" fmla="*/ 4 h 8"/>
                  <a:gd name="T6" fmla="*/ 0 w 10"/>
                  <a:gd name="T7" fmla="*/ 8 h 8"/>
                  <a:gd name="T8" fmla="*/ 10 w 10"/>
                  <a:gd name="T9" fmla="*/ 8 h 8"/>
                  <a:gd name="T10" fmla="*/ 5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5" y="0"/>
                    </a:moveTo>
                    <a:lnTo>
                      <a:pt x="0" y="0"/>
                    </a:lnTo>
                    <a:lnTo>
                      <a:pt x="0" y="4"/>
                    </a:lnTo>
                    <a:lnTo>
                      <a:pt x="0" y="8"/>
                    </a:lnTo>
                    <a:lnTo>
                      <a:pt x="10" y="8"/>
                    </a:lnTo>
                    <a:lnTo>
                      <a:pt x="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28" name="Freeform 18">
                <a:extLst>
                  <a:ext uri="{FF2B5EF4-FFF2-40B4-BE49-F238E27FC236}">
                    <a16:creationId xmlns:a16="http://schemas.microsoft.com/office/drawing/2014/main" id="{36A580FE-39DB-9F43-9474-5998CF79F539}"/>
                  </a:ext>
                </a:extLst>
              </p:cNvPr>
              <p:cNvSpPr>
                <a:spLocks/>
              </p:cNvSpPr>
              <p:nvPr/>
            </p:nvSpPr>
            <p:spPr bwMode="auto">
              <a:xfrm>
                <a:off x="2885" y="2985"/>
                <a:ext cx="1" cy="4"/>
              </a:xfrm>
              <a:custGeom>
                <a:avLst/>
                <a:gdLst>
                  <a:gd name="T0" fmla="*/ 0 h 4"/>
                  <a:gd name="T1" fmla="*/ 2 h 4"/>
                  <a:gd name="T2" fmla="*/ 4 h 4"/>
                  <a:gd name="T3" fmla="*/ 4 h 4"/>
                  <a:gd name="T4" fmla="*/ 0 h 4"/>
                </a:gdLst>
                <a:ahLst/>
                <a:cxnLst>
                  <a:cxn ang="0">
                    <a:pos x="0" y="T0"/>
                  </a:cxn>
                  <a:cxn ang="0">
                    <a:pos x="0" y="T1"/>
                  </a:cxn>
                  <a:cxn ang="0">
                    <a:pos x="0" y="T2"/>
                  </a:cxn>
                  <a:cxn ang="0">
                    <a:pos x="0" y="T3"/>
                  </a:cxn>
                  <a:cxn ang="0">
                    <a:pos x="0" y="T4"/>
                  </a:cxn>
                </a:cxnLst>
                <a:rect l="0" t="0" r="r" b="b"/>
                <a:pathLst>
                  <a:path h="4">
                    <a:moveTo>
                      <a:pt x="0" y="0"/>
                    </a:moveTo>
                    <a:lnTo>
                      <a:pt x="0" y="2"/>
                    </a:lnTo>
                    <a:lnTo>
                      <a:pt x="0" y="4"/>
                    </a:lnTo>
                    <a:lnTo>
                      <a:pt x="0" y="4"/>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29" name="Freeform 19">
                <a:extLst>
                  <a:ext uri="{FF2B5EF4-FFF2-40B4-BE49-F238E27FC236}">
                    <a16:creationId xmlns:a16="http://schemas.microsoft.com/office/drawing/2014/main" id="{CF1402F4-5606-1144-A980-093CBF298C6C}"/>
                  </a:ext>
                </a:extLst>
              </p:cNvPr>
              <p:cNvSpPr>
                <a:spLocks/>
              </p:cNvSpPr>
              <p:nvPr/>
            </p:nvSpPr>
            <p:spPr bwMode="auto">
              <a:xfrm>
                <a:off x="2885" y="2985"/>
                <a:ext cx="1" cy="9"/>
              </a:xfrm>
              <a:custGeom>
                <a:avLst/>
                <a:gdLst>
                  <a:gd name="T0" fmla="*/ 0 h 9"/>
                  <a:gd name="T1" fmla="*/ 0 h 9"/>
                  <a:gd name="T2" fmla="*/ 4 h 9"/>
                  <a:gd name="T3" fmla="*/ 9 h 9"/>
                  <a:gd name="T4" fmla="*/ 0 h 9"/>
                </a:gdLst>
                <a:ahLst/>
                <a:cxnLst>
                  <a:cxn ang="0">
                    <a:pos x="0" y="T0"/>
                  </a:cxn>
                  <a:cxn ang="0">
                    <a:pos x="0" y="T1"/>
                  </a:cxn>
                  <a:cxn ang="0">
                    <a:pos x="0" y="T2"/>
                  </a:cxn>
                  <a:cxn ang="0">
                    <a:pos x="0" y="T3"/>
                  </a:cxn>
                  <a:cxn ang="0">
                    <a:pos x="0" y="T4"/>
                  </a:cxn>
                </a:cxnLst>
                <a:rect l="0" t="0" r="r" b="b"/>
                <a:pathLst>
                  <a:path h="9">
                    <a:moveTo>
                      <a:pt x="0" y="0"/>
                    </a:moveTo>
                    <a:lnTo>
                      <a:pt x="0" y="0"/>
                    </a:lnTo>
                    <a:lnTo>
                      <a:pt x="0" y="4"/>
                    </a:lnTo>
                    <a:lnTo>
                      <a:pt x="0" y="9"/>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30" name="Freeform 20">
                <a:extLst>
                  <a:ext uri="{FF2B5EF4-FFF2-40B4-BE49-F238E27FC236}">
                    <a16:creationId xmlns:a16="http://schemas.microsoft.com/office/drawing/2014/main" id="{42280B29-2E7A-CA40-BE09-105E564E1D4D}"/>
                  </a:ext>
                </a:extLst>
              </p:cNvPr>
              <p:cNvSpPr>
                <a:spLocks/>
              </p:cNvSpPr>
              <p:nvPr/>
            </p:nvSpPr>
            <p:spPr bwMode="auto">
              <a:xfrm>
                <a:off x="2885" y="2935"/>
                <a:ext cx="15" cy="37"/>
              </a:xfrm>
              <a:custGeom>
                <a:avLst/>
                <a:gdLst>
                  <a:gd name="T0" fmla="*/ 8 w 15"/>
                  <a:gd name="T1" fmla="*/ 0 h 37"/>
                  <a:gd name="T2" fmla="*/ 4 w 15"/>
                  <a:gd name="T3" fmla="*/ 4 h 37"/>
                  <a:gd name="T4" fmla="*/ 0 w 15"/>
                  <a:gd name="T5" fmla="*/ 8 h 37"/>
                  <a:gd name="T6" fmla="*/ 0 w 15"/>
                  <a:gd name="T7" fmla="*/ 22 h 37"/>
                  <a:gd name="T8" fmla="*/ 4 w 15"/>
                  <a:gd name="T9" fmla="*/ 37 h 37"/>
                  <a:gd name="T10" fmla="*/ 8 w 15"/>
                  <a:gd name="T11" fmla="*/ 34 h 37"/>
                  <a:gd name="T12" fmla="*/ 15 w 15"/>
                  <a:gd name="T13" fmla="*/ 30 h 37"/>
                  <a:gd name="T14" fmla="*/ 15 w 15"/>
                  <a:gd name="T15" fmla="*/ 26 h 37"/>
                  <a:gd name="T16" fmla="*/ 12 w 15"/>
                  <a:gd name="T17" fmla="*/ 19 h 37"/>
                  <a:gd name="T18" fmla="*/ 12 w 15"/>
                  <a:gd name="T19" fmla="*/ 11 h 37"/>
                  <a:gd name="T20" fmla="*/ 8 w 15"/>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7">
                    <a:moveTo>
                      <a:pt x="8" y="0"/>
                    </a:moveTo>
                    <a:lnTo>
                      <a:pt x="4" y="4"/>
                    </a:lnTo>
                    <a:lnTo>
                      <a:pt x="0" y="8"/>
                    </a:lnTo>
                    <a:lnTo>
                      <a:pt x="0" y="22"/>
                    </a:lnTo>
                    <a:lnTo>
                      <a:pt x="4" y="37"/>
                    </a:lnTo>
                    <a:lnTo>
                      <a:pt x="8" y="34"/>
                    </a:lnTo>
                    <a:lnTo>
                      <a:pt x="15" y="30"/>
                    </a:lnTo>
                    <a:lnTo>
                      <a:pt x="15" y="26"/>
                    </a:lnTo>
                    <a:lnTo>
                      <a:pt x="12" y="19"/>
                    </a:lnTo>
                    <a:lnTo>
                      <a:pt x="12" y="11"/>
                    </a:lnTo>
                    <a:lnTo>
                      <a:pt x="8"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31" name="Freeform 21">
                <a:extLst>
                  <a:ext uri="{FF2B5EF4-FFF2-40B4-BE49-F238E27FC236}">
                    <a16:creationId xmlns:a16="http://schemas.microsoft.com/office/drawing/2014/main" id="{5CF38A25-D059-6E48-B555-3C246E41C6B7}"/>
                  </a:ext>
                </a:extLst>
              </p:cNvPr>
              <p:cNvSpPr>
                <a:spLocks/>
              </p:cNvSpPr>
              <p:nvPr/>
            </p:nvSpPr>
            <p:spPr bwMode="auto">
              <a:xfrm>
                <a:off x="2900" y="2915"/>
                <a:ext cx="31" cy="32"/>
              </a:xfrm>
              <a:custGeom>
                <a:avLst/>
                <a:gdLst>
                  <a:gd name="T0" fmla="*/ 22 w 31"/>
                  <a:gd name="T1" fmla="*/ 0 h 32"/>
                  <a:gd name="T2" fmla="*/ 22 w 31"/>
                  <a:gd name="T3" fmla="*/ 3 h 32"/>
                  <a:gd name="T4" fmla="*/ 22 w 31"/>
                  <a:gd name="T5" fmla="*/ 7 h 32"/>
                  <a:gd name="T6" fmla="*/ 4 w 31"/>
                  <a:gd name="T7" fmla="*/ 18 h 32"/>
                  <a:gd name="T8" fmla="*/ 0 w 31"/>
                  <a:gd name="T9" fmla="*/ 25 h 32"/>
                  <a:gd name="T10" fmla="*/ 9 w 31"/>
                  <a:gd name="T11" fmla="*/ 32 h 32"/>
                  <a:gd name="T12" fmla="*/ 4 w 31"/>
                  <a:gd name="T13" fmla="*/ 25 h 32"/>
                  <a:gd name="T14" fmla="*/ 13 w 31"/>
                  <a:gd name="T15" fmla="*/ 21 h 32"/>
                  <a:gd name="T16" fmla="*/ 22 w 31"/>
                  <a:gd name="T17" fmla="*/ 14 h 32"/>
                  <a:gd name="T18" fmla="*/ 31 w 31"/>
                  <a:gd name="T19" fmla="*/ 7 h 32"/>
                  <a:gd name="T20" fmla="*/ 22 w 31"/>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2">
                    <a:moveTo>
                      <a:pt x="22" y="0"/>
                    </a:moveTo>
                    <a:lnTo>
                      <a:pt x="22" y="3"/>
                    </a:lnTo>
                    <a:lnTo>
                      <a:pt x="22" y="7"/>
                    </a:lnTo>
                    <a:lnTo>
                      <a:pt x="4" y="18"/>
                    </a:lnTo>
                    <a:lnTo>
                      <a:pt x="0" y="25"/>
                    </a:lnTo>
                    <a:lnTo>
                      <a:pt x="9" y="32"/>
                    </a:lnTo>
                    <a:lnTo>
                      <a:pt x="4" y="25"/>
                    </a:lnTo>
                    <a:lnTo>
                      <a:pt x="13" y="21"/>
                    </a:lnTo>
                    <a:lnTo>
                      <a:pt x="22" y="14"/>
                    </a:lnTo>
                    <a:lnTo>
                      <a:pt x="31" y="7"/>
                    </a:lnTo>
                    <a:lnTo>
                      <a:pt x="22"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32" name="Freeform 22">
                <a:extLst>
                  <a:ext uri="{FF2B5EF4-FFF2-40B4-BE49-F238E27FC236}">
                    <a16:creationId xmlns:a16="http://schemas.microsoft.com/office/drawing/2014/main" id="{EE1E92D1-6235-B94A-9BF7-4734AC624B19}"/>
                  </a:ext>
                </a:extLst>
              </p:cNvPr>
              <p:cNvSpPr>
                <a:spLocks/>
              </p:cNvSpPr>
              <p:nvPr/>
            </p:nvSpPr>
            <p:spPr bwMode="auto">
              <a:xfrm>
                <a:off x="2900" y="2915"/>
                <a:ext cx="31" cy="37"/>
              </a:xfrm>
              <a:custGeom>
                <a:avLst/>
                <a:gdLst>
                  <a:gd name="T0" fmla="*/ 26 w 31"/>
                  <a:gd name="T1" fmla="*/ 0 h 37"/>
                  <a:gd name="T2" fmla="*/ 21 w 31"/>
                  <a:gd name="T3" fmla="*/ 0 h 37"/>
                  <a:gd name="T4" fmla="*/ 21 w 31"/>
                  <a:gd name="T5" fmla="*/ 8 h 37"/>
                  <a:gd name="T6" fmla="*/ 5 w 31"/>
                  <a:gd name="T7" fmla="*/ 21 h 37"/>
                  <a:gd name="T8" fmla="*/ 0 w 31"/>
                  <a:gd name="T9" fmla="*/ 29 h 37"/>
                  <a:gd name="T10" fmla="*/ 10 w 31"/>
                  <a:gd name="T11" fmla="*/ 37 h 37"/>
                  <a:gd name="T12" fmla="*/ 5 w 31"/>
                  <a:gd name="T13" fmla="*/ 29 h 37"/>
                  <a:gd name="T14" fmla="*/ 16 w 31"/>
                  <a:gd name="T15" fmla="*/ 25 h 37"/>
                  <a:gd name="T16" fmla="*/ 21 w 31"/>
                  <a:gd name="T17" fmla="*/ 12 h 37"/>
                  <a:gd name="T18" fmla="*/ 31 w 31"/>
                  <a:gd name="T19" fmla="*/ 4 h 37"/>
                  <a:gd name="T20" fmla="*/ 26 w 31"/>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7">
                    <a:moveTo>
                      <a:pt x="26" y="0"/>
                    </a:moveTo>
                    <a:lnTo>
                      <a:pt x="21" y="0"/>
                    </a:lnTo>
                    <a:lnTo>
                      <a:pt x="21" y="8"/>
                    </a:lnTo>
                    <a:lnTo>
                      <a:pt x="5" y="21"/>
                    </a:lnTo>
                    <a:lnTo>
                      <a:pt x="0" y="29"/>
                    </a:lnTo>
                    <a:lnTo>
                      <a:pt x="10" y="37"/>
                    </a:lnTo>
                    <a:lnTo>
                      <a:pt x="5" y="29"/>
                    </a:lnTo>
                    <a:lnTo>
                      <a:pt x="16" y="25"/>
                    </a:lnTo>
                    <a:lnTo>
                      <a:pt x="21" y="12"/>
                    </a:lnTo>
                    <a:lnTo>
                      <a:pt x="31" y="4"/>
                    </a:lnTo>
                    <a:lnTo>
                      <a:pt x="2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33" name="Freeform 23">
                <a:extLst>
                  <a:ext uri="{FF2B5EF4-FFF2-40B4-BE49-F238E27FC236}">
                    <a16:creationId xmlns:a16="http://schemas.microsoft.com/office/drawing/2014/main" id="{9DA5E57D-99D6-D049-B904-BC83CF22AF3F}"/>
                  </a:ext>
                </a:extLst>
              </p:cNvPr>
              <p:cNvSpPr>
                <a:spLocks/>
              </p:cNvSpPr>
              <p:nvPr/>
            </p:nvSpPr>
            <p:spPr bwMode="auto">
              <a:xfrm>
                <a:off x="2859" y="2746"/>
                <a:ext cx="199" cy="189"/>
              </a:xfrm>
              <a:custGeom>
                <a:avLst/>
                <a:gdLst>
                  <a:gd name="T0" fmla="*/ 5 w 199"/>
                  <a:gd name="T1" fmla="*/ 24 h 189"/>
                  <a:gd name="T2" fmla="*/ 0 w 199"/>
                  <a:gd name="T3" fmla="*/ 28 h 189"/>
                  <a:gd name="T4" fmla="*/ 5 w 199"/>
                  <a:gd name="T5" fmla="*/ 36 h 189"/>
                  <a:gd name="T6" fmla="*/ 20 w 199"/>
                  <a:gd name="T7" fmla="*/ 36 h 189"/>
                  <a:gd name="T8" fmla="*/ 20 w 199"/>
                  <a:gd name="T9" fmla="*/ 44 h 189"/>
                  <a:gd name="T10" fmla="*/ 15 w 199"/>
                  <a:gd name="T11" fmla="*/ 56 h 189"/>
                  <a:gd name="T12" fmla="*/ 15 w 199"/>
                  <a:gd name="T13" fmla="*/ 64 h 189"/>
                  <a:gd name="T14" fmla="*/ 25 w 199"/>
                  <a:gd name="T15" fmla="*/ 72 h 189"/>
                  <a:gd name="T16" fmla="*/ 20 w 199"/>
                  <a:gd name="T17" fmla="*/ 84 h 189"/>
                  <a:gd name="T18" fmla="*/ 10 w 199"/>
                  <a:gd name="T19" fmla="*/ 96 h 189"/>
                  <a:gd name="T20" fmla="*/ 15 w 199"/>
                  <a:gd name="T21" fmla="*/ 100 h 189"/>
                  <a:gd name="T22" fmla="*/ 20 w 199"/>
                  <a:gd name="T23" fmla="*/ 113 h 189"/>
                  <a:gd name="T24" fmla="*/ 35 w 199"/>
                  <a:gd name="T25" fmla="*/ 108 h 189"/>
                  <a:gd name="T26" fmla="*/ 50 w 199"/>
                  <a:gd name="T27" fmla="*/ 129 h 189"/>
                  <a:gd name="T28" fmla="*/ 35 w 199"/>
                  <a:gd name="T29" fmla="*/ 132 h 189"/>
                  <a:gd name="T30" fmla="*/ 40 w 199"/>
                  <a:gd name="T31" fmla="*/ 145 h 189"/>
                  <a:gd name="T32" fmla="*/ 60 w 199"/>
                  <a:gd name="T33" fmla="*/ 132 h 189"/>
                  <a:gd name="T34" fmla="*/ 55 w 199"/>
                  <a:gd name="T35" fmla="*/ 141 h 189"/>
                  <a:gd name="T36" fmla="*/ 55 w 199"/>
                  <a:gd name="T37" fmla="*/ 156 h 189"/>
                  <a:gd name="T38" fmla="*/ 64 w 199"/>
                  <a:gd name="T39" fmla="*/ 165 h 189"/>
                  <a:gd name="T40" fmla="*/ 75 w 199"/>
                  <a:gd name="T41" fmla="*/ 173 h 189"/>
                  <a:gd name="T42" fmla="*/ 60 w 199"/>
                  <a:gd name="T43" fmla="*/ 185 h 189"/>
                  <a:gd name="T44" fmla="*/ 69 w 199"/>
                  <a:gd name="T45" fmla="*/ 185 h 189"/>
                  <a:gd name="T46" fmla="*/ 85 w 199"/>
                  <a:gd name="T47" fmla="*/ 181 h 189"/>
                  <a:gd name="T48" fmla="*/ 89 w 199"/>
                  <a:gd name="T49" fmla="*/ 165 h 189"/>
                  <a:gd name="T50" fmla="*/ 113 w 199"/>
                  <a:gd name="T51" fmla="*/ 160 h 189"/>
                  <a:gd name="T52" fmla="*/ 114 w 199"/>
                  <a:gd name="T53" fmla="*/ 153 h 189"/>
                  <a:gd name="T54" fmla="*/ 130 w 199"/>
                  <a:gd name="T55" fmla="*/ 165 h 189"/>
                  <a:gd name="T56" fmla="*/ 141 w 199"/>
                  <a:gd name="T57" fmla="*/ 160 h 189"/>
                  <a:gd name="T58" fmla="*/ 154 w 199"/>
                  <a:gd name="T59" fmla="*/ 156 h 189"/>
                  <a:gd name="T60" fmla="*/ 163 w 199"/>
                  <a:gd name="T61" fmla="*/ 143 h 189"/>
                  <a:gd name="T62" fmla="*/ 164 w 199"/>
                  <a:gd name="T63" fmla="*/ 136 h 189"/>
                  <a:gd name="T64" fmla="*/ 174 w 199"/>
                  <a:gd name="T65" fmla="*/ 129 h 189"/>
                  <a:gd name="T66" fmla="*/ 184 w 199"/>
                  <a:gd name="T67" fmla="*/ 117 h 189"/>
                  <a:gd name="T68" fmla="*/ 189 w 199"/>
                  <a:gd name="T69" fmla="*/ 108 h 189"/>
                  <a:gd name="T70" fmla="*/ 199 w 199"/>
                  <a:gd name="T71" fmla="*/ 90 h 189"/>
                  <a:gd name="T72" fmla="*/ 189 w 199"/>
                  <a:gd name="T73" fmla="*/ 56 h 189"/>
                  <a:gd name="T74" fmla="*/ 184 w 199"/>
                  <a:gd name="T75" fmla="*/ 48 h 189"/>
                  <a:gd name="T76" fmla="*/ 174 w 199"/>
                  <a:gd name="T77" fmla="*/ 39 h 189"/>
                  <a:gd name="T78" fmla="*/ 154 w 199"/>
                  <a:gd name="T79" fmla="*/ 44 h 189"/>
                  <a:gd name="T80" fmla="*/ 134 w 199"/>
                  <a:gd name="T81" fmla="*/ 44 h 189"/>
                  <a:gd name="T82" fmla="*/ 134 w 199"/>
                  <a:gd name="T83" fmla="*/ 32 h 189"/>
                  <a:gd name="T84" fmla="*/ 119 w 199"/>
                  <a:gd name="T85" fmla="*/ 14 h 189"/>
                  <a:gd name="T86" fmla="*/ 104 w 199"/>
                  <a:gd name="T87" fmla="*/ 7 h 189"/>
                  <a:gd name="T88" fmla="*/ 94 w 199"/>
                  <a:gd name="T89" fmla="*/ 11 h 189"/>
                  <a:gd name="T90" fmla="*/ 89 w 199"/>
                  <a:gd name="T91" fmla="*/ 16 h 189"/>
                  <a:gd name="T92" fmla="*/ 81 w 199"/>
                  <a:gd name="T93" fmla="*/ 17 h 189"/>
                  <a:gd name="T94" fmla="*/ 74 w 199"/>
                  <a:gd name="T95" fmla="*/ 10 h 189"/>
                  <a:gd name="T96" fmla="*/ 69 w 199"/>
                  <a:gd name="T97" fmla="*/ 3 h 189"/>
                  <a:gd name="T98" fmla="*/ 50 w 199"/>
                  <a:gd name="T99" fmla="*/ 11 h 189"/>
                  <a:gd name="T100" fmla="*/ 35 w 199"/>
                  <a:gd name="T101" fmla="*/ 15 h 189"/>
                  <a:gd name="T102" fmla="*/ 10 w 199"/>
                  <a:gd name="T103" fmla="*/ 2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9" h="189">
                    <a:moveTo>
                      <a:pt x="10" y="20"/>
                    </a:moveTo>
                    <a:lnTo>
                      <a:pt x="5" y="24"/>
                    </a:lnTo>
                    <a:lnTo>
                      <a:pt x="0" y="24"/>
                    </a:lnTo>
                    <a:lnTo>
                      <a:pt x="0" y="28"/>
                    </a:lnTo>
                    <a:lnTo>
                      <a:pt x="0" y="32"/>
                    </a:lnTo>
                    <a:lnTo>
                      <a:pt x="5" y="36"/>
                    </a:lnTo>
                    <a:lnTo>
                      <a:pt x="10" y="36"/>
                    </a:lnTo>
                    <a:lnTo>
                      <a:pt x="20" y="36"/>
                    </a:lnTo>
                    <a:lnTo>
                      <a:pt x="20" y="39"/>
                    </a:lnTo>
                    <a:lnTo>
                      <a:pt x="20" y="44"/>
                    </a:lnTo>
                    <a:lnTo>
                      <a:pt x="20" y="52"/>
                    </a:lnTo>
                    <a:lnTo>
                      <a:pt x="15" y="56"/>
                    </a:lnTo>
                    <a:lnTo>
                      <a:pt x="10" y="64"/>
                    </a:lnTo>
                    <a:lnTo>
                      <a:pt x="15" y="64"/>
                    </a:lnTo>
                    <a:lnTo>
                      <a:pt x="25" y="68"/>
                    </a:lnTo>
                    <a:lnTo>
                      <a:pt x="25" y="72"/>
                    </a:lnTo>
                    <a:lnTo>
                      <a:pt x="25" y="80"/>
                    </a:lnTo>
                    <a:lnTo>
                      <a:pt x="20" y="84"/>
                    </a:lnTo>
                    <a:lnTo>
                      <a:pt x="15" y="88"/>
                    </a:lnTo>
                    <a:lnTo>
                      <a:pt x="10" y="96"/>
                    </a:lnTo>
                    <a:lnTo>
                      <a:pt x="10" y="100"/>
                    </a:lnTo>
                    <a:lnTo>
                      <a:pt x="15" y="100"/>
                    </a:lnTo>
                    <a:lnTo>
                      <a:pt x="20" y="108"/>
                    </a:lnTo>
                    <a:lnTo>
                      <a:pt x="20" y="113"/>
                    </a:lnTo>
                    <a:lnTo>
                      <a:pt x="30" y="113"/>
                    </a:lnTo>
                    <a:lnTo>
                      <a:pt x="35" y="108"/>
                    </a:lnTo>
                    <a:lnTo>
                      <a:pt x="50" y="125"/>
                    </a:lnTo>
                    <a:lnTo>
                      <a:pt x="50" y="129"/>
                    </a:lnTo>
                    <a:lnTo>
                      <a:pt x="45" y="129"/>
                    </a:lnTo>
                    <a:lnTo>
                      <a:pt x="35" y="132"/>
                    </a:lnTo>
                    <a:lnTo>
                      <a:pt x="35" y="141"/>
                    </a:lnTo>
                    <a:lnTo>
                      <a:pt x="40" y="145"/>
                    </a:lnTo>
                    <a:lnTo>
                      <a:pt x="50" y="149"/>
                    </a:lnTo>
                    <a:lnTo>
                      <a:pt x="60" y="132"/>
                    </a:lnTo>
                    <a:lnTo>
                      <a:pt x="60" y="136"/>
                    </a:lnTo>
                    <a:lnTo>
                      <a:pt x="55" y="141"/>
                    </a:lnTo>
                    <a:lnTo>
                      <a:pt x="50" y="153"/>
                    </a:lnTo>
                    <a:lnTo>
                      <a:pt x="55" y="156"/>
                    </a:lnTo>
                    <a:lnTo>
                      <a:pt x="60" y="156"/>
                    </a:lnTo>
                    <a:lnTo>
                      <a:pt x="64" y="165"/>
                    </a:lnTo>
                    <a:lnTo>
                      <a:pt x="75" y="169"/>
                    </a:lnTo>
                    <a:lnTo>
                      <a:pt x="75" y="173"/>
                    </a:lnTo>
                    <a:lnTo>
                      <a:pt x="64" y="181"/>
                    </a:lnTo>
                    <a:lnTo>
                      <a:pt x="60" y="185"/>
                    </a:lnTo>
                    <a:lnTo>
                      <a:pt x="55" y="189"/>
                    </a:lnTo>
                    <a:lnTo>
                      <a:pt x="69" y="185"/>
                    </a:lnTo>
                    <a:lnTo>
                      <a:pt x="80" y="185"/>
                    </a:lnTo>
                    <a:lnTo>
                      <a:pt x="85" y="181"/>
                    </a:lnTo>
                    <a:lnTo>
                      <a:pt x="89" y="177"/>
                    </a:lnTo>
                    <a:lnTo>
                      <a:pt x="89" y="165"/>
                    </a:lnTo>
                    <a:lnTo>
                      <a:pt x="97" y="163"/>
                    </a:lnTo>
                    <a:lnTo>
                      <a:pt x="113" y="160"/>
                    </a:lnTo>
                    <a:lnTo>
                      <a:pt x="109" y="156"/>
                    </a:lnTo>
                    <a:lnTo>
                      <a:pt x="114" y="153"/>
                    </a:lnTo>
                    <a:lnTo>
                      <a:pt x="120" y="155"/>
                    </a:lnTo>
                    <a:lnTo>
                      <a:pt x="130" y="165"/>
                    </a:lnTo>
                    <a:lnTo>
                      <a:pt x="138" y="167"/>
                    </a:lnTo>
                    <a:lnTo>
                      <a:pt x="141" y="160"/>
                    </a:lnTo>
                    <a:lnTo>
                      <a:pt x="148" y="155"/>
                    </a:lnTo>
                    <a:lnTo>
                      <a:pt x="154" y="156"/>
                    </a:lnTo>
                    <a:lnTo>
                      <a:pt x="157" y="149"/>
                    </a:lnTo>
                    <a:lnTo>
                      <a:pt x="163" y="143"/>
                    </a:lnTo>
                    <a:lnTo>
                      <a:pt x="164" y="139"/>
                    </a:lnTo>
                    <a:lnTo>
                      <a:pt x="164" y="136"/>
                    </a:lnTo>
                    <a:lnTo>
                      <a:pt x="169" y="132"/>
                    </a:lnTo>
                    <a:lnTo>
                      <a:pt x="174" y="129"/>
                    </a:lnTo>
                    <a:lnTo>
                      <a:pt x="179" y="125"/>
                    </a:lnTo>
                    <a:lnTo>
                      <a:pt x="184" y="117"/>
                    </a:lnTo>
                    <a:lnTo>
                      <a:pt x="184" y="113"/>
                    </a:lnTo>
                    <a:lnTo>
                      <a:pt x="189" y="108"/>
                    </a:lnTo>
                    <a:lnTo>
                      <a:pt x="194" y="100"/>
                    </a:lnTo>
                    <a:lnTo>
                      <a:pt x="199" y="90"/>
                    </a:lnTo>
                    <a:lnTo>
                      <a:pt x="194" y="64"/>
                    </a:lnTo>
                    <a:lnTo>
                      <a:pt x="189" y="56"/>
                    </a:lnTo>
                    <a:lnTo>
                      <a:pt x="189" y="48"/>
                    </a:lnTo>
                    <a:lnTo>
                      <a:pt x="184" y="48"/>
                    </a:lnTo>
                    <a:lnTo>
                      <a:pt x="179" y="48"/>
                    </a:lnTo>
                    <a:lnTo>
                      <a:pt x="174" y="39"/>
                    </a:lnTo>
                    <a:lnTo>
                      <a:pt x="164" y="39"/>
                    </a:lnTo>
                    <a:lnTo>
                      <a:pt x="154" y="44"/>
                    </a:lnTo>
                    <a:lnTo>
                      <a:pt x="144" y="44"/>
                    </a:lnTo>
                    <a:lnTo>
                      <a:pt x="134" y="44"/>
                    </a:lnTo>
                    <a:lnTo>
                      <a:pt x="130" y="39"/>
                    </a:lnTo>
                    <a:lnTo>
                      <a:pt x="134" y="32"/>
                    </a:lnTo>
                    <a:lnTo>
                      <a:pt x="134" y="28"/>
                    </a:lnTo>
                    <a:lnTo>
                      <a:pt x="119" y="14"/>
                    </a:lnTo>
                    <a:lnTo>
                      <a:pt x="109" y="11"/>
                    </a:lnTo>
                    <a:lnTo>
                      <a:pt x="104" y="7"/>
                    </a:lnTo>
                    <a:lnTo>
                      <a:pt x="99" y="11"/>
                    </a:lnTo>
                    <a:lnTo>
                      <a:pt x="94" y="11"/>
                    </a:lnTo>
                    <a:lnTo>
                      <a:pt x="94" y="15"/>
                    </a:lnTo>
                    <a:lnTo>
                      <a:pt x="89" y="16"/>
                    </a:lnTo>
                    <a:lnTo>
                      <a:pt x="85" y="17"/>
                    </a:lnTo>
                    <a:lnTo>
                      <a:pt x="81" y="17"/>
                    </a:lnTo>
                    <a:lnTo>
                      <a:pt x="77" y="13"/>
                    </a:lnTo>
                    <a:lnTo>
                      <a:pt x="74" y="10"/>
                    </a:lnTo>
                    <a:lnTo>
                      <a:pt x="69" y="7"/>
                    </a:lnTo>
                    <a:lnTo>
                      <a:pt x="69" y="3"/>
                    </a:lnTo>
                    <a:lnTo>
                      <a:pt x="60" y="0"/>
                    </a:lnTo>
                    <a:lnTo>
                      <a:pt x="50" y="11"/>
                    </a:lnTo>
                    <a:lnTo>
                      <a:pt x="45" y="15"/>
                    </a:lnTo>
                    <a:lnTo>
                      <a:pt x="35" y="15"/>
                    </a:lnTo>
                    <a:lnTo>
                      <a:pt x="25" y="20"/>
                    </a:lnTo>
                    <a:lnTo>
                      <a:pt x="10" y="2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34" name="Freeform 24">
                <a:extLst>
                  <a:ext uri="{FF2B5EF4-FFF2-40B4-BE49-F238E27FC236}">
                    <a16:creationId xmlns:a16="http://schemas.microsoft.com/office/drawing/2014/main" id="{057E580E-D240-6046-BF5B-EA1328ECC166}"/>
                  </a:ext>
                </a:extLst>
              </p:cNvPr>
              <p:cNvSpPr>
                <a:spLocks/>
              </p:cNvSpPr>
              <p:nvPr/>
            </p:nvSpPr>
            <p:spPr bwMode="auto">
              <a:xfrm>
                <a:off x="3012" y="2838"/>
                <a:ext cx="228" cy="168"/>
              </a:xfrm>
              <a:custGeom>
                <a:avLst/>
                <a:gdLst>
                  <a:gd name="T0" fmla="*/ 194 w 228"/>
                  <a:gd name="T1" fmla="*/ 168 h 168"/>
                  <a:gd name="T2" fmla="*/ 199 w 228"/>
                  <a:gd name="T3" fmla="*/ 164 h 168"/>
                  <a:gd name="T4" fmla="*/ 214 w 228"/>
                  <a:gd name="T5" fmla="*/ 143 h 168"/>
                  <a:gd name="T6" fmla="*/ 214 w 228"/>
                  <a:gd name="T7" fmla="*/ 136 h 168"/>
                  <a:gd name="T8" fmla="*/ 224 w 228"/>
                  <a:gd name="T9" fmla="*/ 132 h 168"/>
                  <a:gd name="T10" fmla="*/ 228 w 228"/>
                  <a:gd name="T11" fmla="*/ 111 h 168"/>
                  <a:gd name="T12" fmla="*/ 223 w 228"/>
                  <a:gd name="T13" fmla="*/ 100 h 168"/>
                  <a:gd name="T14" fmla="*/ 218 w 228"/>
                  <a:gd name="T15" fmla="*/ 94 h 168"/>
                  <a:gd name="T16" fmla="*/ 216 w 228"/>
                  <a:gd name="T17" fmla="*/ 88 h 168"/>
                  <a:gd name="T18" fmla="*/ 202 w 228"/>
                  <a:gd name="T19" fmla="*/ 81 h 168"/>
                  <a:gd name="T20" fmla="*/ 194 w 228"/>
                  <a:gd name="T21" fmla="*/ 83 h 168"/>
                  <a:gd name="T22" fmla="*/ 194 w 228"/>
                  <a:gd name="T23" fmla="*/ 79 h 168"/>
                  <a:gd name="T24" fmla="*/ 194 w 228"/>
                  <a:gd name="T25" fmla="*/ 63 h 168"/>
                  <a:gd name="T26" fmla="*/ 189 w 228"/>
                  <a:gd name="T27" fmla="*/ 54 h 168"/>
                  <a:gd name="T28" fmla="*/ 182 w 228"/>
                  <a:gd name="T29" fmla="*/ 50 h 168"/>
                  <a:gd name="T30" fmla="*/ 175 w 228"/>
                  <a:gd name="T31" fmla="*/ 43 h 168"/>
                  <a:gd name="T32" fmla="*/ 170 w 228"/>
                  <a:gd name="T33" fmla="*/ 40 h 168"/>
                  <a:gd name="T34" fmla="*/ 164 w 228"/>
                  <a:gd name="T35" fmla="*/ 30 h 168"/>
                  <a:gd name="T36" fmla="*/ 151 w 228"/>
                  <a:gd name="T37" fmla="*/ 21 h 168"/>
                  <a:gd name="T38" fmla="*/ 146 w 228"/>
                  <a:gd name="T39" fmla="*/ 13 h 168"/>
                  <a:gd name="T40" fmla="*/ 141 w 228"/>
                  <a:gd name="T41" fmla="*/ 7 h 168"/>
                  <a:gd name="T42" fmla="*/ 122 w 228"/>
                  <a:gd name="T43" fmla="*/ 7 h 168"/>
                  <a:gd name="T44" fmla="*/ 95 w 228"/>
                  <a:gd name="T45" fmla="*/ 7 h 168"/>
                  <a:gd name="T46" fmla="*/ 85 w 228"/>
                  <a:gd name="T47" fmla="*/ 2 h 168"/>
                  <a:gd name="T48" fmla="*/ 78 w 228"/>
                  <a:gd name="T49" fmla="*/ 0 h 168"/>
                  <a:gd name="T50" fmla="*/ 75 w 228"/>
                  <a:gd name="T51" fmla="*/ 6 h 168"/>
                  <a:gd name="T52" fmla="*/ 62 w 228"/>
                  <a:gd name="T53" fmla="*/ 8 h 168"/>
                  <a:gd name="T54" fmla="*/ 49 w 228"/>
                  <a:gd name="T55" fmla="*/ 14 h 168"/>
                  <a:gd name="T56" fmla="*/ 32 w 228"/>
                  <a:gd name="T57" fmla="*/ 18 h 168"/>
                  <a:gd name="T58" fmla="*/ 30 w 228"/>
                  <a:gd name="T59" fmla="*/ 26 h 168"/>
                  <a:gd name="T60" fmla="*/ 26 w 228"/>
                  <a:gd name="T61" fmla="*/ 33 h 168"/>
                  <a:gd name="T62" fmla="*/ 14 w 228"/>
                  <a:gd name="T63" fmla="*/ 43 h 168"/>
                  <a:gd name="T64" fmla="*/ 10 w 228"/>
                  <a:gd name="T65" fmla="*/ 51 h 168"/>
                  <a:gd name="T66" fmla="*/ 0 w 228"/>
                  <a:gd name="T67" fmla="*/ 67 h 168"/>
                  <a:gd name="T68" fmla="*/ 5 w 228"/>
                  <a:gd name="T69" fmla="*/ 71 h 168"/>
                  <a:gd name="T70" fmla="*/ 10 w 228"/>
                  <a:gd name="T71" fmla="*/ 79 h 168"/>
                  <a:gd name="T72" fmla="*/ 19 w 228"/>
                  <a:gd name="T73" fmla="*/ 77 h 168"/>
                  <a:gd name="T74" fmla="*/ 32 w 228"/>
                  <a:gd name="T75" fmla="*/ 78 h 168"/>
                  <a:gd name="T76" fmla="*/ 40 w 228"/>
                  <a:gd name="T77" fmla="*/ 79 h 168"/>
                  <a:gd name="T78" fmla="*/ 54 w 228"/>
                  <a:gd name="T79" fmla="*/ 103 h 168"/>
                  <a:gd name="T80" fmla="*/ 59 w 228"/>
                  <a:gd name="T81" fmla="*/ 103 h 168"/>
                  <a:gd name="T82" fmla="*/ 59 w 228"/>
                  <a:gd name="T83" fmla="*/ 107 h 168"/>
                  <a:gd name="T84" fmla="*/ 49 w 228"/>
                  <a:gd name="T85" fmla="*/ 116 h 168"/>
                  <a:gd name="T86" fmla="*/ 54 w 228"/>
                  <a:gd name="T87" fmla="*/ 119 h 168"/>
                  <a:gd name="T88" fmla="*/ 70 w 228"/>
                  <a:gd name="T89" fmla="*/ 127 h 168"/>
                  <a:gd name="T90" fmla="*/ 75 w 228"/>
                  <a:gd name="T91" fmla="*/ 136 h 168"/>
                  <a:gd name="T92" fmla="*/ 80 w 228"/>
                  <a:gd name="T93" fmla="*/ 147 h 168"/>
                  <a:gd name="T94" fmla="*/ 85 w 228"/>
                  <a:gd name="T95" fmla="*/ 152 h 168"/>
                  <a:gd name="T96" fmla="*/ 99 w 228"/>
                  <a:gd name="T97" fmla="*/ 160 h 168"/>
                  <a:gd name="T98" fmla="*/ 119 w 228"/>
                  <a:gd name="T99" fmla="*/ 164 h 168"/>
                  <a:gd name="T100" fmla="*/ 125 w 228"/>
                  <a:gd name="T101" fmla="*/ 160 h 168"/>
                  <a:gd name="T102" fmla="*/ 134 w 228"/>
                  <a:gd name="T103" fmla="*/ 164 h 168"/>
                  <a:gd name="T104" fmla="*/ 139 w 228"/>
                  <a:gd name="T105" fmla="*/ 164 h 168"/>
                  <a:gd name="T106" fmla="*/ 144 w 228"/>
                  <a:gd name="T107" fmla="*/ 164 h 168"/>
                  <a:gd name="T108" fmla="*/ 149 w 228"/>
                  <a:gd name="T109" fmla="*/ 160 h 168"/>
                  <a:gd name="T110" fmla="*/ 149 w 228"/>
                  <a:gd name="T111" fmla="*/ 156 h 168"/>
                  <a:gd name="T112" fmla="*/ 159 w 228"/>
                  <a:gd name="T113" fmla="*/ 147 h 168"/>
                  <a:gd name="T114" fmla="*/ 164 w 228"/>
                  <a:gd name="T115" fmla="*/ 147 h 168"/>
                  <a:gd name="T116" fmla="*/ 170 w 228"/>
                  <a:gd name="T117" fmla="*/ 152 h 168"/>
                  <a:gd name="T118" fmla="*/ 180 w 228"/>
                  <a:gd name="T119" fmla="*/ 160 h 168"/>
                  <a:gd name="T120" fmla="*/ 184 w 228"/>
                  <a:gd name="T121" fmla="*/ 164 h 168"/>
                  <a:gd name="T122" fmla="*/ 194 w 228"/>
                  <a:gd name="T123"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68">
                    <a:moveTo>
                      <a:pt x="194" y="168"/>
                    </a:moveTo>
                    <a:lnTo>
                      <a:pt x="199" y="164"/>
                    </a:lnTo>
                    <a:lnTo>
                      <a:pt x="214" y="143"/>
                    </a:lnTo>
                    <a:lnTo>
                      <a:pt x="214" y="136"/>
                    </a:lnTo>
                    <a:lnTo>
                      <a:pt x="224" y="132"/>
                    </a:lnTo>
                    <a:lnTo>
                      <a:pt x="228" y="111"/>
                    </a:lnTo>
                    <a:lnTo>
                      <a:pt x="223" y="100"/>
                    </a:lnTo>
                    <a:lnTo>
                      <a:pt x="218" y="94"/>
                    </a:lnTo>
                    <a:lnTo>
                      <a:pt x="216" y="88"/>
                    </a:lnTo>
                    <a:lnTo>
                      <a:pt x="202" y="81"/>
                    </a:lnTo>
                    <a:lnTo>
                      <a:pt x="194" y="83"/>
                    </a:lnTo>
                    <a:lnTo>
                      <a:pt x="194" y="79"/>
                    </a:lnTo>
                    <a:lnTo>
                      <a:pt x="194" y="63"/>
                    </a:lnTo>
                    <a:lnTo>
                      <a:pt x="189" y="54"/>
                    </a:lnTo>
                    <a:lnTo>
                      <a:pt x="182" y="50"/>
                    </a:lnTo>
                    <a:lnTo>
                      <a:pt x="175" y="43"/>
                    </a:lnTo>
                    <a:lnTo>
                      <a:pt x="170" y="40"/>
                    </a:lnTo>
                    <a:lnTo>
                      <a:pt x="164" y="30"/>
                    </a:lnTo>
                    <a:lnTo>
                      <a:pt x="151" y="21"/>
                    </a:lnTo>
                    <a:lnTo>
                      <a:pt x="146" y="13"/>
                    </a:lnTo>
                    <a:lnTo>
                      <a:pt x="141" y="7"/>
                    </a:lnTo>
                    <a:lnTo>
                      <a:pt x="122" y="7"/>
                    </a:lnTo>
                    <a:lnTo>
                      <a:pt x="95" y="7"/>
                    </a:lnTo>
                    <a:lnTo>
                      <a:pt x="85" y="2"/>
                    </a:lnTo>
                    <a:lnTo>
                      <a:pt x="78" y="0"/>
                    </a:lnTo>
                    <a:lnTo>
                      <a:pt x="75" y="6"/>
                    </a:lnTo>
                    <a:lnTo>
                      <a:pt x="62" y="8"/>
                    </a:lnTo>
                    <a:lnTo>
                      <a:pt x="49" y="14"/>
                    </a:lnTo>
                    <a:lnTo>
                      <a:pt x="32" y="18"/>
                    </a:lnTo>
                    <a:lnTo>
                      <a:pt x="30" y="26"/>
                    </a:lnTo>
                    <a:lnTo>
                      <a:pt x="26" y="33"/>
                    </a:lnTo>
                    <a:lnTo>
                      <a:pt x="14" y="43"/>
                    </a:lnTo>
                    <a:lnTo>
                      <a:pt x="10" y="51"/>
                    </a:lnTo>
                    <a:lnTo>
                      <a:pt x="0" y="67"/>
                    </a:lnTo>
                    <a:lnTo>
                      <a:pt x="5" y="71"/>
                    </a:lnTo>
                    <a:lnTo>
                      <a:pt x="10" y="79"/>
                    </a:lnTo>
                    <a:lnTo>
                      <a:pt x="19" y="77"/>
                    </a:lnTo>
                    <a:lnTo>
                      <a:pt x="32" y="78"/>
                    </a:lnTo>
                    <a:lnTo>
                      <a:pt x="40" y="79"/>
                    </a:lnTo>
                    <a:lnTo>
                      <a:pt x="54" y="103"/>
                    </a:lnTo>
                    <a:lnTo>
                      <a:pt x="59" y="103"/>
                    </a:lnTo>
                    <a:lnTo>
                      <a:pt x="59" y="107"/>
                    </a:lnTo>
                    <a:lnTo>
                      <a:pt x="49" y="116"/>
                    </a:lnTo>
                    <a:lnTo>
                      <a:pt x="54" y="119"/>
                    </a:lnTo>
                    <a:lnTo>
                      <a:pt x="70" y="127"/>
                    </a:lnTo>
                    <a:lnTo>
                      <a:pt x="75" y="136"/>
                    </a:lnTo>
                    <a:lnTo>
                      <a:pt x="80" y="147"/>
                    </a:lnTo>
                    <a:lnTo>
                      <a:pt x="85" y="152"/>
                    </a:lnTo>
                    <a:lnTo>
                      <a:pt x="99" y="160"/>
                    </a:lnTo>
                    <a:lnTo>
                      <a:pt x="119" y="164"/>
                    </a:lnTo>
                    <a:lnTo>
                      <a:pt x="125" y="160"/>
                    </a:lnTo>
                    <a:lnTo>
                      <a:pt x="134" y="164"/>
                    </a:lnTo>
                    <a:lnTo>
                      <a:pt x="139" y="164"/>
                    </a:lnTo>
                    <a:lnTo>
                      <a:pt x="144" y="164"/>
                    </a:lnTo>
                    <a:lnTo>
                      <a:pt x="149" y="160"/>
                    </a:lnTo>
                    <a:lnTo>
                      <a:pt x="149" y="156"/>
                    </a:lnTo>
                    <a:lnTo>
                      <a:pt x="159" y="147"/>
                    </a:lnTo>
                    <a:lnTo>
                      <a:pt x="164" y="147"/>
                    </a:lnTo>
                    <a:lnTo>
                      <a:pt x="170" y="152"/>
                    </a:lnTo>
                    <a:lnTo>
                      <a:pt x="180" y="160"/>
                    </a:lnTo>
                    <a:lnTo>
                      <a:pt x="184" y="164"/>
                    </a:lnTo>
                    <a:lnTo>
                      <a:pt x="194" y="16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35" name="Freeform 25">
                <a:extLst>
                  <a:ext uri="{FF2B5EF4-FFF2-40B4-BE49-F238E27FC236}">
                    <a16:creationId xmlns:a16="http://schemas.microsoft.com/office/drawing/2014/main" id="{352FA248-B83C-1549-80F9-A6DB472F96D5}"/>
                  </a:ext>
                </a:extLst>
              </p:cNvPr>
              <p:cNvSpPr>
                <a:spLocks/>
              </p:cNvSpPr>
              <p:nvPr/>
            </p:nvSpPr>
            <p:spPr bwMode="auto">
              <a:xfrm>
                <a:off x="3231" y="2885"/>
                <a:ext cx="56" cy="87"/>
              </a:xfrm>
              <a:custGeom>
                <a:avLst/>
                <a:gdLst>
                  <a:gd name="T0" fmla="*/ 5 w 56"/>
                  <a:gd name="T1" fmla="*/ 87 h 87"/>
                  <a:gd name="T2" fmla="*/ 23 w 56"/>
                  <a:gd name="T3" fmla="*/ 87 h 87"/>
                  <a:gd name="T4" fmla="*/ 42 w 56"/>
                  <a:gd name="T5" fmla="*/ 87 h 87"/>
                  <a:gd name="T6" fmla="*/ 42 w 56"/>
                  <a:gd name="T7" fmla="*/ 83 h 87"/>
                  <a:gd name="T8" fmla="*/ 51 w 56"/>
                  <a:gd name="T9" fmla="*/ 76 h 87"/>
                  <a:gd name="T10" fmla="*/ 51 w 56"/>
                  <a:gd name="T11" fmla="*/ 68 h 87"/>
                  <a:gd name="T12" fmla="*/ 56 w 56"/>
                  <a:gd name="T13" fmla="*/ 64 h 87"/>
                  <a:gd name="T14" fmla="*/ 56 w 56"/>
                  <a:gd name="T15" fmla="*/ 60 h 87"/>
                  <a:gd name="T16" fmla="*/ 56 w 56"/>
                  <a:gd name="T17" fmla="*/ 52 h 87"/>
                  <a:gd name="T18" fmla="*/ 51 w 56"/>
                  <a:gd name="T19" fmla="*/ 48 h 87"/>
                  <a:gd name="T20" fmla="*/ 46 w 56"/>
                  <a:gd name="T21" fmla="*/ 40 h 87"/>
                  <a:gd name="T22" fmla="*/ 42 w 56"/>
                  <a:gd name="T23" fmla="*/ 28 h 87"/>
                  <a:gd name="T24" fmla="*/ 37 w 56"/>
                  <a:gd name="T25" fmla="*/ 24 h 87"/>
                  <a:gd name="T26" fmla="*/ 42 w 56"/>
                  <a:gd name="T27" fmla="*/ 16 h 87"/>
                  <a:gd name="T28" fmla="*/ 37 w 56"/>
                  <a:gd name="T29" fmla="*/ 12 h 87"/>
                  <a:gd name="T30" fmla="*/ 33 w 56"/>
                  <a:gd name="T31" fmla="*/ 9 h 87"/>
                  <a:gd name="T32" fmla="*/ 33 w 56"/>
                  <a:gd name="T33" fmla="*/ 4 h 87"/>
                  <a:gd name="T34" fmla="*/ 28 w 56"/>
                  <a:gd name="T35" fmla="*/ 4 h 87"/>
                  <a:gd name="T36" fmla="*/ 23 w 56"/>
                  <a:gd name="T37" fmla="*/ 0 h 87"/>
                  <a:gd name="T38" fmla="*/ 19 w 56"/>
                  <a:gd name="T39" fmla="*/ 4 h 87"/>
                  <a:gd name="T40" fmla="*/ 14 w 56"/>
                  <a:gd name="T41" fmla="*/ 12 h 87"/>
                  <a:gd name="T42" fmla="*/ 14 w 56"/>
                  <a:gd name="T43" fmla="*/ 16 h 87"/>
                  <a:gd name="T44" fmla="*/ 14 w 56"/>
                  <a:gd name="T45" fmla="*/ 20 h 87"/>
                  <a:gd name="T46" fmla="*/ 19 w 56"/>
                  <a:gd name="T47" fmla="*/ 32 h 87"/>
                  <a:gd name="T48" fmla="*/ 19 w 56"/>
                  <a:gd name="T49" fmla="*/ 40 h 87"/>
                  <a:gd name="T50" fmla="*/ 10 w 56"/>
                  <a:gd name="T51" fmla="*/ 40 h 87"/>
                  <a:gd name="T52" fmla="*/ 0 w 56"/>
                  <a:gd name="T53" fmla="*/ 44 h 87"/>
                  <a:gd name="T54" fmla="*/ 5 w 56"/>
                  <a:gd name="T55" fmla="*/ 52 h 87"/>
                  <a:gd name="T56" fmla="*/ 10 w 56"/>
                  <a:gd name="T57" fmla="*/ 60 h 87"/>
                  <a:gd name="T58" fmla="*/ 5 w 56"/>
                  <a:gd name="T5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87">
                    <a:moveTo>
                      <a:pt x="5" y="87"/>
                    </a:moveTo>
                    <a:lnTo>
                      <a:pt x="23" y="87"/>
                    </a:lnTo>
                    <a:lnTo>
                      <a:pt x="42" y="87"/>
                    </a:lnTo>
                    <a:lnTo>
                      <a:pt x="42" y="83"/>
                    </a:lnTo>
                    <a:lnTo>
                      <a:pt x="51" y="76"/>
                    </a:lnTo>
                    <a:lnTo>
                      <a:pt x="51" y="68"/>
                    </a:lnTo>
                    <a:lnTo>
                      <a:pt x="56" y="64"/>
                    </a:lnTo>
                    <a:lnTo>
                      <a:pt x="56" y="60"/>
                    </a:lnTo>
                    <a:lnTo>
                      <a:pt x="56" y="52"/>
                    </a:lnTo>
                    <a:lnTo>
                      <a:pt x="51" y="48"/>
                    </a:lnTo>
                    <a:lnTo>
                      <a:pt x="46" y="40"/>
                    </a:lnTo>
                    <a:lnTo>
                      <a:pt x="42" y="28"/>
                    </a:lnTo>
                    <a:lnTo>
                      <a:pt x="37" y="24"/>
                    </a:lnTo>
                    <a:lnTo>
                      <a:pt x="42" y="16"/>
                    </a:lnTo>
                    <a:lnTo>
                      <a:pt x="37" y="12"/>
                    </a:lnTo>
                    <a:lnTo>
                      <a:pt x="33" y="9"/>
                    </a:lnTo>
                    <a:lnTo>
                      <a:pt x="33" y="4"/>
                    </a:lnTo>
                    <a:lnTo>
                      <a:pt x="28" y="4"/>
                    </a:lnTo>
                    <a:lnTo>
                      <a:pt x="23" y="0"/>
                    </a:lnTo>
                    <a:lnTo>
                      <a:pt x="19" y="4"/>
                    </a:lnTo>
                    <a:lnTo>
                      <a:pt x="14" y="12"/>
                    </a:lnTo>
                    <a:lnTo>
                      <a:pt x="14" y="16"/>
                    </a:lnTo>
                    <a:lnTo>
                      <a:pt x="14" y="20"/>
                    </a:lnTo>
                    <a:lnTo>
                      <a:pt x="19" y="32"/>
                    </a:lnTo>
                    <a:lnTo>
                      <a:pt x="19" y="40"/>
                    </a:lnTo>
                    <a:lnTo>
                      <a:pt x="10" y="40"/>
                    </a:lnTo>
                    <a:lnTo>
                      <a:pt x="0" y="44"/>
                    </a:lnTo>
                    <a:lnTo>
                      <a:pt x="5" y="52"/>
                    </a:lnTo>
                    <a:lnTo>
                      <a:pt x="10" y="60"/>
                    </a:lnTo>
                    <a:lnTo>
                      <a:pt x="5" y="87"/>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36" name="Freeform 26">
                <a:extLst>
                  <a:ext uri="{FF2B5EF4-FFF2-40B4-BE49-F238E27FC236}">
                    <a16:creationId xmlns:a16="http://schemas.microsoft.com/office/drawing/2014/main" id="{F306CACB-D45C-1B42-A929-6D7FA1E8549C}"/>
                  </a:ext>
                </a:extLst>
              </p:cNvPr>
              <p:cNvSpPr>
                <a:spLocks/>
              </p:cNvSpPr>
              <p:nvPr/>
            </p:nvSpPr>
            <p:spPr bwMode="auto">
              <a:xfrm>
                <a:off x="3231" y="2885"/>
                <a:ext cx="61" cy="92"/>
              </a:xfrm>
              <a:custGeom>
                <a:avLst/>
                <a:gdLst>
                  <a:gd name="T0" fmla="*/ 5 w 61"/>
                  <a:gd name="T1" fmla="*/ 87 h 92"/>
                  <a:gd name="T2" fmla="*/ 20 w 61"/>
                  <a:gd name="T3" fmla="*/ 92 h 92"/>
                  <a:gd name="T4" fmla="*/ 41 w 61"/>
                  <a:gd name="T5" fmla="*/ 87 h 92"/>
                  <a:gd name="T6" fmla="*/ 46 w 61"/>
                  <a:gd name="T7" fmla="*/ 87 h 92"/>
                  <a:gd name="T8" fmla="*/ 51 w 61"/>
                  <a:gd name="T9" fmla="*/ 75 h 92"/>
                  <a:gd name="T10" fmla="*/ 56 w 61"/>
                  <a:gd name="T11" fmla="*/ 66 h 92"/>
                  <a:gd name="T12" fmla="*/ 61 w 61"/>
                  <a:gd name="T13" fmla="*/ 62 h 92"/>
                  <a:gd name="T14" fmla="*/ 56 w 61"/>
                  <a:gd name="T15" fmla="*/ 54 h 92"/>
                  <a:gd name="T16" fmla="*/ 56 w 61"/>
                  <a:gd name="T17" fmla="*/ 50 h 92"/>
                  <a:gd name="T18" fmla="*/ 56 w 61"/>
                  <a:gd name="T19" fmla="*/ 46 h 92"/>
                  <a:gd name="T20" fmla="*/ 46 w 61"/>
                  <a:gd name="T21" fmla="*/ 38 h 92"/>
                  <a:gd name="T22" fmla="*/ 46 w 61"/>
                  <a:gd name="T23" fmla="*/ 30 h 92"/>
                  <a:gd name="T24" fmla="*/ 41 w 61"/>
                  <a:gd name="T25" fmla="*/ 26 h 92"/>
                  <a:gd name="T26" fmla="*/ 41 w 61"/>
                  <a:gd name="T27" fmla="*/ 21 h 92"/>
                  <a:gd name="T28" fmla="*/ 46 w 61"/>
                  <a:gd name="T29" fmla="*/ 17 h 92"/>
                  <a:gd name="T30" fmla="*/ 41 w 61"/>
                  <a:gd name="T31" fmla="*/ 13 h 92"/>
                  <a:gd name="T32" fmla="*/ 36 w 61"/>
                  <a:gd name="T33" fmla="*/ 9 h 92"/>
                  <a:gd name="T34" fmla="*/ 36 w 61"/>
                  <a:gd name="T35" fmla="*/ 4 h 92"/>
                  <a:gd name="T36" fmla="*/ 31 w 61"/>
                  <a:gd name="T37" fmla="*/ 0 h 92"/>
                  <a:gd name="T38" fmla="*/ 25 w 61"/>
                  <a:gd name="T39" fmla="*/ 0 h 92"/>
                  <a:gd name="T40" fmla="*/ 20 w 61"/>
                  <a:gd name="T41" fmla="*/ 0 h 92"/>
                  <a:gd name="T42" fmla="*/ 10 w 61"/>
                  <a:gd name="T43" fmla="*/ 13 h 92"/>
                  <a:gd name="T44" fmla="*/ 10 w 61"/>
                  <a:gd name="T45" fmla="*/ 17 h 92"/>
                  <a:gd name="T46" fmla="*/ 10 w 61"/>
                  <a:gd name="T47" fmla="*/ 21 h 92"/>
                  <a:gd name="T48" fmla="*/ 20 w 61"/>
                  <a:gd name="T49" fmla="*/ 30 h 92"/>
                  <a:gd name="T50" fmla="*/ 20 w 61"/>
                  <a:gd name="T51" fmla="*/ 38 h 92"/>
                  <a:gd name="T52" fmla="*/ 15 w 61"/>
                  <a:gd name="T53" fmla="*/ 38 h 92"/>
                  <a:gd name="T54" fmla="*/ 10 w 61"/>
                  <a:gd name="T55" fmla="*/ 38 h 92"/>
                  <a:gd name="T56" fmla="*/ 5 w 61"/>
                  <a:gd name="T57" fmla="*/ 42 h 92"/>
                  <a:gd name="T58" fmla="*/ 0 w 61"/>
                  <a:gd name="T59" fmla="*/ 42 h 92"/>
                  <a:gd name="T60" fmla="*/ 0 w 61"/>
                  <a:gd name="T61" fmla="*/ 50 h 92"/>
                  <a:gd name="T62" fmla="*/ 10 w 61"/>
                  <a:gd name="T63" fmla="*/ 62 h 92"/>
                  <a:gd name="T64" fmla="*/ 5 w 61"/>
                  <a:gd name="T65" fmla="*/ 8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 h="92">
                    <a:moveTo>
                      <a:pt x="5" y="87"/>
                    </a:moveTo>
                    <a:lnTo>
                      <a:pt x="20" y="92"/>
                    </a:lnTo>
                    <a:lnTo>
                      <a:pt x="41" y="87"/>
                    </a:lnTo>
                    <a:lnTo>
                      <a:pt x="46" y="87"/>
                    </a:lnTo>
                    <a:lnTo>
                      <a:pt x="51" y="75"/>
                    </a:lnTo>
                    <a:lnTo>
                      <a:pt x="56" y="66"/>
                    </a:lnTo>
                    <a:lnTo>
                      <a:pt x="61" y="62"/>
                    </a:lnTo>
                    <a:lnTo>
                      <a:pt x="56" y="54"/>
                    </a:lnTo>
                    <a:lnTo>
                      <a:pt x="56" y="50"/>
                    </a:lnTo>
                    <a:lnTo>
                      <a:pt x="56" y="46"/>
                    </a:lnTo>
                    <a:lnTo>
                      <a:pt x="46" y="38"/>
                    </a:lnTo>
                    <a:lnTo>
                      <a:pt x="46" y="30"/>
                    </a:lnTo>
                    <a:lnTo>
                      <a:pt x="41" y="26"/>
                    </a:lnTo>
                    <a:lnTo>
                      <a:pt x="41" y="21"/>
                    </a:lnTo>
                    <a:lnTo>
                      <a:pt x="46" y="17"/>
                    </a:lnTo>
                    <a:lnTo>
                      <a:pt x="41" y="13"/>
                    </a:lnTo>
                    <a:lnTo>
                      <a:pt x="36" y="9"/>
                    </a:lnTo>
                    <a:lnTo>
                      <a:pt x="36" y="4"/>
                    </a:lnTo>
                    <a:lnTo>
                      <a:pt x="31" y="0"/>
                    </a:lnTo>
                    <a:lnTo>
                      <a:pt x="25" y="0"/>
                    </a:lnTo>
                    <a:lnTo>
                      <a:pt x="20" y="0"/>
                    </a:lnTo>
                    <a:lnTo>
                      <a:pt x="10" y="13"/>
                    </a:lnTo>
                    <a:lnTo>
                      <a:pt x="10" y="17"/>
                    </a:lnTo>
                    <a:lnTo>
                      <a:pt x="10" y="21"/>
                    </a:lnTo>
                    <a:lnTo>
                      <a:pt x="20" y="30"/>
                    </a:lnTo>
                    <a:lnTo>
                      <a:pt x="20" y="38"/>
                    </a:lnTo>
                    <a:lnTo>
                      <a:pt x="15" y="38"/>
                    </a:lnTo>
                    <a:lnTo>
                      <a:pt x="10" y="38"/>
                    </a:lnTo>
                    <a:lnTo>
                      <a:pt x="5" y="42"/>
                    </a:lnTo>
                    <a:lnTo>
                      <a:pt x="0" y="42"/>
                    </a:lnTo>
                    <a:lnTo>
                      <a:pt x="0" y="50"/>
                    </a:lnTo>
                    <a:lnTo>
                      <a:pt x="10" y="62"/>
                    </a:lnTo>
                    <a:lnTo>
                      <a:pt x="5" y="87"/>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37" name="Freeform 27">
                <a:extLst>
                  <a:ext uri="{FF2B5EF4-FFF2-40B4-BE49-F238E27FC236}">
                    <a16:creationId xmlns:a16="http://schemas.microsoft.com/office/drawing/2014/main" id="{4540ABF2-1316-984B-AD8A-99F37C652407}"/>
                  </a:ext>
                </a:extLst>
              </p:cNvPr>
              <p:cNvSpPr>
                <a:spLocks/>
              </p:cNvSpPr>
              <p:nvPr/>
            </p:nvSpPr>
            <p:spPr bwMode="auto">
              <a:xfrm>
                <a:off x="3037" y="2737"/>
                <a:ext cx="255" cy="190"/>
              </a:xfrm>
              <a:custGeom>
                <a:avLst/>
                <a:gdLst>
                  <a:gd name="T0" fmla="*/ 5 w 255"/>
                  <a:gd name="T1" fmla="*/ 44 h 190"/>
                  <a:gd name="T2" fmla="*/ 15 w 255"/>
                  <a:gd name="T3" fmla="*/ 29 h 190"/>
                  <a:gd name="T4" fmla="*/ 45 w 255"/>
                  <a:gd name="T5" fmla="*/ 12 h 190"/>
                  <a:gd name="T6" fmla="*/ 50 w 255"/>
                  <a:gd name="T7" fmla="*/ 4 h 190"/>
                  <a:gd name="T8" fmla="*/ 80 w 255"/>
                  <a:gd name="T9" fmla="*/ 5 h 190"/>
                  <a:gd name="T10" fmla="*/ 103 w 255"/>
                  <a:gd name="T11" fmla="*/ 13 h 190"/>
                  <a:gd name="T12" fmla="*/ 132 w 255"/>
                  <a:gd name="T13" fmla="*/ 33 h 190"/>
                  <a:gd name="T14" fmla="*/ 158 w 255"/>
                  <a:gd name="T15" fmla="*/ 50 h 190"/>
                  <a:gd name="T16" fmla="*/ 176 w 255"/>
                  <a:gd name="T17" fmla="*/ 44 h 190"/>
                  <a:gd name="T18" fmla="*/ 180 w 255"/>
                  <a:gd name="T19" fmla="*/ 36 h 190"/>
                  <a:gd name="T20" fmla="*/ 196 w 255"/>
                  <a:gd name="T21" fmla="*/ 40 h 190"/>
                  <a:gd name="T22" fmla="*/ 208 w 255"/>
                  <a:gd name="T23" fmla="*/ 60 h 190"/>
                  <a:gd name="T24" fmla="*/ 215 w 255"/>
                  <a:gd name="T25" fmla="*/ 73 h 190"/>
                  <a:gd name="T26" fmla="*/ 227 w 255"/>
                  <a:gd name="T27" fmla="*/ 91 h 190"/>
                  <a:gd name="T28" fmla="*/ 227 w 255"/>
                  <a:gd name="T29" fmla="*/ 110 h 190"/>
                  <a:gd name="T30" fmla="*/ 230 w 255"/>
                  <a:gd name="T31" fmla="*/ 133 h 190"/>
                  <a:gd name="T32" fmla="*/ 245 w 255"/>
                  <a:gd name="T33" fmla="*/ 150 h 190"/>
                  <a:gd name="T34" fmla="*/ 255 w 255"/>
                  <a:gd name="T35" fmla="*/ 161 h 190"/>
                  <a:gd name="T36" fmla="*/ 250 w 255"/>
                  <a:gd name="T37" fmla="*/ 170 h 190"/>
                  <a:gd name="T38" fmla="*/ 235 w 255"/>
                  <a:gd name="T39" fmla="*/ 161 h 190"/>
                  <a:gd name="T40" fmla="*/ 222 w 255"/>
                  <a:gd name="T41" fmla="*/ 148 h 190"/>
                  <a:gd name="T42" fmla="*/ 210 w 255"/>
                  <a:gd name="T43" fmla="*/ 154 h 190"/>
                  <a:gd name="T44" fmla="*/ 206 w 255"/>
                  <a:gd name="T45" fmla="*/ 165 h 190"/>
                  <a:gd name="T46" fmla="*/ 213 w 255"/>
                  <a:gd name="T47" fmla="*/ 175 h 190"/>
                  <a:gd name="T48" fmla="*/ 206 w 255"/>
                  <a:gd name="T49" fmla="*/ 186 h 190"/>
                  <a:gd name="T50" fmla="*/ 190 w 255"/>
                  <a:gd name="T51" fmla="*/ 190 h 190"/>
                  <a:gd name="T52" fmla="*/ 176 w 255"/>
                  <a:gd name="T53" fmla="*/ 182 h 190"/>
                  <a:gd name="T54" fmla="*/ 170 w 255"/>
                  <a:gd name="T55" fmla="*/ 174 h 190"/>
                  <a:gd name="T56" fmla="*/ 165 w 255"/>
                  <a:gd name="T57" fmla="*/ 154 h 190"/>
                  <a:gd name="T58" fmla="*/ 155 w 255"/>
                  <a:gd name="T59" fmla="*/ 150 h 190"/>
                  <a:gd name="T60" fmla="*/ 140 w 255"/>
                  <a:gd name="T61" fmla="*/ 137 h 190"/>
                  <a:gd name="T62" fmla="*/ 120 w 255"/>
                  <a:gd name="T63" fmla="*/ 117 h 190"/>
                  <a:gd name="T64" fmla="*/ 115 w 255"/>
                  <a:gd name="T65" fmla="*/ 109 h 190"/>
                  <a:gd name="T66" fmla="*/ 75 w 255"/>
                  <a:gd name="T67" fmla="*/ 109 h 190"/>
                  <a:gd name="T68" fmla="*/ 60 w 255"/>
                  <a:gd name="T69" fmla="*/ 105 h 190"/>
                  <a:gd name="T70" fmla="*/ 50 w 255"/>
                  <a:gd name="T71" fmla="*/ 105 h 190"/>
                  <a:gd name="T72" fmla="*/ 27 w 255"/>
                  <a:gd name="T73" fmla="*/ 114 h 190"/>
                  <a:gd name="T74" fmla="*/ 20 w 255"/>
                  <a:gd name="T75" fmla="*/ 105 h 190"/>
                  <a:gd name="T76" fmla="*/ 15 w 255"/>
                  <a:gd name="T77" fmla="*/ 68 h 190"/>
                  <a:gd name="T78" fmla="*/ 6 w 255"/>
                  <a:gd name="T79" fmla="*/ 58 h 190"/>
                  <a:gd name="T80" fmla="*/ 0 w 255"/>
                  <a:gd name="T81" fmla="*/ 4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190">
                    <a:moveTo>
                      <a:pt x="0" y="48"/>
                    </a:moveTo>
                    <a:lnTo>
                      <a:pt x="5" y="44"/>
                    </a:lnTo>
                    <a:lnTo>
                      <a:pt x="15" y="36"/>
                    </a:lnTo>
                    <a:lnTo>
                      <a:pt x="15" y="29"/>
                    </a:lnTo>
                    <a:lnTo>
                      <a:pt x="25" y="24"/>
                    </a:lnTo>
                    <a:lnTo>
                      <a:pt x="45" y="12"/>
                    </a:lnTo>
                    <a:lnTo>
                      <a:pt x="45" y="0"/>
                    </a:lnTo>
                    <a:lnTo>
                      <a:pt x="50" y="4"/>
                    </a:lnTo>
                    <a:lnTo>
                      <a:pt x="70" y="4"/>
                    </a:lnTo>
                    <a:lnTo>
                      <a:pt x="80" y="5"/>
                    </a:lnTo>
                    <a:lnTo>
                      <a:pt x="91" y="6"/>
                    </a:lnTo>
                    <a:lnTo>
                      <a:pt x="103" y="13"/>
                    </a:lnTo>
                    <a:lnTo>
                      <a:pt x="113" y="18"/>
                    </a:lnTo>
                    <a:lnTo>
                      <a:pt x="132" y="33"/>
                    </a:lnTo>
                    <a:lnTo>
                      <a:pt x="149" y="44"/>
                    </a:lnTo>
                    <a:lnTo>
                      <a:pt x="158" y="50"/>
                    </a:lnTo>
                    <a:lnTo>
                      <a:pt x="174" y="50"/>
                    </a:lnTo>
                    <a:lnTo>
                      <a:pt x="176" y="44"/>
                    </a:lnTo>
                    <a:lnTo>
                      <a:pt x="176" y="36"/>
                    </a:lnTo>
                    <a:lnTo>
                      <a:pt x="180" y="36"/>
                    </a:lnTo>
                    <a:lnTo>
                      <a:pt x="185" y="36"/>
                    </a:lnTo>
                    <a:lnTo>
                      <a:pt x="196" y="40"/>
                    </a:lnTo>
                    <a:lnTo>
                      <a:pt x="199" y="46"/>
                    </a:lnTo>
                    <a:lnTo>
                      <a:pt x="208" y="60"/>
                    </a:lnTo>
                    <a:lnTo>
                      <a:pt x="209" y="67"/>
                    </a:lnTo>
                    <a:lnTo>
                      <a:pt x="215" y="73"/>
                    </a:lnTo>
                    <a:lnTo>
                      <a:pt x="222" y="79"/>
                    </a:lnTo>
                    <a:lnTo>
                      <a:pt x="227" y="91"/>
                    </a:lnTo>
                    <a:lnTo>
                      <a:pt x="230" y="105"/>
                    </a:lnTo>
                    <a:lnTo>
                      <a:pt x="227" y="110"/>
                    </a:lnTo>
                    <a:lnTo>
                      <a:pt x="230" y="126"/>
                    </a:lnTo>
                    <a:lnTo>
                      <a:pt x="230" y="133"/>
                    </a:lnTo>
                    <a:lnTo>
                      <a:pt x="230" y="141"/>
                    </a:lnTo>
                    <a:lnTo>
                      <a:pt x="245" y="150"/>
                    </a:lnTo>
                    <a:lnTo>
                      <a:pt x="255" y="154"/>
                    </a:lnTo>
                    <a:lnTo>
                      <a:pt x="255" y="161"/>
                    </a:lnTo>
                    <a:lnTo>
                      <a:pt x="255" y="170"/>
                    </a:lnTo>
                    <a:lnTo>
                      <a:pt x="250" y="170"/>
                    </a:lnTo>
                    <a:lnTo>
                      <a:pt x="245" y="165"/>
                    </a:lnTo>
                    <a:lnTo>
                      <a:pt x="235" y="161"/>
                    </a:lnTo>
                    <a:lnTo>
                      <a:pt x="228" y="151"/>
                    </a:lnTo>
                    <a:lnTo>
                      <a:pt x="222" y="148"/>
                    </a:lnTo>
                    <a:lnTo>
                      <a:pt x="215" y="145"/>
                    </a:lnTo>
                    <a:lnTo>
                      <a:pt x="210" y="154"/>
                    </a:lnTo>
                    <a:lnTo>
                      <a:pt x="203" y="158"/>
                    </a:lnTo>
                    <a:lnTo>
                      <a:pt x="206" y="165"/>
                    </a:lnTo>
                    <a:lnTo>
                      <a:pt x="206" y="170"/>
                    </a:lnTo>
                    <a:lnTo>
                      <a:pt x="213" y="175"/>
                    </a:lnTo>
                    <a:lnTo>
                      <a:pt x="215" y="183"/>
                    </a:lnTo>
                    <a:lnTo>
                      <a:pt x="206" y="186"/>
                    </a:lnTo>
                    <a:lnTo>
                      <a:pt x="201" y="186"/>
                    </a:lnTo>
                    <a:lnTo>
                      <a:pt x="190" y="190"/>
                    </a:lnTo>
                    <a:lnTo>
                      <a:pt x="185" y="186"/>
                    </a:lnTo>
                    <a:lnTo>
                      <a:pt x="176" y="182"/>
                    </a:lnTo>
                    <a:lnTo>
                      <a:pt x="170" y="182"/>
                    </a:lnTo>
                    <a:lnTo>
                      <a:pt x="170" y="174"/>
                    </a:lnTo>
                    <a:lnTo>
                      <a:pt x="170" y="165"/>
                    </a:lnTo>
                    <a:lnTo>
                      <a:pt x="165" y="154"/>
                    </a:lnTo>
                    <a:lnTo>
                      <a:pt x="160" y="154"/>
                    </a:lnTo>
                    <a:lnTo>
                      <a:pt x="155" y="150"/>
                    </a:lnTo>
                    <a:lnTo>
                      <a:pt x="150" y="145"/>
                    </a:lnTo>
                    <a:lnTo>
                      <a:pt x="140" y="137"/>
                    </a:lnTo>
                    <a:lnTo>
                      <a:pt x="140" y="133"/>
                    </a:lnTo>
                    <a:lnTo>
                      <a:pt x="120" y="117"/>
                    </a:lnTo>
                    <a:lnTo>
                      <a:pt x="120" y="113"/>
                    </a:lnTo>
                    <a:lnTo>
                      <a:pt x="115" y="109"/>
                    </a:lnTo>
                    <a:lnTo>
                      <a:pt x="90" y="109"/>
                    </a:lnTo>
                    <a:lnTo>
                      <a:pt x="75" y="109"/>
                    </a:lnTo>
                    <a:lnTo>
                      <a:pt x="70" y="109"/>
                    </a:lnTo>
                    <a:lnTo>
                      <a:pt x="60" y="105"/>
                    </a:lnTo>
                    <a:lnTo>
                      <a:pt x="55" y="101"/>
                    </a:lnTo>
                    <a:lnTo>
                      <a:pt x="50" y="105"/>
                    </a:lnTo>
                    <a:lnTo>
                      <a:pt x="40" y="109"/>
                    </a:lnTo>
                    <a:lnTo>
                      <a:pt x="27" y="114"/>
                    </a:lnTo>
                    <a:lnTo>
                      <a:pt x="10" y="117"/>
                    </a:lnTo>
                    <a:lnTo>
                      <a:pt x="20" y="105"/>
                    </a:lnTo>
                    <a:lnTo>
                      <a:pt x="20" y="101"/>
                    </a:lnTo>
                    <a:lnTo>
                      <a:pt x="15" y="68"/>
                    </a:lnTo>
                    <a:lnTo>
                      <a:pt x="10" y="60"/>
                    </a:lnTo>
                    <a:lnTo>
                      <a:pt x="6" y="58"/>
                    </a:lnTo>
                    <a:lnTo>
                      <a:pt x="5" y="57"/>
                    </a:lnTo>
                    <a:lnTo>
                      <a:pt x="0" y="4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38" name="Freeform 28">
                <a:extLst>
                  <a:ext uri="{FF2B5EF4-FFF2-40B4-BE49-F238E27FC236}">
                    <a16:creationId xmlns:a16="http://schemas.microsoft.com/office/drawing/2014/main" id="{65DFDBB6-3CA2-BD45-BA4C-7ED453F7272C}"/>
                  </a:ext>
                </a:extLst>
              </p:cNvPr>
              <p:cNvSpPr>
                <a:spLocks/>
              </p:cNvSpPr>
              <p:nvPr/>
            </p:nvSpPr>
            <p:spPr bwMode="auto">
              <a:xfrm>
                <a:off x="2849" y="2626"/>
                <a:ext cx="240" cy="162"/>
              </a:xfrm>
              <a:custGeom>
                <a:avLst/>
                <a:gdLst>
                  <a:gd name="T0" fmla="*/ 30 w 240"/>
                  <a:gd name="T1" fmla="*/ 124 h 162"/>
                  <a:gd name="T2" fmla="*/ 45 w 240"/>
                  <a:gd name="T3" fmla="*/ 124 h 162"/>
                  <a:gd name="T4" fmla="*/ 35 w 240"/>
                  <a:gd name="T5" fmla="*/ 116 h 162"/>
                  <a:gd name="T6" fmla="*/ 19 w 240"/>
                  <a:gd name="T7" fmla="*/ 109 h 162"/>
                  <a:gd name="T8" fmla="*/ 10 w 240"/>
                  <a:gd name="T9" fmla="*/ 104 h 162"/>
                  <a:gd name="T10" fmla="*/ 0 w 240"/>
                  <a:gd name="T11" fmla="*/ 84 h 162"/>
                  <a:gd name="T12" fmla="*/ 15 w 240"/>
                  <a:gd name="T13" fmla="*/ 76 h 162"/>
                  <a:gd name="T14" fmla="*/ 30 w 240"/>
                  <a:gd name="T15" fmla="*/ 72 h 162"/>
                  <a:gd name="T16" fmla="*/ 10 w 240"/>
                  <a:gd name="T17" fmla="*/ 64 h 162"/>
                  <a:gd name="T18" fmla="*/ 0 w 240"/>
                  <a:gd name="T19" fmla="*/ 48 h 162"/>
                  <a:gd name="T20" fmla="*/ 10 w 240"/>
                  <a:gd name="T21" fmla="*/ 36 h 162"/>
                  <a:gd name="T22" fmla="*/ 30 w 240"/>
                  <a:gd name="T23" fmla="*/ 32 h 162"/>
                  <a:gd name="T24" fmla="*/ 35 w 240"/>
                  <a:gd name="T25" fmla="*/ 24 h 162"/>
                  <a:gd name="T26" fmla="*/ 40 w 240"/>
                  <a:gd name="T27" fmla="*/ 16 h 162"/>
                  <a:gd name="T28" fmla="*/ 85 w 240"/>
                  <a:gd name="T29" fmla="*/ 12 h 162"/>
                  <a:gd name="T30" fmla="*/ 109 w 240"/>
                  <a:gd name="T31" fmla="*/ 4 h 162"/>
                  <a:gd name="T32" fmla="*/ 125 w 240"/>
                  <a:gd name="T33" fmla="*/ 8 h 162"/>
                  <a:gd name="T34" fmla="*/ 140 w 240"/>
                  <a:gd name="T35" fmla="*/ 16 h 162"/>
                  <a:gd name="T36" fmla="*/ 155 w 240"/>
                  <a:gd name="T37" fmla="*/ 12 h 162"/>
                  <a:gd name="T38" fmla="*/ 169 w 240"/>
                  <a:gd name="T39" fmla="*/ 20 h 162"/>
                  <a:gd name="T40" fmla="*/ 184 w 240"/>
                  <a:gd name="T41" fmla="*/ 32 h 162"/>
                  <a:gd name="T42" fmla="*/ 199 w 240"/>
                  <a:gd name="T43" fmla="*/ 36 h 162"/>
                  <a:gd name="T44" fmla="*/ 220 w 240"/>
                  <a:gd name="T45" fmla="*/ 54 h 162"/>
                  <a:gd name="T46" fmla="*/ 239 w 240"/>
                  <a:gd name="T47" fmla="*/ 76 h 162"/>
                  <a:gd name="T48" fmla="*/ 235 w 240"/>
                  <a:gd name="T49" fmla="*/ 91 h 162"/>
                  <a:gd name="T50" fmla="*/ 227 w 240"/>
                  <a:gd name="T51" fmla="*/ 97 h 162"/>
                  <a:gd name="T52" fmla="*/ 235 w 240"/>
                  <a:gd name="T53" fmla="*/ 113 h 162"/>
                  <a:gd name="T54" fmla="*/ 212 w 240"/>
                  <a:gd name="T55" fmla="*/ 134 h 162"/>
                  <a:gd name="T56" fmla="*/ 204 w 240"/>
                  <a:gd name="T57" fmla="*/ 147 h 162"/>
                  <a:gd name="T58" fmla="*/ 174 w 240"/>
                  <a:gd name="T59" fmla="*/ 156 h 162"/>
                  <a:gd name="T60" fmla="*/ 163 w 240"/>
                  <a:gd name="T61" fmla="*/ 162 h 162"/>
                  <a:gd name="T62" fmla="*/ 138 w 240"/>
                  <a:gd name="T63" fmla="*/ 156 h 162"/>
                  <a:gd name="T64" fmla="*/ 143 w 240"/>
                  <a:gd name="T65" fmla="*/ 147 h 162"/>
                  <a:gd name="T66" fmla="*/ 132 w 240"/>
                  <a:gd name="T67" fmla="*/ 139 h 162"/>
                  <a:gd name="T68" fmla="*/ 114 w 240"/>
                  <a:gd name="T69" fmla="*/ 128 h 162"/>
                  <a:gd name="T70" fmla="*/ 107 w 240"/>
                  <a:gd name="T71" fmla="*/ 130 h 162"/>
                  <a:gd name="T72" fmla="*/ 95 w 240"/>
                  <a:gd name="T73" fmla="*/ 136 h 162"/>
                  <a:gd name="T74" fmla="*/ 85 w 240"/>
                  <a:gd name="T75" fmla="*/ 132 h 162"/>
                  <a:gd name="T76" fmla="*/ 79 w 240"/>
                  <a:gd name="T77" fmla="*/ 124 h 162"/>
                  <a:gd name="T78" fmla="*/ 70 w 240"/>
                  <a:gd name="T79" fmla="*/ 120 h 162"/>
                  <a:gd name="T80" fmla="*/ 63 w 240"/>
                  <a:gd name="T81" fmla="*/ 128 h 162"/>
                  <a:gd name="T82" fmla="*/ 45 w 240"/>
                  <a:gd name="T83" fmla="*/ 133 h 162"/>
                  <a:gd name="T84" fmla="*/ 19 w 240"/>
                  <a:gd name="T85" fmla="*/ 13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0" h="162">
                    <a:moveTo>
                      <a:pt x="19" y="132"/>
                    </a:moveTo>
                    <a:lnTo>
                      <a:pt x="30" y="124"/>
                    </a:lnTo>
                    <a:lnTo>
                      <a:pt x="35" y="124"/>
                    </a:lnTo>
                    <a:lnTo>
                      <a:pt x="45" y="124"/>
                    </a:lnTo>
                    <a:lnTo>
                      <a:pt x="45" y="120"/>
                    </a:lnTo>
                    <a:lnTo>
                      <a:pt x="35" y="116"/>
                    </a:lnTo>
                    <a:lnTo>
                      <a:pt x="25" y="120"/>
                    </a:lnTo>
                    <a:lnTo>
                      <a:pt x="19" y="109"/>
                    </a:lnTo>
                    <a:lnTo>
                      <a:pt x="15" y="109"/>
                    </a:lnTo>
                    <a:lnTo>
                      <a:pt x="10" y="104"/>
                    </a:lnTo>
                    <a:lnTo>
                      <a:pt x="10" y="96"/>
                    </a:lnTo>
                    <a:lnTo>
                      <a:pt x="0" y="84"/>
                    </a:lnTo>
                    <a:lnTo>
                      <a:pt x="10" y="76"/>
                    </a:lnTo>
                    <a:lnTo>
                      <a:pt x="15" y="76"/>
                    </a:lnTo>
                    <a:lnTo>
                      <a:pt x="25" y="76"/>
                    </a:lnTo>
                    <a:lnTo>
                      <a:pt x="30" y="72"/>
                    </a:lnTo>
                    <a:lnTo>
                      <a:pt x="19" y="68"/>
                    </a:lnTo>
                    <a:lnTo>
                      <a:pt x="10" y="64"/>
                    </a:lnTo>
                    <a:lnTo>
                      <a:pt x="5" y="52"/>
                    </a:lnTo>
                    <a:lnTo>
                      <a:pt x="0" y="48"/>
                    </a:lnTo>
                    <a:lnTo>
                      <a:pt x="10" y="40"/>
                    </a:lnTo>
                    <a:lnTo>
                      <a:pt x="10" y="36"/>
                    </a:lnTo>
                    <a:lnTo>
                      <a:pt x="19" y="36"/>
                    </a:lnTo>
                    <a:lnTo>
                      <a:pt x="30" y="32"/>
                    </a:lnTo>
                    <a:lnTo>
                      <a:pt x="30" y="28"/>
                    </a:lnTo>
                    <a:lnTo>
                      <a:pt x="35" y="24"/>
                    </a:lnTo>
                    <a:lnTo>
                      <a:pt x="35" y="20"/>
                    </a:lnTo>
                    <a:lnTo>
                      <a:pt x="40" y="16"/>
                    </a:lnTo>
                    <a:lnTo>
                      <a:pt x="50" y="16"/>
                    </a:lnTo>
                    <a:lnTo>
                      <a:pt x="85" y="12"/>
                    </a:lnTo>
                    <a:lnTo>
                      <a:pt x="95" y="12"/>
                    </a:lnTo>
                    <a:lnTo>
                      <a:pt x="109" y="4"/>
                    </a:lnTo>
                    <a:lnTo>
                      <a:pt x="114" y="0"/>
                    </a:lnTo>
                    <a:lnTo>
                      <a:pt x="125" y="8"/>
                    </a:lnTo>
                    <a:lnTo>
                      <a:pt x="130" y="12"/>
                    </a:lnTo>
                    <a:lnTo>
                      <a:pt x="140" y="16"/>
                    </a:lnTo>
                    <a:lnTo>
                      <a:pt x="150" y="16"/>
                    </a:lnTo>
                    <a:lnTo>
                      <a:pt x="155" y="12"/>
                    </a:lnTo>
                    <a:lnTo>
                      <a:pt x="165" y="16"/>
                    </a:lnTo>
                    <a:lnTo>
                      <a:pt x="169" y="20"/>
                    </a:lnTo>
                    <a:lnTo>
                      <a:pt x="174" y="32"/>
                    </a:lnTo>
                    <a:lnTo>
                      <a:pt x="184" y="32"/>
                    </a:lnTo>
                    <a:lnTo>
                      <a:pt x="189" y="36"/>
                    </a:lnTo>
                    <a:lnTo>
                      <a:pt x="199" y="36"/>
                    </a:lnTo>
                    <a:lnTo>
                      <a:pt x="215" y="44"/>
                    </a:lnTo>
                    <a:lnTo>
                      <a:pt x="220" y="54"/>
                    </a:lnTo>
                    <a:lnTo>
                      <a:pt x="239" y="72"/>
                    </a:lnTo>
                    <a:lnTo>
                      <a:pt x="239" y="76"/>
                    </a:lnTo>
                    <a:lnTo>
                      <a:pt x="240" y="83"/>
                    </a:lnTo>
                    <a:lnTo>
                      <a:pt x="235" y="91"/>
                    </a:lnTo>
                    <a:lnTo>
                      <a:pt x="220" y="96"/>
                    </a:lnTo>
                    <a:lnTo>
                      <a:pt x="227" y="97"/>
                    </a:lnTo>
                    <a:lnTo>
                      <a:pt x="230" y="106"/>
                    </a:lnTo>
                    <a:lnTo>
                      <a:pt x="235" y="113"/>
                    </a:lnTo>
                    <a:lnTo>
                      <a:pt x="233" y="122"/>
                    </a:lnTo>
                    <a:lnTo>
                      <a:pt x="212" y="134"/>
                    </a:lnTo>
                    <a:lnTo>
                      <a:pt x="205" y="137"/>
                    </a:lnTo>
                    <a:lnTo>
                      <a:pt x="204" y="147"/>
                    </a:lnTo>
                    <a:lnTo>
                      <a:pt x="186" y="159"/>
                    </a:lnTo>
                    <a:lnTo>
                      <a:pt x="174" y="156"/>
                    </a:lnTo>
                    <a:lnTo>
                      <a:pt x="169" y="160"/>
                    </a:lnTo>
                    <a:lnTo>
                      <a:pt x="163" y="162"/>
                    </a:lnTo>
                    <a:lnTo>
                      <a:pt x="145" y="162"/>
                    </a:lnTo>
                    <a:lnTo>
                      <a:pt x="138" y="156"/>
                    </a:lnTo>
                    <a:lnTo>
                      <a:pt x="145" y="148"/>
                    </a:lnTo>
                    <a:lnTo>
                      <a:pt x="143" y="147"/>
                    </a:lnTo>
                    <a:lnTo>
                      <a:pt x="138" y="143"/>
                    </a:lnTo>
                    <a:lnTo>
                      <a:pt x="132" y="139"/>
                    </a:lnTo>
                    <a:lnTo>
                      <a:pt x="120" y="128"/>
                    </a:lnTo>
                    <a:lnTo>
                      <a:pt x="114" y="128"/>
                    </a:lnTo>
                    <a:lnTo>
                      <a:pt x="112" y="127"/>
                    </a:lnTo>
                    <a:lnTo>
                      <a:pt x="107" y="130"/>
                    </a:lnTo>
                    <a:lnTo>
                      <a:pt x="104" y="135"/>
                    </a:lnTo>
                    <a:lnTo>
                      <a:pt x="95" y="136"/>
                    </a:lnTo>
                    <a:lnTo>
                      <a:pt x="90" y="136"/>
                    </a:lnTo>
                    <a:lnTo>
                      <a:pt x="85" y="132"/>
                    </a:lnTo>
                    <a:lnTo>
                      <a:pt x="79" y="128"/>
                    </a:lnTo>
                    <a:lnTo>
                      <a:pt x="79" y="124"/>
                    </a:lnTo>
                    <a:lnTo>
                      <a:pt x="75" y="120"/>
                    </a:lnTo>
                    <a:lnTo>
                      <a:pt x="70" y="120"/>
                    </a:lnTo>
                    <a:lnTo>
                      <a:pt x="65" y="124"/>
                    </a:lnTo>
                    <a:lnTo>
                      <a:pt x="63" y="128"/>
                    </a:lnTo>
                    <a:lnTo>
                      <a:pt x="53" y="133"/>
                    </a:lnTo>
                    <a:lnTo>
                      <a:pt x="45" y="133"/>
                    </a:lnTo>
                    <a:lnTo>
                      <a:pt x="35" y="138"/>
                    </a:lnTo>
                    <a:lnTo>
                      <a:pt x="19" y="132"/>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39" name="Freeform 29">
                <a:extLst>
                  <a:ext uri="{FF2B5EF4-FFF2-40B4-BE49-F238E27FC236}">
                    <a16:creationId xmlns:a16="http://schemas.microsoft.com/office/drawing/2014/main" id="{6F16D4CD-95CE-D04D-A5F9-DA2F11DAF504}"/>
                  </a:ext>
                </a:extLst>
              </p:cNvPr>
              <p:cNvSpPr>
                <a:spLocks/>
              </p:cNvSpPr>
              <p:nvPr/>
            </p:nvSpPr>
            <p:spPr bwMode="auto">
              <a:xfrm>
                <a:off x="3007" y="2571"/>
                <a:ext cx="311" cy="327"/>
              </a:xfrm>
              <a:custGeom>
                <a:avLst/>
                <a:gdLst>
                  <a:gd name="T0" fmla="*/ 3 w 311"/>
                  <a:gd name="T1" fmla="*/ 60 h 327"/>
                  <a:gd name="T2" fmla="*/ 15 w 311"/>
                  <a:gd name="T3" fmla="*/ 43 h 327"/>
                  <a:gd name="T4" fmla="*/ 35 w 311"/>
                  <a:gd name="T5" fmla="*/ 37 h 327"/>
                  <a:gd name="T6" fmla="*/ 50 w 311"/>
                  <a:gd name="T7" fmla="*/ 33 h 327"/>
                  <a:gd name="T8" fmla="*/ 55 w 311"/>
                  <a:gd name="T9" fmla="*/ 22 h 327"/>
                  <a:gd name="T10" fmla="*/ 75 w 311"/>
                  <a:gd name="T11" fmla="*/ 9 h 327"/>
                  <a:gd name="T12" fmla="*/ 90 w 311"/>
                  <a:gd name="T13" fmla="*/ 5 h 327"/>
                  <a:gd name="T14" fmla="*/ 118 w 311"/>
                  <a:gd name="T15" fmla="*/ 0 h 327"/>
                  <a:gd name="T16" fmla="*/ 144 w 311"/>
                  <a:gd name="T17" fmla="*/ 5 h 327"/>
                  <a:gd name="T18" fmla="*/ 163 w 311"/>
                  <a:gd name="T19" fmla="*/ 17 h 327"/>
                  <a:gd name="T20" fmla="*/ 165 w 311"/>
                  <a:gd name="T21" fmla="*/ 29 h 327"/>
                  <a:gd name="T22" fmla="*/ 175 w 311"/>
                  <a:gd name="T23" fmla="*/ 33 h 327"/>
                  <a:gd name="T24" fmla="*/ 185 w 311"/>
                  <a:gd name="T25" fmla="*/ 54 h 327"/>
                  <a:gd name="T26" fmla="*/ 195 w 311"/>
                  <a:gd name="T27" fmla="*/ 70 h 327"/>
                  <a:gd name="T28" fmla="*/ 211 w 311"/>
                  <a:gd name="T29" fmla="*/ 70 h 327"/>
                  <a:gd name="T30" fmla="*/ 236 w 311"/>
                  <a:gd name="T31" fmla="*/ 70 h 327"/>
                  <a:gd name="T32" fmla="*/ 251 w 311"/>
                  <a:gd name="T33" fmla="*/ 85 h 327"/>
                  <a:gd name="T34" fmla="*/ 257 w 311"/>
                  <a:gd name="T35" fmla="*/ 105 h 327"/>
                  <a:gd name="T36" fmla="*/ 269 w 311"/>
                  <a:gd name="T37" fmla="*/ 116 h 327"/>
                  <a:gd name="T38" fmla="*/ 260 w 311"/>
                  <a:gd name="T39" fmla="*/ 140 h 327"/>
                  <a:gd name="T40" fmla="*/ 258 w 311"/>
                  <a:gd name="T41" fmla="*/ 155 h 327"/>
                  <a:gd name="T42" fmla="*/ 270 w 311"/>
                  <a:gd name="T43" fmla="*/ 168 h 327"/>
                  <a:gd name="T44" fmla="*/ 301 w 311"/>
                  <a:gd name="T45" fmla="*/ 213 h 327"/>
                  <a:gd name="T46" fmla="*/ 280 w 311"/>
                  <a:gd name="T47" fmla="*/ 213 h 327"/>
                  <a:gd name="T48" fmla="*/ 280 w 311"/>
                  <a:gd name="T49" fmla="*/ 221 h 327"/>
                  <a:gd name="T50" fmla="*/ 285 w 311"/>
                  <a:gd name="T51" fmla="*/ 237 h 327"/>
                  <a:gd name="T52" fmla="*/ 280 w 311"/>
                  <a:gd name="T53" fmla="*/ 254 h 327"/>
                  <a:gd name="T54" fmla="*/ 306 w 311"/>
                  <a:gd name="T55" fmla="*/ 286 h 327"/>
                  <a:gd name="T56" fmla="*/ 306 w 311"/>
                  <a:gd name="T57" fmla="*/ 307 h 327"/>
                  <a:gd name="T58" fmla="*/ 306 w 311"/>
                  <a:gd name="T59" fmla="*/ 318 h 327"/>
                  <a:gd name="T60" fmla="*/ 301 w 311"/>
                  <a:gd name="T61" fmla="*/ 327 h 327"/>
                  <a:gd name="T62" fmla="*/ 285 w 311"/>
                  <a:gd name="T63" fmla="*/ 318 h 327"/>
                  <a:gd name="T64" fmla="*/ 291 w 311"/>
                  <a:gd name="T65" fmla="*/ 299 h 327"/>
                  <a:gd name="T66" fmla="*/ 285 w 311"/>
                  <a:gd name="T67" fmla="*/ 286 h 327"/>
                  <a:gd name="T68" fmla="*/ 275 w 311"/>
                  <a:gd name="T69" fmla="*/ 286 h 327"/>
                  <a:gd name="T70" fmla="*/ 270 w 311"/>
                  <a:gd name="T71" fmla="*/ 294 h 327"/>
                  <a:gd name="T72" fmla="*/ 275 w 311"/>
                  <a:gd name="T73" fmla="*/ 314 h 327"/>
                  <a:gd name="T74" fmla="*/ 260 w 311"/>
                  <a:gd name="T75" fmla="*/ 303 h 327"/>
                  <a:gd name="T76" fmla="*/ 255 w 311"/>
                  <a:gd name="T77" fmla="*/ 278 h 327"/>
                  <a:gd name="T78" fmla="*/ 260 w 311"/>
                  <a:gd name="T79" fmla="*/ 266 h 327"/>
                  <a:gd name="T80" fmla="*/ 246 w 311"/>
                  <a:gd name="T81" fmla="*/ 241 h 327"/>
                  <a:gd name="T82" fmla="*/ 241 w 311"/>
                  <a:gd name="T83" fmla="*/ 233 h 327"/>
                  <a:gd name="T84" fmla="*/ 220 w 311"/>
                  <a:gd name="T85" fmla="*/ 200 h 327"/>
                  <a:gd name="T86" fmla="*/ 206 w 311"/>
                  <a:gd name="T87" fmla="*/ 200 h 327"/>
                  <a:gd name="T88" fmla="*/ 206 w 311"/>
                  <a:gd name="T89" fmla="*/ 217 h 327"/>
                  <a:gd name="T90" fmla="*/ 190 w 311"/>
                  <a:gd name="T91" fmla="*/ 217 h 327"/>
                  <a:gd name="T92" fmla="*/ 175 w 311"/>
                  <a:gd name="T93" fmla="*/ 209 h 327"/>
                  <a:gd name="T94" fmla="*/ 125 w 311"/>
                  <a:gd name="T95" fmla="*/ 176 h 327"/>
                  <a:gd name="T96" fmla="*/ 105 w 311"/>
                  <a:gd name="T97" fmla="*/ 172 h 327"/>
                  <a:gd name="T98" fmla="*/ 80 w 311"/>
                  <a:gd name="T99" fmla="*/ 168 h 327"/>
                  <a:gd name="T100" fmla="*/ 69 w 311"/>
                  <a:gd name="T101" fmla="*/ 155 h 327"/>
                  <a:gd name="T102" fmla="*/ 69 w 311"/>
                  <a:gd name="T103" fmla="*/ 151 h 327"/>
                  <a:gd name="T104" fmla="*/ 80 w 311"/>
                  <a:gd name="T105" fmla="*/ 131 h 327"/>
                  <a:gd name="T106" fmla="*/ 75 w 311"/>
                  <a:gd name="T107" fmla="*/ 121 h 327"/>
                  <a:gd name="T108" fmla="*/ 59 w 311"/>
                  <a:gd name="T109" fmla="*/ 104 h 327"/>
                  <a:gd name="T110" fmla="*/ 45 w 311"/>
                  <a:gd name="T111" fmla="*/ 90 h 327"/>
                  <a:gd name="T112" fmla="*/ 28 w 311"/>
                  <a:gd name="T113" fmla="*/ 86 h 327"/>
                  <a:gd name="T114" fmla="*/ 10 w 311"/>
                  <a:gd name="T115" fmla="*/ 7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1" h="327">
                    <a:moveTo>
                      <a:pt x="0" y="66"/>
                    </a:moveTo>
                    <a:lnTo>
                      <a:pt x="3" y="60"/>
                    </a:lnTo>
                    <a:lnTo>
                      <a:pt x="8" y="51"/>
                    </a:lnTo>
                    <a:lnTo>
                      <a:pt x="15" y="43"/>
                    </a:lnTo>
                    <a:lnTo>
                      <a:pt x="25" y="37"/>
                    </a:lnTo>
                    <a:lnTo>
                      <a:pt x="35" y="37"/>
                    </a:lnTo>
                    <a:lnTo>
                      <a:pt x="45" y="37"/>
                    </a:lnTo>
                    <a:lnTo>
                      <a:pt x="50" y="33"/>
                    </a:lnTo>
                    <a:lnTo>
                      <a:pt x="50" y="25"/>
                    </a:lnTo>
                    <a:lnTo>
                      <a:pt x="55" y="22"/>
                    </a:lnTo>
                    <a:lnTo>
                      <a:pt x="64" y="17"/>
                    </a:lnTo>
                    <a:lnTo>
                      <a:pt x="75" y="9"/>
                    </a:lnTo>
                    <a:lnTo>
                      <a:pt x="80" y="9"/>
                    </a:lnTo>
                    <a:lnTo>
                      <a:pt x="90" y="5"/>
                    </a:lnTo>
                    <a:lnTo>
                      <a:pt x="100" y="5"/>
                    </a:lnTo>
                    <a:lnTo>
                      <a:pt x="118" y="0"/>
                    </a:lnTo>
                    <a:lnTo>
                      <a:pt x="130" y="5"/>
                    </a:lnTo>
                    <a:lnTo>
                      <a:pt x="144" y="5"/>
                    </a:lnTo>
                    <a:lnTo>
                      <a:pt x="160" y="9"/>
                    </a:lnTo>
                    <a:lnTo>
                      <a:pt x="163" y="17"/>
                    </a:lnTo>
                    <a:lnTo>
                      <a:pt x="160" y="29"/>
                    </a:lnTo>
                    <a:lnTo>
                      <a:pt x="165" y="29"/>
                    </a:lnTo>
                    <a:lnTo>
                      <a:pt x="170" y="29"/>
                    </a:lnTo>
                    <a:lnTo>
                      <a:pt x="175" y="33"/>
                    </a:lnTo>
                    <a:lnTo>
                      <a:pt x="175" y="37"/>
                    </a:lnTo>
                    <a:lnTo>
                      <a:pt x="185" y="54"/>
                    </a:lnTo>
                    <a:lnTo>
                      <a:pt x="189" y="63"/>
                    </a:lnTo>
                    <a:lnTo>
                      <a:pt x="195" y="70"/>
                    </a:lnTo>
                    <a:lnTo>
                      <a:pt x="203" y="72"/>
                    </a:lnTo>
                    <a:lnTo>
                      <a:pt x="211" y="70"/>
                    </a:lnTo>
                    <a:lnTo>
                      <a:pt x="225" y="70"/>
                    </a:lnTo>
                    <a:lnTo>
                      <a:pt x="236" y="70"/>
                    </a:lnTo>
                    <a:lnTo>
                      <a:pt x="241" y="74"/>
                    </a:lnTo>
                    <a:lnTo>
                      <a:pt x="251" y="85"/>
                    </a:lnTo>
                    <a:lnTo>
                      <a:pt x="258" y="92"/>
                    </a:lnTo>
                    <a:lnTo>
                      <a:pt x="257" y="105"/>
                    </a:lnTo>
                    <a:lnTo>
                      <a:pt x="262" y="113"/>
                    </a:lnTo>
                    <a:lnTo>
                      <a:pt x="269" y="116"/>
                    </a:lnTo>
                    <a:lnTo>
                      <a:pt x="264" y="127"/>
                    </a:lnTo>
                    <a:lnTo>
                      <a:pt x="260" y="140"/>
                    </a:lnTo>
                    <a:lnTo>
                      <a:pt x="257" y="150"/>
                    </a:lnTo>
                    <a:lnTo>
                      <a:pt x="258" y="155"/>
                    </a:lnTo>
                    <a:lnTo>
                      <a:pt x="260" y="159"/>
                    </a:lnTo>
                    <a:lnTo>
                      <a:pt x="270" y="168"/>
                    </a:lnTo>
                    <a:lnTo>
                      <a:pt x="301" y="204"/>
                    </a:lnTo>
                    <a:lnTo>
                      <a:pt x="301" y="213"/>
                    </a:lnTo>
                    <a:lnTo>
                      <a:pt x="285" y="213"/>
                    </a:lnTo>
                    <a:lnTo>
                      <a:pt x="280" y="213"/>
                    </a:lnTo>
                    <a:lnTo>
                      <a:pt x="275" y="213"/>
                    </a:lnTo>
                    <a:lnTo>
                      <a:pt x="280" y="221"/>
                    </a:lnTo>
                    <a:lnTo>
                      <a:pt x="285" y="228"/>
                    </a:lnTo>
                    <a:lnTo>
                      <a:pt x="285" y="237"/>
                    </a:lnTo>
                    <a:lnTo>
                      <a:pt x="280" y="250"/>
                    </a:lnTo>
                    <a:lnTo>
                      <a:pt x="280" y="254"/>
                    </a:lnTo>
                    <a:lnTo>
                      <a:pt x="285" y="262"/>
                    </a:lnTo>
                    <a:lnTo>
                      <a:pt x="306" y="286"/>
                    </a:lnTo>
                    <a:lnTo>
                      <a:pt x="311" y="294"/>
                    </a:lnTo>
                    <a:lnTo>
                      <a:pt x="306" y="307"/>
                    </a:lnTo>
                    <a:lnTo>
                      <a:pt x="306" y="310"/>
                    </a:lnTo>
                    <a:lnTo>
                      <a:pt x="306" y="318"/>
                    </a:lnTo>
                    <a:lnTo>
                      <a:pt x="306" y="323"/>
                    </a:lnTo>
                    <a:lnTo>
                      <a:pt x="301" y="327"/>
                    </a:lnTo>
                    <a:lnTo>
                      <a:pt x="291" y="323"/>
                    </a:lnTo>
                    <a:lnTo>
                      <a:pt x="285" y="318"/>
                    </a:lnTo>
                    <a:lnTo>
                      <a:pt x="285" y="310"/>
                    </a:lnTo>
                    <a:lnTo>
                      <a:pt x="291" y="299"/>
                    </a:lnTo>
                    <a:lnTo>
                      <a:pt x="285" y="294"/>
                    </a:lnTo>
                    <a:lnTo>
                      <a:pt x="285" y="286"/>
                    </a:lnTo>
                    <a:lnTo>
                      <a:pt x="280" y="286"/>
                    </a:lnTo>
                    <a:lnTo>
                      <a:pt x="275" y="286"/>
                    </a:lnTo>
                    <a:lnTo>
                      <a:pt x="270" y="290"/>
                    </a:lnTo>
                    <a:lnTo>
                      <a:pt x="270" y="294"/>
                    </a:lnTo>
                    <a:lnTo>
                      <a:pt x="275" y="307"/>
                    </a:lnTo>
                    <a:lnTo>
                      <a:pt x="275" y="314"/>
                    </a:lnTo>
                    <a:lnTo>
                      <a:pt x="265" y="307"/>
                    </a:lnTo>
                    <a:lnTo>
                      <a:pt x="260" y="303"/>
                    </a:lnTo>
                    <a:lnTo>
                      <a:pt x="260" y="299"/>
                    </a:lnTo>
                    <a:lnTo>
                      <a:pt x="255" y="278"/>
                    </a:lnTo>
                    <a:lnTo>
                      <a:pt x="260" y="269"/>
                    </a:lnTo>
                    <a:lnTo>
                      <a:pt x="260" y="266"/>
                    </a:lnTo>
                    <a:lnTo>
                      <a:pt x="251" y="245"/>
                    </a:lnTo>
                    <a:lnTo>
                      <a:pt x="246" y="241"/>
                    </a:lnTo>
                    <a:lnTo>
                      <a:pt x="246" y="237"/>
                    </a:lnTo>
                    <a:lnTo>
                      <a:pt x="241" y="233"/>
                    </a:lnTo>
                    <a:lnTo>
                      <a:pt x="225" y="204"/>
                    </a:lnTo>
                    <a:lnTo>
                      <a:pt x="220" y="200"/>
                    </a:lnTo>
                    <a:lnTo>
                      <a:pt x="211" y="200"/>
                    </a:lnTo>
                    <a:lnTo>
                      <a:pt x="206" y="200"/>
                    </a:lnTo>
                    <a:lnTo>
                      <a:pt x="206" y="204"/>
                    </a:lnTo>
                    <a:lnTo>
                      <a:pt x="206" y="217"/>
                    </a:lnTo>
                    <a:lnTo>
                      <a:pt x="200" y="217"/>
                    </a:lnTo>
                    <a:lnTo>
                      <a:pt x="190" y="217"/>
                    </a:lnTo>
                    <a:lnTo>
                      <a:pt x="185" y="217"/>
                    </a:lnTo>
                    <a:lnTo>
                      <a:pt x="175" y="209"/>
                    </a:lnTo>
                    <a:lnTo>
                      <a:pt x="136" y="181"/>
                    </a:lnTo>
                    <a:lnTo>
                      <a:pt x="125" y="176"/>
                    </a:lnTo>
                    <a:lnTo>
                      <a:pt x="120" y="172"/>
                    </a:lnTo>
                    <a:lnTo>
                      <a:pt x="105" y="172"/>
                    </a:lnTo>
                    <a:lnTo>
                      <a:pt x="90" y="168"/>
                    </a:lnTo>
                    <a:lnTo>
                      <a:pt x="80" y="168"/>
                    </a:lnTo>
                    <a:lnTo>
                      <a:pt x="75" y="168"/>
                    </a:lnTo>
                    <a:lnTo>
                      <a:pt x="69" y="155"/>
                    </a:lnTo>
                    <a:lnTo>
                      <a:pt x="64" y="151"/>
                    </a:lnTo>
                    <a:lnTo>
                      <a:pt x="69" y="151"/>
                    </a:lnTo>
                    <a:lnTo>
                      <a:pt x="85" y="140"/>
                    </a:lnTo>
                    <a:lnTo>
                      <a:pt x="80" y="131"/>
                    </a:lnTo>
                    <a:lnTo>
                      <a:pt x="85" y="127"/>
                    </a:lnTo>
                    <a:lnTo>
                      <a:pt x="75" y="121"/>
                    </a:lnTo>
                    <a:lnTo>
                      <a:pt x="61" y="109"/>
                    </a:lnTo>
                    <a:lnTo>
                      <a:pt x="59" y="104"/>
                    </a:lnTo>
                    <a:lnTo>
                      <a:pt x="54" y="97"/>
                    </a:lnTo>
                    <a:lnTo>
                      <a:pt x="45" y="90"/>
                    </a:lnTo>
                    <a:lnTo>
                      <a:pt x="30" y="90"/>
                    </a:lnTo>
                    <a:lnTo>
                      <a:pt x="28" y="86"/>
                    </a:lnTo>
                    <a:lnTo>
                      <a:pt x="13" y="85"/>
                    </a:lnTo>
                    <a:lnTo>
                      <a:pt x="10" y="70"/>
                    </a:lnTo>
                    <a:lnTo>
                      <a:pt x="0" y="66"/>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40" name="Freeform 30">
                <a:extLst>
                  <a:ext uri="{FF2B5EF4-FFF2-40B4-BE49-F238E27FC236}">
                    <a16:creationId xmlns:a16="http://schemas.microsoft.com/office/drawing/2014/main" id="{2DFC3A1B-5A5C-764A-8F2B-21D89DFF04D6}"/>
                  </a:ext>
                </a:extLst>
              </p:cNvPr>
              <p:cNvSpPr>
                <a:spLocks/>
              </p:cNvSpPr>
              <p:nvPr/>
            </p:nvSpPr>
            <p:spPr bwMode="auto">
              <a:xfrm>
                <a:off x="3308" y="2877"/>
                <a:ext cx="80" cy="79"/>
              </a:xfrm>
              <a:custGeom>
                <a:avLst/>
                <a:gdLst>
                  <a:gd name="T0" fmla="*/ 0 w 80"/>
                  <a:gd name="T1" fmla="*/ 24 h 79"/>
                  <a:gd name="T2" fmla="*/ 0 w 80"/>
                  <a:gd name="T3" fmla="*/ 28 h 79"/>
                  <a:gd name="T4" fmla="*/ 5 w 80"/>
                  <a:gd name="T5" fmla="*/ 52 h 79"/>
                  <a:gd name="T6" fmla="*/ 14 w 80"/>
                  <a:gd name="T7" fmla="*/ 63 h 79"/>
                  <a:gd name="T8" fmla="*/ 23 w 80"/>
                  <a:gd name="T9" fmla="*/ 59 h 79"/>
                  <a:gd name="T10" fmla="*/ 28 w 80"/>
                  <a:gd name="T11" fmla="*/ 67 h 79"/>
                  <a:gd name="T12" fmla="*/ 38 w 80"/>
                  <a:gd name="T13" fmla="*/ 75 h 79"/>
                  <a:gd name="T14" fmla="*/ 56 w 80"/>
                  <a:gd name="T15" fmla="*/ 79 h 79"/>
                  <a:gd name="T16" fmla="*/ 56 w 80"/>
                  <a:gd name="T17" fmla="*/ 72 h 79"/>
                  <a:gd name="T18" fmla="*/ 61 w 80"/>
                  <a:gd name="T19" fmla="*/ 67 h 79"/>
                  <a:gd name="T20" fmla="*/ 71 w 80"/>
                  <a:gd name="T21" fmla="*/ 67 h 79"/>
                  <a:gd name="T22" fmla="*/ 80 w 80"/>
                  <a:gd name="T23" fmla="*/ 63 h 79"/>
                  <a:gd name="T24" fmla="*/ 80 w 80"/>
                  <a:gd name="T25" fmla="*/ 43 h 79"/>
                  <a:gd name="T26" fmla="*/ 75 w 80"/>
                  <a:gd name="T27" fmla="*/ 36 h 79"/>
                  <a:gd name="T28" fmla="*/ 71 w 80"/>
                  <a:gd name="T29" fmla="*/ 20 h 79"/>
                  <a:gd name="T30" fmla="*/ 71 w 80"/>
                  <a:gd name="T31" fmla="*/ 8 h 79"/>
                  <a:gd name="T32" fmla="*/ 56 w 80"/>
                  <a:gd name="T33" fmla="*/ 12 h 79"/>
                  <a:gd name="T34" fmla="*/ 42 w 80"/>
                  <a:gd name="T35" fmla="*/ 4 h 79"/>
                  <a:gd name="T36" fmla="*/ 38 w 80"/>
                  <a:gd name="T37" fmla="*/ 0 h 79"/>
                  <a:gd name="T38" fmla="*/ 33 w 80"/>
                  <a:gd name="T39" fmla="*/ 4 h 79"/>
                  <a:gd name="T40" fmla="*/ 28 w 80"/>
                  <a:gd name="T41" fmla="*/ 8 h 79"/>
                  <a:gd name="T42" fmla="*/ 23 w 80"/>
                  <a:gd name="T43" fmla="*/ 16 h 79"/>
                  <a:gd name="T44" fmla="*/ 14 w 80"/>
                  <a:gd name="T45" fmla="*/ 20 h 79"/>
                  <a:gd name="T46" fmla="*/ 9 w 80"/>
                  <a:gd name="T47" fmla="*/ 20 h 79"/>
                  <a:gd name="T48" fmla="*/ 0 w 80"/>
                  <a:gd name="T49"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9">
                    <a:moveTo>
                      <a:pt x="0" y="24"/>
                    </a:moveTo>
                    <a:lnTo>
                      <a:pt x="0" y="28"/>
                    </a:lnTo>
                    <a:lnTo>
                      <a:pt x="5" y="52"/>
                    </a:lnTo>
                    <a:lnTo>
                      <a:pt x="14" y="63"/>
                    </a:lnTo>
                    <a:lnTo>
                      <a:pt x="23" y="59"/>
                    </a:lnTo>
                    <a:lnTo>
                      <a:pt x="28" y="67"/>
                    </a:lnTo>
                    <a:lnTo>
                      <a:pt x="38" y="75"/>
                    </a:lnTo>
                    <a:lnTo>
                      <a:pt x="56" y="79"/>
                    </a:lnTo>
                    <a:lnTo>
                      <a:pt x="56" y="72"/>
                    </a:lnTo>
                    <a:lnTo>
                      <a:pt x="61" y="67"/>
                    </a:lnTo>
                    <a:lnTo>
                      <a:pt x="71" y="67"/>
                    </a:lnTo>
                    <a:lnTo>
                      <a:pt x="80" y="63"/>
                    </a:lnTo>
                    <a:lnTo>
                      <a:pt x="80" y="43"/>
                    </a:lnTo>
                    <a:lnTo>
                      <a:pt x="75" y="36"/>
                    </a:lnTo>
                    <a:lnTo>
                      <a:pt x="71" y="20"/>
                    </a:lnTo>
                    <a:lnTo>
                      <a:pt x="71" y="8"/>
                    </a:lnTo>
                    <a:lnTo>
                      <a:pt x="56" y="12"/>
                    </a:lnTo>
                    <a:lnTo>
                      <a:pt x="42" y="4"/>
                    </a:lnTo>
                    <a:lnTo>
                      <a:pt x="38" y="0"/>
                    </a:lnTo>
                    <a:lnTo>
                      <a:pt x="33" y="4"/>
                    </a:lnTo>
                    <a:lnTo>
                      <a:pt x="28" y="8"/>
                    </a:lnTo>
                    <a:lnTo>
                      <a:pt x="23" y="16"/>
                    </a:lnTo>
                    <a:lnTo>
                      <a:pt x="14" y="20"/>
                    </a:lnTo>
                    <a:lnTo>
                      <a:pt x="9" y="20"/>
                    </a:lnTo>
                    <a:lnTo>
                      <a:pt x="0" y="2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41" name="Freeform 31">
                <a:extLst>
                  <a:ext uri="{FF2B5EF4-FFF2-40B4-BE49-F238E27FC236}">
                    <a16:creationId xmlns:a16="http://schemas.microsoft.com/office/drawing/2014/main" id="{F7D20A9B-0288-5E43-BA18-FF6CB6D85FE1}"/>
                  </a:ext>
                </a:extLst>
              </p:cNvPr>
              <p:cNvSpPr>
                <a:spLocks/>
              </p:cNvSpPr>
              <p:nvPr/>
            </p:nvSpPr>
            <p:spPr bwMode="auto">
              <a:xfrm>
                <a:off x="3280" y="2778"/>
                <a:ext cx="103" cy="116"/>
              </a:xfrm>
              <a:custGeom>
                <a:avLst/>
                <a:gdLst>
                  <a:gd name="T0" fmla="*/ 30 w 103"/>
                  <a:gd name="T1" fmla="*/ 0 h 116"/>
                  <a:gd name="T2" fmla="*/ 64 w 103"/>
                  <a:gd name="T3" fmla="*/ 33 h 116"/>
                  <a:gd name="T4" fmla="*/ 89 w 103"/>
                  <a:gd name="T5" fmla="*/ 52 h 116"/>
                  <a:gd name="T6" fmla="*/ 98 w 103"/>
                  <a:gd name="T7" fmla="*/ 65 h 116"/>
                  <a:gd name="T8" fmla="*/ 103 w 103"/>
                  <a:gd name="T9" fmla="*/ 72 h 116"/>
                  <a:gd name="T10" fmla="*/ 103 w 103"/>
                  <a:gd name="T11" fmla="*/ 76 h 116"/>
                  <a:gd name="T12" fmla="*/ 103 w 103"/>
                  <a:gd name="T13" fmla="*/ 80 h 116"/>
                  <a:gd name="T14" fmla="*/ 98 w 103"/>
                  <a:gd name="T15" fmla="*/ 80 h 116"/>
                  <a:gd name="T16" fmla="*/ 98 w 103"/>
                  <a:gd name="T17" fmla="*/ 84 h 116"/>
                  <a:gd name="T18" fmla="*/ 94 w 103"/>
                  <a:gd name="T19" fmla="*/ 88 h 116"/>
                  <a:gd name="T20" fmla="*/ 94 w 103"/>
                  <a:gd name="T21" fmla="*/ 104 h 116"/>
                  <a:gd name="T22" fmla="*/ 84 w 103"/>
                  <a:gd name="T23" fmla="*/ 109 h 116"/>
                  <a:gd name="T24" fmla="*/ 72 w 103"/>
                  <a:gd name="T25" fmla="*/ 103 h 116"/>
                  <a:gd name="T26" fmla="*/ 64 w 103"/>
                  <a:gd name="T27" fmla="*/ 100 h 116"/>
                  <a:gd name="T28" fmla="*/ 60 w 103"/>
                  <a:gd name="T29" fmla="*/ 100 h 116"/>
                  <a:gd name="T30" fmla="*/ 56 w 103"/>
                  <a:gd name="T31" fmla="*/ 104 h 116"/>
                  <a:gd name="T32" fmla="*/ 52 w 103"/>
                  <a:gd name="T33" fmla="*/ 110 h 116"/>
                  <a:gd name="T34" fmla="*/ 49 w 103"/>
                  <a:gd name="T35" fmla="*/ 115 h 116"/>
                  <a:gd name="T36" fmla="*/ 40 w 103"/>
                  <a:gd name="T37" fmla="*/ 116 h 116"/>
                  <a:gd name="T38" fmla="*/ 35 w 103"/>
                  <a:gd name="T39" fmla="*/ 116 h 116"/>
                  <a:gd name="T40" fmla="*/ 30 w 103"/>
                  <a:gd name="T41" fmla="*/ 104 h 116"/>
                  <a:gd name="T42" fmla="*/ 33 w 103"/>
                  <a:gd name="T43" fmla="*/ 97 h 116"/>
                  <a:gd name="T44" fmla="*/ 36 w 103"/>
                  <a:gd name="T45" fmla="*/ 88 h 116"/>
                  <a:gd name="T46" fmla="*/ 33 w 103"/>
                  <a:gd name="T47" fmla="*/ 79 h 116"/>
                  <a:gd name="T48" fmla="*/ 27 w 103"/>
                  <a:gd name="T49" fmla="*/ 74 h 116"/>
                  <a:gd name="T50" fmla="*/ 12 w 103"/>
                  <a:gd name="T51" fmla="*/ 55 h 116"/>
                  <a:gd name="T52" fmla="*/ 7 w 103"/>
                  <a:gd name="T53" fmla="*/ 43 h 116"/>
                  <a:gd name="T54" fmla="*/ 9 w 103"/>
                  <a:gd name="T55" fmla="*/ 36 h 116"/>
                  <a:gd name="T56" fmla="*/ 12 w 103"/>
                  <a:gd name="T57" fmla="*/ 30 h 116"/>
                  <a:gd name="T58" fmla="*/ 14 w 103"/>
                  <a:gd name="T59" fmla="*/ 23 h 116"/>
                  <a:gd name="T60" fmla="*/ 12 w 103"/>
                  <a:gd name="T61" fmla="*/ 20 h 116"/>
                  <a:gd name="T62" fmla="*/ 12 w 103"/>
                  <a:gd name="T63" fmla="*/ 16 h 116"/>
                  <a:gd name="T64" fmla="*/ 0 w 103"/>
                  <a:gd name="T65" fmla="*/ 6 h 116"/>
                  <a:gd name="T66" fmla="*/ 10 w 103"/>
                  <a:gd name="T67" fmla="*/ 5 h 116"/>
                  <a:gd name="T68" fmla="*/ 21 w 103"/>
                  <a:gd name="T69" fmla="*/ 6 h 116"/>
                  <a:gd name="T70" fmla="*/ 25 w 103"/>
                  <a:gd name="T71" fmla="*/ 4 h 116"/>
                  <a:gd name="T72" fmla="*/ 30 w 103"/>
                  <a:gd name="T7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116">
                    <a:moveTo>
                      <a:pt x="30" y="0"/>
                    </a:moveTo>
                    <a:lnTo>
                      <a:pt x="64" y="33"/>
                    </a:lnTo>
                    <a:lnTo>
                      <a:pt x="89" y="52"/>
                    </a:lnTo>
                    <a:lnTo>
                      <a:pt x="98" y="65"/>
                    </a:lnTo>
                    <a:lnTo>
                      <a:pt x="103" y="72"/>
                    </a:lnTo>
                    <a:lnTo>
                      <a:pt x="103" y="76"/>
                    </a:lnTo>
                    <a:lnTo>
                      <a:pt x="103" y="80"/>
                    </a:lnTo>
                    <a:lnTo>
                      <a:pt x="98" y="80"/>
                    </a:lnTo>
                    <a:lnTo>
                      <a:pt x="98" y="84"/>
                    </a:lnTo>
                    <a:lnTo>
                      <a:pt x="94" y="88"/>
                    </a:lnTo>
                    <a:lnTo>
                      <a:pt x="94" y="104"/>
                    </a:lnTo>
                    <a:lnTo>
                      <a:pt x="84" y="109"/>
                    </a:lnTo>
                    <a:lnTo>
                      <a:pt x="72" y="103"/>
                    </a:lnTo>
                    <a:lnTo>
                      <a:pt x="64" y="100"/>
                    </a:lnTo>
                    <a:lnTo>
                      <a:pt x="60" y="100"/>
                    </a:lnTo>
                    <a:lnTo>
                      <a:pt x="56" y="104"/>
                    </a:lnTo>
                    <a:lnTo>
                      <a:pt x="52" y="110"/>
                    </a:lnTo>
                    <a:lnTo>
                      <a:pt x="49" y="115"/>
                    </a:lnTo>
                    <a:lnTo>
                      <a:pt x="40" y="116"/>
                    </a:lnTo>
                    <a:lnTo>
                      <a:pt x="35" y="116"/>
                    </a:lnTo>
                    <a:lnTo>
                      <a:pt x="30" y="104"/>
                    </a:lnTo>
                    <a:lnTo>
                      <a:pt x="33" y="97"/>
                    </a:lnTo>
                    <a:lnTo>
                      <a:pt x="36" y="88"/>
                    </a:lnTo>
                    <a:lnTo>
                      <a:pt x="33" y="79"/>
                    </a:lnTo>
                    <a:lnTo>
                      <a:pt x="27" y="74"/>
                    </a:lnTo>
                    <a:lnTo>
                      <a:pt x="12" y="55"/>
                    </a:lnTo>
                    <a:lnTo>
                      <a:pt x="7" y="43"/>
                    </a:lnTo>
                    <a:lnTo>
                      <a:pt x="9" y="36"/>
                    </a:lnTo>
                    <a:lnTo>
                      <a:pt x="12" y="30"/>
                    </a:lnTo>
                    <a:lnTo>
                      <a:pt x="14" y="23"/>
                    </a:lnTo>
                    <a:lnTo>
                      <a:pt x="12" y="20"/>
                    </a:lnTo>
                    <a:lnTo>
                      <a:pt x="12" y="16"/>
                    </a:lnTo>
                    <a:lnTo>
                      <a:pt x="0" y="6"/>
                    </a:lnTo>
                    <a:lnTo>
                      <a:pt x="10" y="5"/>
                    </a:lnTo>
                    <a:lnTo>
                      <a:pt x="21" y="6"/>
                    </a:lnTo>
                    <a:lnTo>
                      <a:pt x="25" y="4"/>
                    </a:lnTo>
                    <a:lnTo>
                      <a:pt x="3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42" name="Freeform 32">
                <a:extLst>
                  <a:ext uri="{FF2B5EF4-FFF2-40B4-BE49-F238E27FC236}">
                    <a16:creationId xmlns:a16="http://schemas.microsoft.com/office/drawing/2014/main" id="{97224649-74C9-0846-AD35-03D343C837FD}"/>
                  </a:ext>
                </a:extLst>
              </p:cNvPr>
              <p:cNvSpPr>
                <a:spLocks/>
              </p:cNvSpPr>
              <p:nvPr/>
            </p:nvSpPr>
            <p:spPr bwMode="auto">
              <a:xfrm>
                <a:off x="3169" y="2515"/>
                <a:ext cx="255" cy="346"/>
              </a:xfrm>
              <a:custGeom>
                <a:avLst/>
                <a:gdLst>
                  <a:gd name="T0" fmla="*/ 1 w 255"/>
                  <a:gd name="T1" fmla="*/ 85 h 346"/>
                  <a:gd name="T2" fmla="*/ 11 w 255"/>
                  <a:gd name="T3" fmla="*/ 85 h 346"/>
                  <a:gd name="T4" fmla="*/ 20 w 255"/>
                  <a:gd name="T5" fmla="*/ 106 h 346"/>
                  <a:gd name="T6" fmla="*/ 31 w 255"/>
                  <a:gd name="T7" fmla="*/ 121 h 346"/>
                  <a:gd name="T8" fmla="*/ 41 w 255"/>
                  <a:gd name="T9" fmla="*/ 130 h 346"/>
                  <a:gd name="T10" fmla="*/ 51 w 255"/>
                  <a:gd name="T11" fmla="*/ 125 h 346"/>
                  <a:gd name="T12" fmla="*/ 66 w 255"/>
                  <a:gd name="T13" fmla="*/ 125 h 346"/>
                  <a:gd name="T14" fmla="*/ 80 w 255"/>
                  <a:gd name="T15" fmla="*/ 130 h 346"/>
                  <a:gd name="T16" fmla="*/ 85 w 255"/>
                  <a:gd name="T17" fmla="*/ 138 h 346"/>
                  <a:gd name="T18" fmla="*/ 95 w 255"/>
                  <a:gd name="T19" fmla="*/ 146 h 346"/>
                  <a:gd name="T20" fmla="*/ 95 w 255"/>
                  <a:gd name="T21" fmla="*/ 166 h 346"/>
                  <a:gd name="T22" fmla="*/ 105 w 255"/>
                  <a:gd name="T23" fmla="*/ 175 h 346"/>
                  <a:gd name="T24" fmla="*/ 95 w 255"/>
                  <a:gd name="T25" fmla="*/ 203 h 346"/>
                  <a:gd name="T26" fmla="*/ 105 w 255"/>
                  <a:gd name="T27" fmla="*/ 220 h 346"/>
                  <a:gd name="T28" fmla="*/ 160 w 255"/>
                  <a:gd name="T29" fmla="*/ 281 h 346"/>
                  <a:gd name="T30" fmla="*/ 200 w 255"/>
                  <a:gd name="T31" fmla="*/ 313 h 346"/>
                  <a:gd name="T32" fmla="*/ 210 w 255"/>
                  <a:gd name="T33" fmla="*/ 329 h 346"/>
                  <a:gd name="T34" fmla="*/ 220 w 255"/>
                  <a:gd name="T35" fmla="*/ 338 h 346"/>
                  <a:gd name="T36" fmla="*/ 231 w 255"/>
                  <a:gd name="T37" fmla="*/ 338 h 346"/>
                  <a:gd name="T38" fmla="*/ 236 w 255"/>
                  <a:gd name="T39" fmla="*/ 325 h 346"/>
                  <a:gd name="T40" fmla="*/ 255 w 255"/>
                  <a:gd name="T41" fmla="*/ 293 h 346"/>
                  <a:gd name="T42" fmla="*/ 250 w 255"/>
                  <a:gd name="T43" fmla="*/ 284 h 346"/>
                  <a:gd name="T44" fmla="*/ 255 w 255"/>
                  <a:gd name="T45" fmla="*/ 260 h 346"/>
                  <a:gd name="T46" fmla="*/ 245 w 255"/>
                  <a:gd name="T47" fmla="*/ 252 h 346"/>
                  <a:gd name="T48" fmla="*/ 225 w 255"/>
                  <a:gd name="T49" fmla="*/ 220 h 346"/>
                  <a:gd name="T50" fmla="*/ 220 w 255"/>
                  <a:gd name="T51" fmla="*/ 203 h 346"/>
                  <a:gd name="T52" fmla="*/ 225 w 255"/>
                  <a:gd name="T53" fmla="*/ 199 h 346"/>
                  <a:gd name="T54" fmla="*/ 240 w 255"/>
                  <a:gd name="T55" fmla="*/ 187 h 346"/>
                  <a:gd name="T56" fmla="*/ 255 w 255"/>
                  <a:gd name="T57" fmla="*/ 166 h 346"/>
                  <a:gd name="T58" fmla="*/ 240 w 255"/>
                  <a:gd name="T59" fmla="*/ 142 h 346"/>
                  <a:gd name="T60" fmla="*/ 225 w 255"/>
                  <a:gd name="T61" fmla="*/ 125 h 346"/>
                  <a:gd name="T62" fmla="*/ 210 w 255"/>
                  <a:gd name="T63" fmla="*/ 125 h 346"/>
                  <a:gd name="T64" fmla="*/ 200 w 255"/>
                  <a:gd name="T65" fmla="*/ 121 h 346"/>
                  <a:gd name="T66" fmla="*/ 195 w 255"/>
                  <a:gd name="T67" fmla="*/ 110 h 346"/>
                  <a:gd name="T68" fmla="*/ 190 w 255"/>
                  <a:gd name="T69" fmla="*/ 77 h 346"/>
                  <a:gd name="T70" fmla="*/ 185 w 255"/>
                  <a:gd name="T71" fmla="*/ 61 h 346"/>
                  <a:gd name="T72" fmla="*/ 180 w 255"/>
                  <a:gd name="T73" fmla="*/ 48 h 346"/>
                  <a:gd name="T74" fmla="*/ 176 w 255"/>
                  <a:gd name="T75" fmla="*/ 37 h 346"/>
                  <a:gd name="T76" fmla="*/ 164 w 255"/>
                  <a:gd name="T77" fmla="*/ 37 h 346"/>
                  <a:gd name="T78" fmla="*/ 145 w 255"/>
                  <a:gd name="T79" fmla="*/ 44 h 346"/>
                  <a:gd name="T80" fmla="*/ 141 w 255"/>
                  <a:gd name="T81" fmla="*/ 40 h 346"/>
                  <a:gd name="T82" fmla="*/ 131 w 255"/>
                  <a:gd name="T83" fmla="*/ 28 h 346"/>
                  <a:gd name="T84" fmla="*/ 121 w 255"/>
                  <a:gd name="T85" fmla="*/ 18 h 346"/>
                  <a:gd name="T86" fmla="*/ 107 w 255"/>
                  <a:gd name="T87" fmla="*/ 16 h 346"/>
                  <a:gd name="T88" fmla="*/ 95 w 255"/>
                  <a:gd name="T89" fmla="*/ 9 h 346"/>
                  <a:gd name="T90" fmla="*/ 80 w 255"/>
                  <a:gd name="T91" fmla="*/ 7 h 346"/>
                  <a:gd name="T92" fmla="*/ 73 w 255"/>
                  <a:gd name="T93" fmla="*/ 7 h 346"/>
                  <a:gd name="T94" fmla="*/ 63 w 255"/>
                  <a:gd name="T95" fmla="*/ 7 h 346"/>
                  <a:gd name="T96" fmla="*/ 54 w 255"/>
                  <a:gd name="T97" fmla="*/ 7 h 346"/>
                  <a:gd name="T98" fmla="*/ 46 w 255"/>
                  <a:gd name="T99" fmla="*/ 3 h 346"/>
                  <a:gd name="T100" fmla="*/ 37 w 255"/>
                  <a:gd name="T101" fmla="*/ 2 h 346"/>
                  <a:gd name="T102" fmla="*/ 27 w 255"/>
                  <a:gd name="T103" fmla="*/ 0 h 346"/>
                  <a:gd name="T104" fmla="*/ 13 w 255"/>
                  <a:gd name="T105" fmla="*/ 7 h 346"/>
                  <a:gd name="T106" fmla="*/ 11 w 255"/>
                  <a:gd name="T107" fmla="*/ 20 h 346"/>
                  <a:gd name="T108" fmla="*/ 16 w 255"/>
                  <a:gd name="T109" fmla="*/ 28 h 346"/>
                  <a:gd name="T110" fmla="*/ 23 w 255"/>
                  <a:gd name="T111" fmla="*/ 38 h 346"/>
                  <a:gd name="T112" fmla="*/ 20 w 255"/>
                  <a:gd name="T113" fmla="*/ 47 h 346"/>
                  <a:gd name="T114" fmla="*/ 17 w 255"/>
                  <a:gd name="T115" fmla="*/ 51 h 346"/>
                  <a:gd name="T116" fmla="*/ 0 w 255"/>
                  <a:gd name="T117" fmla="*/ 6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346">
                    <a:moveTo>
                      <a:pt x="1" y="68"/>
                    </a:moveTo>
                    <a:lnTo>
                      <a:pt x="1" y="85"/>
                    </a:lnTo>
                    <a:lnTo>
                      <a:pt x="6" y="85"/>
                    </a:lnTo>
                    <a:lnTo>
                      <a:pt x="11" y="85"/>
                    </a:lnTo>
                    <a:lnTo>
                      <a:pt x="13" y="93"/>
                    </a:lnTo>
                    <a:lnTo>
                      <a:pt x="20" y="106"/>
                    </a:lnTo>
                    <a:lnTo>
                      <a:pt x="26" y="117"/>
                    </a:lnTo>
                    <a:lnTo>
                      <a:pt x="31" y="121"/>
                    </a:lnTo>
                    <a:lnTo>
                      <a:pt x="36" y="125"/>
                    </a:lnTo>
                    <a:lnTo>
                      <a:pt x="41" y="130"/>
                    </a:lnTo>
                    <a:lnTo>
                      <a:pt x="46" y="125"/>
                    </a:lnTo>
                    <a:lnTo>
                      <a:pt x="51" y="125"/>
                    </a:lnTo>
                    <a:lnTo>
                      <a:pt x="61" y="125"/>
                    </a:lnTo>
                    <a:lnTo>
                      <a:pt x="66" y="125"/>
                    </a:lnTo>
                    <a:lnTo>
                      <a:pt x="71" y="125"/>
                    </a:lnTo>
                    <a:lnTo>
                      <a:pt x="80" y="130"/>
                    </a:lnTo>
                    <a:lnTo>
                      <a:pt x="80" y="134"/>
                    </a:lnTo>
                    <a:lnTo>
                      <a:pt x="85" y="138"/>
                    </a:lnTo>
                    <a:lnTo>
                      <a:pt x="90" y="142"/>
                    </a:lnTo>
                    <a:lnTo>
                      <a:pt x="95" y="146"/>
                    </a:lnTo>
                    <a:lnTo>
                      <a:pt x="95" y="158"/>
                    </a:lnTo>
                    <a:lnTo>
                      <a:pt x="95" y="166"/>
                    </a:lnTo>
                    <a:lnTo>
                      <a:pt x="100" y="170"/>
                    </a:lnTo>
                    <a:lnTo>
                      <a:pt x="105" y="175"/>
                    </a:lnTo>
                    <a:lnTo>
                      <a:pt x="100" y="187"/>
                    </a:lnTo>
                    <a:lnTo>
                      <a:pt x="95" y="203"/>
                    </a:lnTo>
                    <a:lnTo>
                      <a:pt x="95" y="211"/>
                    </a:lnTo>
                    <a:lnTo>
                      <a:pt x="105" y="220"/>
                    </a:lnTo>
                    <a:lnTo>
                      <a:pt x="127" y="247"/>
                    </a:lnTo>
                    <a:lnTo>
                      <a:pt x="160" y="281"/>
                    </a:lnTo>
                    <a:lnTo>
                      <a:pt x="185" y="301"/>
                    </a:lnTo>
                    <a:lnTo>
                      <a:pt x="200" y="313"/>
                    </a:lnTo>
                    <a:lnTo>
                      <a:pt x="205" y="322"/>
                    </a:lnTo>
                    <a:lnTo>
                      <a:pt x="210" y="329"/>
                    </a:lnTo>
                    <a:lnTo>
                      <a:pt x="215" y="334"/>
                    </a:lnTo>
                    <a:lnTo>
                      <a:pt x="220" y="338"/>
                    </a:lnTo>
                    <a:lnTo>
                      <a:pt x="215" y="346"/>
                    </a:lnTo>
                    <a:lnTo>
                      <a:pt x="231" y="338"/>
                    </a:lnTo>
                    <a:lnTo>
                      <a:pt x="236" y="329"/>
                    </a:lnTo>
                    <a:lnTo>
                      <a:pt x="236" y="325"/>
                    </a:lnTo>
                    <a:lnTo>
                      <a:pt x="255" y="301"/>
                    </a:lnTo>
                    <a:lnTo>
                      <a:pt x="255" y="293"/>
                    </a:lnTo>
                    <a:lnTo>
                      <a:pt x="250" y="289"/>
                    </a:lnTo>
                    <a:lnTo>
                      <a:pt x="250" y="284"/>
                    </a:lnTo>
                    <a:lnTo>
                      <a:pt x="250" y="277"/>
                    </a:lnTo>
                    <a:lnTo>
                      <a:pt x="255" y="260"/>
                    </a:lnTo>
                    <a:lnTo>
                      <a:pt x="255" y="256"/>
                    </a:lnTo>
                    <a:lnTo>
                      <a:pt x="245" y="252"/>
                    </a:lnTo>
                    <a:lnTo>
                      <a:pt x="236" y="239"/>
                    </a:lnTo>
                    <a:lnTo>
                      <a:pt x="225" y="220"/>
                    </a:lnTo>
                    <a:lnTo>
                      <a:pt x="225" y="211"/>
                    </a:lnTo>
                    <a:lnTo>
                      <a:pt x="220" y="203"/>
                    </a:lnTo>
                    <a:lnTo>
                      <a:pt x="220" y="199"/>
                    </a:lnTo>
                    <a:lnTo>
                      <a:pt x="225" y="199"/>
                    </a:lnTo>
                    <a:lnTo>
                      <a:pt x="231" y="195"/>
                    </a:lnTo>
                    <a:lnTo>
                      <a:pt x="240" y="187"/>
                    </a:lnTo>
                    <a:lnTo>
                      <a:pt x="250" y="175"/>
                    </a:lnTo>
                    <a:lnTo>
                      <a:pt x="255" y="166"/>
                    </a:lnTo>
                    <a:lnTo>
                      <a:pt x="255" y="154"/>
                    </a:lnTo>
                    <a:lnTo>
                      <a:pt x="240" y="142"/>
                    </a:lnTo>
                    <a:lnTo>
                      <a:pt x="236" y="134"/>
                    </a:lnTo>
                    <a:lnTo>
                      <a:pt x="225" y="125"/>
                    </a:lnTo>
                    <a:lnTo>
                      <a:pt x="220" y="125"/>
                    </a:lnTo>
                    <a:lnTo>
                      <a:pt x="210" y="125"/>
                    </a:lnTo>
                    <a:lnTo>
                      <a:pt x="205" y="125"/>
                    </a:lnTo>
                    <a:lnTo>
                      <a:pt x="200" y="121"/>
                    </a:lnTo>
                    <a:lnTo>
                      <a:pt x="200" y="117"/>
                    </a:lnTo>
                    <a:lnTo>
                      <a:pt x="195" y="110"/>
                    </a:lnTo>
                    <a:lnTo>
                      <a:pt x="195" y="85"/>
                    </a:lnTo>
                    <a:lnTo>
                      <a:pt x="190" y="77"/>
                    </a:lnTo>
                    <a:lnTo>
                      <a:pt x="185" y="68"/>
                    </a:lnTo>
                    <a:lnTo>
                      <a:pt x="185" y="61"/>
                    </a:lnTo>
                    <a:lnTo>
                      <a:pt x="185" y="52"/>
                    </a:lnTo>
                    <a:lnTo>
                      <a:pt x="180" y="48"/>
                    </a:lnTo>
                    <a:lnTo>
                      <a:pt x="180" y="40"/>
                    </a:lnTo>
                    <a:lnTo>
                      <a:pt x="176" y="37"/>
                    </a:lnTo>
                    <a:lnTo>
                      <a:pt x="160" y="40"/>
                    </a:lnTo>
                    <a:lnTo>
                      <a:pt x="164" y="37"/>
                    </a:lnTo>
                    <a:lnTo>
                      <a:pt x="150" y="41"/>
                    </a:lnTo>
                    <a:lnTo>
                      <a:pt x="145" y="44"/>
                    </a:lnTo>
                    <a:lnTo>
                      <a:pt x="137" y="38"/>
                    </a:lnTo>
                    <a:lnTo>
                      <a:pt x="141" y="40"/>
                    </a:lnTo>
                    <a:lnTo>
                      <a:pt x="133" y="32"/>
                    </a:lnTo>
                    <a:lnTo>
                      <a:pt x="131" y="28"/>
                    </a:lnTo>
                    <a:lnTo>
                      <a:pt x="127" y="22"/>
                    </a:lnTo>
                    <a:lnTo>
                      <a:pt x="121" y="18"/>
                    </a:lnTo>
                    <a:lnTo>
                      <a:pt x="113" y="16"/>
                    </a:lnTo>
                    <a:lnTo>
                      <a:pt x="107" y="16"/>
                    </a:lnTo>
                    <a:lnTo>
                      <a:pt x="98" y="14"/>
                    </a:lnTo>
                    <a:lnTo>
                      <a:pt x="95" y="9"/>
                    </a:lnTo>
                    <a:lnTo>
                      <a:pt x="85" y="7"/>
                    </a:lnTo>
                    <a:lnTo>
                      <a:pt x="80" y="7"/>
                    </a:lnTo>
                    <a:lnTo>
                      <a:pt x="77" y="9"/>
                    </a:lnTo>
                    <a:lnTo>
                      <a:pt x="73" y="7"/>
                    </a:lnTo>
                    <a:lnTo>
                      <a:pt x="67" y="7"/>
                    </a:lnTo>
                    <a:lnTo>
                      <a:pt x="63" y="7"/>
                    </a:lnTo>
                    <a:lnTo>
                      <a:pt x="58" y="9"/>
                    </a:lnTo>
                    <a:lnTo>
                      <a:pt x="54" y="7"/>
                    </a:lnTo>
                    <a:lnTo>
                      <a:pt x="51" y="7"/>
                    </a:lnTo>
                    <a:lnTo>
                      <a:pt x="46" y="3"/>
                    </a:lnTo>
                    <a:lnTo>
                      <a:pt x="41" y="3"/>
                    </a:lnTo>
                    <a:lnTo>
                      <a:pt x="37" y="2"/>
                    </a:lnTo>
                    <a:lnTo>
                      <a:pt x="32" y="0"/>
                    </a:lnTo>
                    <a:lnTo>
                      <a:pt x="27" y="0"/>
                    </a:lnTo>
                    <a:lnTo>
                      <a:pt x="20" y="3"/>
                    </a:lnTo>
                    <a:lnTo>
                      <a:pt x="13" y="7"/>
                    </a:lnTo>
                    <a:lnTo>
                      <a:pt x="8" y="11"/>
                    </a:lnTo>
                    <a:lnTo>
                      <a:pt x="11" y="20"/>
                    </a:lnTo>
                    <a:lnTo>
                      <a:pt x="16" y="24"/>
                    </a:lnTo>
                    <a:lnTo>
                      <a:pt x="16" y="28"/>
                    </a:lnTo>
                    <a:lnTo>
                      <a:pt x="20" y="32"/>
                    </a:lnTo>
                    <a:lnTo>
                      <a:pt x="23" y="38"/>
                    </a:lnTo>
                    <a:lnTo>
                      <a:pt x="23" y="43"/>
                    </a:lnTo>
                    <a:lnTo>
                      <a:pt x="20" y="47"/>
                    </a:lnTo>
                    <a:lnTo>
                      <a:pt x="19" y="49"/>
                    </a:lnTo>
                    <a:lnTo>
                      <a:pt x="17" y="51"/>
                    </a:lnTo>
                    <a:lnTo>
                      <a:pt x="13" y="54"/>
                    </a:lnTo>
                    <a:lnTo>
                      <a:pt x="0" y="62"/>
                    </a:lnTo>
                    <a:lnTo>
                      <a:pt x="1" y="6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43" name="Freeform 33">
                <a:extLst>
                  <a:ext uri="{FF2B5EF4-FFF2-40B4-BE49-F238E27FC236}">
                    <a16:creationId xmlns:a16="http://schemas.microsoft.com/office/drawing/2014/main" id="{81D4F83C-8544-B944-A03F-AE14AD42165C}"/>
                  </a:ext>
                </a:extLst>
              </p:cNvPr>
              <p:cNvSpPr>
                <a:spLocks/>
              </p:cNvSpPr>
              <p:nvPr/>
            </p:nvSpPr>
            <p:spPr bwMode="auto">
              <a:xfrm>
                <a:off x="3037" y="2423"/>
                <a:ext cx="306" cy="157"/>
              </a:xfrm>
              <a:custGeom>
                <a:avLst/>
                <a:gdLst>
                  <a:gd name="T0" fmla="*/ 100 w 306"/>
                  <a:gd name="T1" fmla="*/ 141 h 157"/>
                  <a:gd name="T2" fmla="*/ 75 w 306"/>
                  <a:gd name="T3" fmla="*/ 112 h 157"/>
                  <a:gd name="T4" fmla="*/ 81 w 306"/>
                  <a:gd name="T5" fmla="*/ 105 h 157"/>
                  <a:gd name="T6" fmla="*/ 100 w 306"/>
                  <a:gd name="T7" fmla="*/ 96 h 157"/>
                  <a:gd name="T8" fmla="*/ 100 w 306"/>
                  <a:gd name="T9" fmla="*/ 76 h 157"/>
                  <a:gd name="T10" fmla="*/ 96 w 306"/>
                  <a:gd name="T11" fmla="*/ 52 h 157"/>
                  <a:gd name="T12" fmla="*/ 86 w 306"/>
                  <a:gd name="T13" fmla="*/ 52 h 157"/>
                  <a:gd name="T14" fmla="*/ 81 w 306"/>
                  <a:gd name="T15" fmla="*/ 60 h 157"/>
                  <a:gd name="T16" fmla="*/ 55 w 306"/>
                  <a:gd name="T17" fmla="*/ 68 h 157"/>
                  <a:gd name="T18" fmla="*/ 30 w 306"/>
                  <a:gd name="T19" fmla="*/ 72 h 157"/>
                  <a:gd name="T20" fmla="*/ 40 w 306"/>
                  <a:gd name="T21" fmla="*/ 56 h 157"/>
                  <a:gd name="T22" fmla="*/ 35 w 306"/>
                  <a:gd name="T23" fmla="*/ 49 h 157"/>
                  <a:gd name="T24" fmla="*/ 10 w 306"/>
                  <a:gd name="T25" fmla="*/ 56 h 157"/>
                  <a:gd name="T26" fmla="*/ 5 w 306"/>
                  <a:gd name="T27" fmla="*/ 52 h 157"/>
                  <a:gd name="T28" fmla="*/ 30 w 306"/>
                  <a:gd name="T29" fmla="*/ 49 h 157"/>
                  <a:gd name="T30" fmla="*/ 50 w 306"/>
                  <a:gd name="T31" fmla="*/ 32 h 157"/>
                  <a:gd name="T32" fmla="*/ 70 w 306"/>
                  <a:gd name="T33" fmla="*/ 20 h 157"/>
                  <a:gd name="T34" fmla="*/ 86 w 306"/>
                  <a:gd name="T35" fmla="*/ 20 h 157"/>
                  <a:gd name="T36" fmla="*/ 96 w 306"/>
                  <a:gd name="T37" fmla="*/ 8 h 157"/>
                  <a:gd name="T38" fmla="*/ 110 w 306"/>
                  <a:gd name="T39" fmla="*/ 4 h 157"/>
                  <a:gd name="T40" fmla="*/ 131 w 306"/>
                  <a:gd name="T41" fmla="*/ 12 h 157"/>
                  <a:gd name="T42" fmla="*/ 131 w 306"/>
                  <a:gd name="T43" fmla="*/ 28 h 157"/>
                  <a:gd name="T44" fmla="*/ 145 w 306"/>
                  <a:gd name="T45" fmla="*/ 24 h 157"/>
                  <a:gd name="T46" fmla="*/ 173 w 306"/>
                  <a:gd name="T47" fmla="*/ 6 h 157"/>
                  <a:gd name="T48" fmla="*/ 204 w 306"/>
                  <a:gd name="T49" fmla="*/ 21 h 157"/>
                  <a:gd name="T50" fmla="*/ 224 w 306"/>
                  <a:gd name="T51" fmla="*/ 11 h 157"/>
                  <a:gd name="T52" fmla="*/ 258 w 306"/>
                  <a:gd name="T53" fmla="*/ 31 h 157"/>
                  <a:gd name="T54" fmla="*/ 281 w 306"/>
                  <a:gd name="T55" fmla="*/ 28 h 157"/>
                  <a:gd name="T56" fmla="*/ 296 w 306"/>
                  <a:gd name="T57" fmla="*/ 60 h 157"/>
                  <a:gd name="T58" fmla="*/ 296 w 306"/>
                  <a:gd name="T59" fmla="*/ 81 h 157"/>
                  <a:gd name="T60" fmla="*/ 301 w 306"/>
                  <a:gd name="T61" fmla="*/ 105 h 157"/>
                  <a:gd name="T62" fmla="*/ 306 w 306"/>
                  <a:gd name="T63" fmla="*/ 129 h 157"/>
                  <a:gd name="T64" fmla="*/ 281 w 306"/>
                  <a:gd name="T65" fmla="*/ 133 h 157"/>
                  <a:gd name="T66" fmla="*/ 260 w 306"/>
                  <a:gd name="T67" fmla="*/ 120 h 157"/>
                  <a:gd name="T68" fmla="*/ 241 w 306"/>
                  <a:gd name="T69" fmla="*/ 108 h 157"/>
                  <a:gd name="T70" fmla="*/ 220 w 306"/>
                  <a:gd name="T71" fmla="*/ 101 h 157"/>
                  <a:gd name="T72" fmla="*/ 186 w 306"/>
                  <a:gd name="T73" fmla="*/ 101 h 157"/>
                  <a:gd name="T74" fmla="*/ 160 w 306"/>
                  <a:gd name="T75" fmla="*/ 92 h 157"/>
                  <a:gd name="T76" fmla="*/ 145 w 306"/>
                  <a:gd name="T77" fmla="*/ 96 h 157"/>
                  <a:gd name="T78" fmla="*/ 150 w 306"/>
                  <a:gd name="T79" fmla="*/ 116 h 157"/>
                  <a:gd name="T80" fmla="*/ 155 w 306"/>
                  <a:gd name="T81" fmla="*/ 137 h 157"/>
                  <a:gd name="T82" fmla="*/ 135 w 306"/>
                  <a:gd name="T83" fmla="*/ 153 h 157"/>
                  <a:gd name="T84" fmla="*/ 110 w 306"/>
                  <a:gd name="T85" fmla="*/ 153 h 157"/>
                  <a:gd name="T86" fmla="*/ 81 w 306"/>
                  <a:gd name="T87" fmla="*/ 1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6" h="157">
                    <a:moveTo>
                      <a:pt x="81" y="148"/>
                    </a:moveTo>
                    <a:lnTo>
                      <a:pt x="91" y="145"/>
                    </a:lnTo>
                    <a:lnTo>
                      <a:pt x="100" y="141"/>
                    </a:lnTo>
                    <a:lnTo>
                      <a:pt x="100" y="133"/>
                    </a:lnTo>
                    <a:lnTo>
                      <a:pt x="81" y="116"/>
                    </a:lnTo>
                    <a:lnTo>
                      <a:pt x="75" y="112"/>
                    </a:lnTo>
                    <a:lnTo>
                      <a:pt x="75" y="108"/>
                    </a:lnTo>
                    <a:lnTo>
                      <a:pt x="75" y="105"/>
                    </a:lnTo>
                    <a:lnTo>
                      <a:pt x="81" y="105"/>
                    </a:lnTo>
                    <a:lnTo>
                      <a:pt x="86" y="105"/>
                    </a:lnTo>
                    <a:lnTo>
                      <a:pt x="96" y="96"/>
                    </a:lnTo>
                    <a:lnTo>
                      <a:pt x="100" y="96"/>
                    </a:lnTo>
                    <a:lnTo>
                      <a:pt x="105" y="88"/>
                    </a:lnTo>
                    <a:lnTo>
                      <a:pt x="100" y="85"/>
                    </a:lnTo>
                    <a:lnTo>
                      <a:pt x="100" y="76"/>
                    </a:lnTo>
                    <a:lnTo>
                      <a:pt x="100" y="64"/>
                    </a:lnTo>
                    <a:lnTo>
                      <a:pt x="100" y="56"/>
                    </a:lnTo>
                    <a:lnTo>
                      <a:pt x="96" y="52"/>
                    </a:lnTo>
                    <a:lnTo>
                      <a:pt x="91" y="49"/>
                    </a:lnTo>
                    <a:lnTo>
                      <a:pt x="86" y="49"/>
                    </a:lnTo>
                    <a:lnTo>
                      <a:pt x="86" y="52"/>
                    </a:lnTo>
                    <a:lnTo>
                      <a:pt x="81" y="52"/>
                    </a:lnTo>
                    <a:lnTo>
                      <a:pt x="81" y="56"/>
                    </a:lnTo>
                    <a:lnTo>
                      <a:pt x="81" y="60"/>
                    </a:lnTo>
                    <a:lnTo>
                      <a:pt x="70" y="64"/>
                    </a:lnTo>
                    <a:lnTo>
                      <a:pt x="60" y="68"/>
                    </a:lnTo>
                    <a:lnTo>
                      <a:pt x="55" y="68"/>
                    </a:lnTo>
                    <a:lnTo>
                      <a:pt x="45" y="72"/>
                    </a:lnTo>
                    <a:lnTo>
                      <a:pt x="35" y="72"/>
                    </a:lnTo>
                    <a:lnTo>
                      <a:pt x="30" y="72"/>
                    </a:lnTo>
                    <a:lnTo>
                      <a:pt x="30" y="60"/>
                    </a:lnTo>
                    <a:lnTo>
                      <a:pt x="35" y="60"/>
                    </a:lnTo>
                    <a:lnTo>
                      <a:pt x="40" y="56"/>
                    </a:lnTo>
                    <a:lnTo>
                      <a:pt x="40" y="52"/>
                    </a:lnTo>
                    <a:lnTo>
                      <a:pt x="40" y="49"/>
                    </a:lnTo>
                    <a:lnTo>
                      <a:pt x="35" y="49"/>
                    </a:lnTo>
                    <a:lnTo>
                      <a:pt x="25" y="52"/>
                    </a:lnTo>
                    <a:lnTo>
                      <a:pt x="15" y="56"/>
                    </a:lnTo>
                    <a:lnTo>
                      <a:pt x="10" y="56"/>
                    </a:lnTo>
                    <a:lnTo>
                      <a:pt x="5" y="60"/>
                    </a:lnTo>
                    <a:lnTo>
                      <a:pt x="0" y="56"/>
                    </a:lnTo>
                    <a:lnTo>
                      <a:pt x="5" y="52"/>
                    </a:lnTo>
                    <a:lnTo>
                      <a:pt x="10" y="52"/>
                    </a:lnTo>
                    <a:lnTo>
                      <a:pt x="19" y="49"/>
                    </a:lnTo>
                    <a:lnTo>
                      <a:pt x="30" y="49"/>
                    </a:lnTo>
                    <a:lnTo>
                      <a:pt x="40" y="40"/>
                    </a:lnTo>
                    <a:lnTo>
                      <a:pt x="45" y="40"/>
                    </a:lnTo>
                    <a:lnTo>
                      <a:pt x="50" y="32"/>
                    </a:lnTo>
                    <a:lnTo>
                      <a:pt x="60" y="24"/>
                    </a:lnTo>
                    <a:lnTo>
                      <a:pt x="65" y="20"/>
                    </a:lnTo>
                    <a:lnTo>
                      <a:pt x="70" y="20"/>
                    </a:lnTo>
                    <a:lnTo>
                      <a:pt x="81" y="20"/>
                    </a:lnTo>
                    <a:lnTo>
                      <a:pt x="86" y="24"/>
                    </a:lnTo>
                    <a:lnTo>
                      <a:pt x="86" y="20"/>
                    </a:lnTo>
                    <a:lnTo>
                      <a:pt x="81" y="12"/>
                    </a:lnTo>
                    <a:lnTo>
                      <a:pt x="91" y="12"/>
                    </a:lnTo>
                    <a:lnTo>
                      <a:pt x="96" y="8"/>
                    </a:lnTo>
                    <a:lnTo>
                      <a:pt x="100" y="8"/>
                    </a:lnTo>
                    <a:lnTo>
                      <a:pt x="100" y="4"/>
                    </a:lnTo>
                    <a:lnTo>
                      <a:pt x="110" y="4"/>
                    </a:lnTo>
                    <a:lnTo>
                      <a:pt x="110" y="0"/>
                    </a:lnTo>
                    <a:lnTo>
                      <a:pt x="120" y="4"/>
                    </a:lnTo>
                    <a:lnTo>
                      <a:pt x="131" y="12"/>
                    </a:lnTo>
                    <a:lnTo>
                      <a:pt x="131" y="16"/>
                    </a:lnTo>
                    <a:lnTo>
                      <a:pt x="131" y="20"/>
                    </a:lnTo>
                    <a:lnTo>
                      <a:pt x="131" y="28"/>
                    </a:lnTo>
                    <a:lnTo>
                      <a:pt x="135" y="32"/>
                    </a:lnTo>
                    <a:lnTo>
                      <a:pt x="140" y="28"/>
                    </a:lnTo>
                    <a:lnTo>
                      <a:pt x="145" y="24"/>
                    </a:lnTo>
                    <a:lnTo>
                      <a:pt x="160" y="16"/>
                    </a:lnTo>
                    <a:lnTo>
                      <a:pt x="165" y="12"/>
                    </a:lnTo>
                    <a:lnTo>
                      <a:pt x="173" y="6"/>
                    </a:lnTo>
                    <a:lnTo>
                      <a:pt x="192" y="8"/>
                    </a:lnTo>
                    <a:lnTo>
                      <a:pt x="199" y="16"/>
                    </a:lnTo>
                    <a:lnTo>
                      <a:pt x="204" y="21"/>
                    </a:lnTo>
                    <a:lnTo>
                      <a:pt x="210" y="20"/>
                    </a:lnTo>
                    <a:lnTo>
                      <a:pt x="215" y="16"/>
                    </a:lnTo>
                    <a:lnTo>
                      <a:pt x="224" y="11"/>
                    </a:lnTo>
                    <a:lnTo>
                      <a:pt x="241" y="21"/>
                    </a:lnTo>
                    <a:lnTo>
                      <a:pt x="252" y="30"/>
                    </a:lnTo>
                    <a:lnTo>
                      <a:pt x="258" y="31"/>
                    </a:lnTo>
                    <a:lnTo>
                      <a:pt x="265" y="32"/>
                    </a:lnTo>
                    <a:lnTo>
                      <a:pt x="271" y="32"/>
                    </a:lnTo>
                    <a:lnTo>
                      <a:pt x="281" y="28"/>
                    </a:lnTo>
                    <a:lnTo>
                      <a:pt x="286" y="40"/>
                    </a:lnTo>
                    <a:lnTo>
                      <a:pt x="296" y="56"/>
                    </a:lnTo>
                    <a:lnTo>
                      <a:pt x="296" y="60"/>
                    </a:lnTo>
                    <a:lnTo>
                      <a:pt x="296" y="68"/>
                    </a:lnTo>
                    <a:lnTo>
                      <a:pt x="291" y="76"/>
                    </a:lnTo>
                    <a:lnTo>
                      <a:pt x="296" y="81"/>
                    </a:lnTo>
                    <a:lnTo>
                      <a:pt x="296" y="88"/>
                    </a:lnTo>
                    <a:lnTo>
                      <a:pt x="296" y="96"/>
                    </a:lnTo>
                    <a:lnTo>
                      <a:pt x="301" y="105"/>
                    </a:lnTo>
                    <a:lnTo>
                      <a:pt x="301" y="112"/>
                    </a:lnTo>
                    <a:lnTo>
                      <a:pt x="306" y="120"/>
                    </a:lnTo>
                    <a:lnTo>
                      <a:pt x="306" y="129"/>
                    </a:lnTo>
                    <a:lnTo>
                      <a:pt x="296" y="129"/>
                    </a:lnTo>
                    <a:lnTo>
                      <a:pt x="286" y="133"/>
                    </a:lnTo>
                    <a:lnTo>
                      <a:pt x="281" y="133"/>
                    </a:lnTo>
                    <a:lnTo>
                      <a:pt x="271" y="133"/>
                    </a:lnTo>
                    <a:lnTo>
                      <a:pt x="265" y="125"/>
                    </a:lnTo>
                    <a:lnTo>
                      <a:pt x="260" y="120"/>
                    </a:lnTo>
                    <a:lnTo>
                      <a:pt x="260" y="116"/>
                    </a:lnTo>
                    <a:lnTo>
                      <a:pt x="250" y="108"/>
                    </a:lnTo>
                    <a:lnTo>
                      <a:pt x="241" y="108"/>
                    </a:lnTo>
                    <a:lnTo>
                      <a:pt x="231" y="108"/>
                    </a:lnTo>
                    <a:lnTo>
                      <a:pt x="225" y="101"/>
                    </a:lnTo>
                    <a:lnTo>
                      <a:pt x="220" y="101"/>
                    </a:lnTo>
                    <a:lnTo>
                      <a:pt x="210" y="101"/>
                    </a:lnTo>
                    <a:lnTo>
                      <a:pt x="201" y="101"/>
                    </a:lnTo>
                    <a:lnTo>
                      <a:pt x="186" y="101"/>
                    </a:lnTo>
                    <a:lnTo>
                      <a:pt x="181" y="96"/>
                    </a:lnTo>
                    <a:lnTo>
                      <a:pt x="170" y="92"/>
                    </a:lnTo>
                    <a:lnTo>
                      <a:pt x="160" y="92"/>
                    </a:lnTo>
                    <a:lnTo>
                      <a:pt x="155" y="92"/>
                    </a:lnTo>
                    <a:lnTo>
                      <a:pt x="150" y="96"/>
                    </a:lnTo>
                    <a:lnTo>
                      <a:pt x="145" y="96"/>
                    </a:lnTo>
                    <a:lnTo>
                      <a:pt x="140" y="108"/>
                    </a:lnTo>
                    <a:lnTo>
                      <a:pt x="145" y="112"/>
                    </a:lnTo>
                    <a:lnTo>
                      <a:pt x="150" y="116"/>
                    </a:lnTo>
                    <a:lnTo>
                      <a:pt x="150" y="125"/>
                    </a:lnTo>
                    <a:lnTo>
                      <a:pt x="155" y="133"/>
                    </a:lnTo>
                    <a:lnTo>
                      <a:pt x="155" y="137"/>
                    </a:lnTo>
                    <a:lnTo>
                      <a:pt x="150" y="145"/>
                    </a:lnTo>
                    <a:lnTo>
                      <a:pt x="140" y="148"/>
                    </a:lnTo>
                    <a:lnTo>
                      <a:pt x="135" y="153"/>
                    </a:lnTo>
                    <a:lnTo>
                      <a:pt x="131" y="157"/>
                    </a:lnTo>
                    <a:lnTo>
                      <a:pt x="125" y="157"/>
                    </a:lnTo>
                    <a:lnTo>
                      <a:pt x="110" y="153"/>
                    </a:lnTo>
                    <a:lnTo>
                      <a:pt x="100" y="153"/>
                    </a:lnTo>
                    <a:lnTo>
                      <a:pt x="91" y="148"/>
                    </a:lnTo>
                    <a:lnTo>
                      <a:pt x="81" y="14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44" name="Freeform 34">
                <a:extLst>
                  <a:ext uri="{FF2B5EF4-FFF2-40B4-BE49-F238E27FC236}">
                    <a16:creationId xmlns:a16="http://schemas.microsoft.com/office/drawing/2014/main" id="{08C0BF27-6E57-0947-ACC8-B684392D5949}"/>
                  </a:ext>
                </a:extLst>
              </p:cNvPr>
              <p:cNvSpPr>
                <a:spLocks/>
              </p:cNvSpPr>
              <p:nvPr/>
            </p:nvSpPr>
            <p:spPr bwMode="auto">
              <a:xfrm>
                <a:off x="2868" y="2473"/>
                <a:ext cx="275" cy="173"/>
              </a:xfrm>
              <a:custGeom>
                <a:avLst/>
                <a:gdLst>
                  <a:gd name="T0" fmla="*/ 6 w 275"/>
                  <a:gd name="T1" fmla="*/ 169 h 173"/>
                  <a:gd name="T2" fmla="*/ 6 w 275"/>
                  <a:gd name="T3" fmla="*/ 162 h 173"/>
                  <a:gd name="T4" fmla="*/ 11 w 275"/>
                  <a:gd name="T5" fmla="*/ 149 h 173"/>
                  <a:gd name="T6" fmla="*/ 30 w 275"/>
                  <a:gd name="T7" fmla="*/ 141 h 173"/>
                  <a:gd name="T8" fmla="*/ 51 w 275"/>
                  <a:gd name="T9" fmla="*/ 145 h 173"/>
                  <a:gd name="T10" fmla="*/ 51 w 275"/>
                  <a:gd name="T11" fmla="*/ 133 h 173"/>
                  <a:gd name="T12" fmla="*/ 70 w 275"/>
                  <a:gd name="T13" fmla="*/ 121 h 173"/>
                  <a:gd name="T14" fmla="*/ 85 w 275"/>
                  <a:gd name="T15" fmla="*/ 129 h 173"/>
                  <a:gd name="T16" fmla="*/ 80 w 275"/>
                  <a:gd name="T17" fmla="*/ 109 h 173"/>
                  <a:gd name="T18" fmla="*/ 90 w 275"/>
                  <a:gd name="T19" fmla="*/ 104 h 173"/>
                  <a:gd name="T20" fmla="*/ 80 w 275"/>
                  <a:gd name="T21" fmla="*/ 89 h 173"/>
                  <a:gd name="T22" fmla="*/ 100 w 275"/>
                  <a:gd name="T23" fmla="*/ 84 h 173"/>
                  <a:gd name="T24" fmla="*/ 121 w 275"/>
                  <a:gd name="T25" fmla="*/ 73 h 173"/>
                  <a:gd name="T26" fmla="*/ 116 w 275"/>
                  <a:gd name="T27" fmla="*/ 60 h 173"/>
                  <a:gd name="T28" fmla="*/ 111 w 275"/>
                  <a:gd name="T29" fmla="*/ 48 h 173"/>
                  <a:gd name="T30" fmla="*/ 121 w 275"/>
                  <a:gd name="T31" fmla="*/ 40 h 173"/>
                  <a:gd name="T32" fmla="*/ 140 w 275"/>
                  <a:gd name="T33" fmla="*/ 44 h 173"/>
                  <a:gd name="T34" fmla="*/ 165 w 275"/>
                  <a:gd name="T35" fmla="*/ 40 h 173"/>
                  <a:gd name="T36" fmla="*/ 180 w 275"/>
                  <a:gd name="T37" fmla="*/ 48 h 173"/>
                  <a:gd name="T38" fmla="*/ 180 w 275"/>
                  <a:gd name="T39" fmla="*/ 36 h 173"/>
                  <a:gd name="T40" fmla="*/ 175 w 275"/>
                  <a:gd name="T41" fmla="*/ 24 h 173"/>
                  <a:gd name="T42" fmla="*/ 190 w 275"/>
                  <a:gd name="T43" fmla="*/ 28 h 173"/>
                  <a:gd name="T44" fmla="*/ 205 w 275"/>
                  <a:gd name="T45" fmla="*/ 40 h 173"/>
                  <a:gd name="T46" fmla="*/ 205 w 275"/>
                  <a:gd name="T47" fmla="*/ 28 h 173"/>
                  <a:gd name="T48" fmla="*/ 210 w 275"/>
                  <a:gd name="T49" fmla="*/ 22 h 173"/>
                  <a:gd name="T50" fmla="*/ 236 w 275"/>
                  <a:gd name="T51" fmla="*/ 14 h 173"/>
                  <a:gd name="T52" fmla="*/ 250 w 275"/>
                  <a:gd name="T53" fmla="*/ 8 h 173"/>
                  <a:gd name="T54" fmla="*/ 255 w 275"/>
                  <a:gd name="T55" fmla="*/ 0 h 173"/>
                  <a:gd name="T56" fmla="*/ 270 w 275"/>
                  <a:gd name="T57" fmla="*/ 8 h 173"/>
                  <a:gd name="T58" fmla="*/ 270 w 275"/>
                  <a:gd name="T59" fmla="*/ 24 h 173"/>
                  <a:gd name="T60" fmla="*/ 275 w 275"/>
                  <a:gd name="T61" fmla="*/ 36 h 173"/>
                  <a:gd name="T62" fmla="*/ 271 w 275"/>
                  <a:gd name="T63" fmla="*/ 46 h 173"/>
                  <a:gd name="T64" fmla="*/ 251 w 275"/>
                  <a:gd name="T65" fmla="*/ 53 h 173"/>
                  <a:gd name="T66" fmla="*/ 245 w 275"/>
                  <a:gd name="T67" fmla="*/ 60 h 173"/>
                  <a:gd name="T68" fmla="*/ 257 w 275"/>
                  <a:gd name="T69" fmla="*/ 72 h 173"/>
                  <a:gd name="T70" fmla="*/ 270 w 275"/>
                  <a:gd name="T71" fmla="*/ 89 h 173"/>
                  <a:gd name="T72" fmla="*/ 242 w 275"/>
                  <a:gd name="T73" fmla="*/ 103 h 173"/>
                  <a:gd name="T74" fmla="*/ 222 w 275"/>
                  <a:gd name="T75" fmla="*/ 107 h 173"/>
                  <a:gd name="T76" fmla="*/ 206 w 275"/>
                  <a:gd name="T77" fmla="*/ 112 h 173"/>
                  <a:gd name="T78" fmla="*/ 188 w 275"/>
                  <a:gd name="T79" fmla="*/ 120 h 173"/>
                  <a:gd name="T80" fmla="*/ 188 w 275"/>
                  <a:gd name="T81" fmla="*/ 134 h 173"/>
                  <a:gd name="T82" fmla="*/ 167 w 275"/>
                  <a:gd name="T83" fmla="*/ 135 h 173"/>
                  <a:gd name="T84" fmla="*/ 154 w 275"/>
                  <a:gd name="T85" fmla="*/ 142 h 173"/>
                  <a:gd name="T86" fmla="*/ 143 w 275"/>
                  <a:gd name="T87" fmla="*/ 158 h 173"/>
                  <a:gd name="T88" fmla="*/ 130 w 275"/>
                  <a:gd name="T89" fmla="*/ 169 h 173"/>
                  <a:gd name="T90" fmla="*/ 111 w 275"/>
                  <a:gd name="T91" fmla="*/ 162 h 173"/>
                  <a:gd name="T92" fmla="*/ 99 w 275"/>
                  <a:gd name="T93" fmla="*/ 154 h 173"/>
                  <a:gd name="T94" fmla="*/ 85 w 275"/>
                  <a:gd name="T95" fmla="*/ 158 h 173"/>
                  <a:gd name="T96" fmla="*/ 70 w 275"/>
                  <a:gd name="T97" fmla="*/ 162 h 173"/>
                  <a:gd name="T98" fmla="*/ 41 w 275"/>
                  <a:gd name="T99" fmla="*/ 167 h 173"/>
                  <a:gd name="T100" fmla="*/ 25 w 275"/>
                  <a:gd name="T101" fmla="*/ 16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5" h="173">
                    <a:moveTo>
                      <a:pt x="16" y="173"/>
                    </a:moveTo>
                    <a:lnTo>
                      <a:pt x="6" y="169"/>
                    </a:lnTo>
                    <a:lnTo>
                      <a:pt x="0" y="165"/>
                    </a:lnTo>
                    <a:lnTo>
                      <a:pt x="6" y="162"/>
                    </a:lnTo>
                    <a:lnTo>
                      <a:pt x="6" y="153"/>
                    </a:lnTo>
                    <a:lnTo>
                      <a:pt x="11" y="149"/>
                    </a:lnTo>
                    <a:lnTo>
                      <a:pt x="16" y="141"/>
                    </a:lnTo>
                    <a:lnTo>
                      <a:pt x="30" y="141"/>
                    </a:lnTo>
                    <a:lnTo>
                      <a:pt x="46" y="145"/>
                    </a:lnTo>
                    <a:lnTo>
                      <a:pt x="51" y="145"/>
                    </a:lnTo>
                    <a:lnTo>
                      <a:pt x="51" y="137"/>
                    </a:lnTo>
                    <a:lnTo>
                      <a:pt x="51" y="133"/>
                    </a:lnTo>
                    <a:lnTo>
                      <a:pt x="65" y="121"/>
                    </a:lnTo>
                    <a:lnTo>
                      <a:pt x="70" y="121"/>
                    </a:lnTo>
                    <a:lnTo>
                      <a:pt x="80" y="125"/>
                    </a:lnTo>
                    <a:lnTo>
                      <a:pt x="85" y="129"/>
                    </a:lnTo>
                    <a:lnTo>
                      <a:pt x="85" y="117"/>
                    </a:lnTo>
                    <a:lnTo>
                      <a:pt x="80" y="109"/>
                    </a:lnTo>
                    <a:lnTo>
                      <a:pt x="80" y="104"/>
                    </a:lnTo>
                    <a:lnTo>
                      <a:pt x="90" y="104"/>
                    </a:lnTo>
                    <a:lnTo>
                      <a:pt x="90" y="100"/>
                    </a:lnTo>
                    <a:lnTo>
                      <a:pt x="80" y="89"/>
                    </a:lnTo>
                    <a:lnTo>
                      <a:pt x="95" y="80"/>
                    </a:lnTo>
                    <a:lnTo>
                      <a:pt x="100" y="84"/>
                    </a:lnTo>
                    <a:lnTo>
                      <a:pt x="111" y="76"/>
                    </a:lnTo>
                    <a:lnTo>
                      <a:pt x="121" y="73"/>
                    </a:lnTo>
                    <a:lnTo>
                      <a:pt x="121" y="69"/>
                    </a:lnTo>
                    <a:lnTo>
                      <a:pt x="116" y="60"/>
                    </a:lnTo>
                    <a:lnTo>
                      <a:pt x="111" y="56"/>
                    </a:lnTo>
                    <a:lnTo>
                      <a:pt x="111" y="48"/>
                    </a:lnTo>
                    <a:lnTo>
                      <a:pt x="111" y="44"/>
                    </a:lnTo>
                    <a:lnTo>
                      <a:pt x="121" y="40"/>
                    </a:lnTo>
                    <a:lnTo>
                      <a:pt x="135" y="44"/>
                    </a:lnTo>
                    <a:lnTo>
                      <a:pt x="140" y="44"/>
                    </a:lnTo>
                    <a:lnTo>
                      <a:pt x="155" y="40"/>
                    </a:lnTo>
                    <a:lnTo>
                      <a:pt x="165" y="40"/>
                    </a:lnTo>
                    <a:lnTo>
                      <a:pt x="175" y="40"/>
                    </a:lnTo>
                    <a:lnTo>
                      <a:pt x="180" y="48"/>
                    </a:lnTo>
                    <a:lnTo>
                      <a:pt x="185" y="44"/>
                    </a:lnTo>
                    <a:lnTo>
                      <a:pt x="180" y="36"/>
                    </a:lnTo>
                    <a:lnTo>
                      <a:pt x="175" y="32"/>
                    </a:lnTo>
                    <a:lnTo>
                      <a:pt x="175" y="24"/>
                    </a:lnTo>
                    <a:lnTo>
                      <a:pt x="185" y="24"/>
                    </a:lnTo>
                    <a:lnTo>
                      <a:pt x="190" y="28"/>
                    </a:lnTo>
                    <a:lnTo>
                      <a:pt x="200" y="32"/>
                    </a:lnTo>
                    <a:lnTo>
                      <a:pt x="205" y="40"/>
                    </a:lnTo>
                    <a:lnTo>
                      <a:pt x="205" y="36"/>
                    </a:lnTo>
                    <a:lnTo>
                      <a:pt x="205" y="28"/>
                    </a:lnTo>
                    <a:lnTo>
                      <a:pt x="200" y="24"/>
                    </a:lnTo>
                    <a:lnTo>
                      <a:pt x="210" y="22"/>
                    </a:lnTo>
                    <a:lnTo>
                      <a:pt x="222" y="18"/>
                    </a:lnTo>
                    <a:lnTo>
                      <a:pt x="236" y="14"/>
                    </a:lnTo>
                    <a:lnTo>
                      <a:pt x="245" y="11"/>
                    </a:lnTo>
                    <a:lnTo>
                      <a:pt x="250" y="8"/>
                    </a:lnTo>
                    <a:lnTo>
                      <a:pt x="250" y="4"/>
                    </a:lnTo>
                    <a:lnTo>
                      <a:pt x="255" y="0"/>
                    </a:lnTo>
                    <a:lnTo>
                      <a:pt x="260" y="0"/>
                    </a:lnTo>
                    <a:lnTo>
                      <a:pt x="270" y="8"/>
                    </a:lnTo>
                    <a:lnTo>
                      <a:pt x="270" y="11"/>
                    </a:lnTo>
                    <a:lnTo>
                      <a:pt x="270" y="24"/>
                    </a:lnTo>
                    <a:lnTo>
                      <a:pt x="270" y="32"/>
                    </a:lnTo>
                    <a:lnTo>
                      <a:pt x="275" y="36"/>
                    </a:lnTo>
                    <a:lnTo>
                      <a:pt x="275" y="40"/>
                    </a:lnTo>
                    <a:lnTo>
                      <a:pt x="271" y="46"/>
                    </a:lnTo>
                    <a:lnTo>
                      <a:pt x="261" y="46"/>
                    </a:lnTo>
                    <a:lnTo>
                      <a:pt x="251" y="53"/>
                    </a:lnTo>
                    <a:lnTo>
                      <a:pt x="245" y="55"/>
                    </a:lnTo>
                    <a:lnTo>
                      <a:pt x="245" y="60"/>
                    </a:lnTo>
                    <a:lnTo>
                      <a:pt x="247" y="64"/>
                    </a:lnTo>
                    <a:lnTo>
                      <a:pt x="257" y="72"/>
                    </a:lnTo>
                    <a:lnTo>
                      <a:pt x="270" y="82"/>
                    </a:lnTo>
                    <a:lnTo>
                      <a:pt x="270" y="89"/>
                    </a:lnTo>
                    <a:lnTo>
                      <a:pt x="265" y="91"/>
                    </a:lnTo>
                    <a:lnTo>
                      <a:pt x="242" y="103"/>
                    </a:lnTo>
                    <a:lnTo>
                      <a:pt x="229" y="103"/>
                    </a:lnTo>
                    <a:lnTo>
                      <a:pt x="222" y="107"/>
                    </a:lnTo>
                    <a:lnTo>
                      <a:pt x="211" y="105"/>
                    </a:lnTo>
                    <a:lnTo>
                      <a:pt x="206" y="112"/>
                    </a:lnTo>
                    <a:lnTo>
                      <a:pt x="196" y="117"/>
                    </a:lnTo>
                    <a:lnTo>
                      <a:pt x="188" y="120"/>
                    </a:lnTo>
                    <a:lnTo>
                      <a:pt x="190" y="129"/>
                    </a:lnTo>
                    <a:lnTo>
                      <a:pt x="188" y="134"/>
                    </a:lnTo>
                    <a:lnTo>
                      <a:pt x="181" y="136"/>
                    </a:lnTo>
                    <a:lnTo>
                      <a:pt x="167" y="135"/>
                    </a:lnTo>
                    <a:lnTo>
                      <a:pt x="160" y="137"/>
                    </a:lnTo>
                    <a:lnTo>
                      <a:pt x="154" y="142"/>
                    </a:lnTo>
                    <a:lnTo>
                      <a:pt x="148" y="148"/>
                    </a:lnTo>
                    <a:lnTo>
                      <a:pt x="143" y="158"/>
                    </a:lnTo>
                    <a:lnTo>
                      <a:pt x="135" y="165"/>
                    </a:lnTo>
                    <a:lnTo>
                      <a:pt x="130" y="169"/>
                    </a:lnTo>
                    <a:lnTo>
                      <a:pt x="114" y="166"/>
                    </a:lnTo>
                    <a:lnTo>
                      <a:pt x="111" y="162"/>
                    </a:lnTo>
                    <a:lnTo>
                      <a:pt x="106" y="158"/>
                    </a:lnTo>
                    <a:lnTo>
                      <a:pt x="99" y="154"/>
                    </a:lnTo>
                    <a:lnTo>
                      <a:pt x="95" y="153"/>
                    </a:lnTo>
                    <a:lnTo>
                      <a:pt x="85" y="158"/>
                    </a:lnTo>
                    <a:lnTo>
                      <a:pt x="80" y="162"/>
                    </a:lnTo>
                    <a:lnTo>
                      <a:pt x="70" y="162"/>
                    </a:lnTo>
                    <a:lnTo>
                      <a:pt x="55" y="165"/>
                    </a:lnTo>
                    <a:lnTo>
                      <a:pt x="41" y="167"/>
                    </a:lnTo>
                    <a:lnTo>
                      <a:pt x="34" y="167"/>
                    </a:lnTo>
                    <a:lnTo>
                      <a:pt x="25" y="167"/>
                    </a:lnTo>
                    <a:lnTo>
                      <a:pt x="16" y="173"/>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45" name="Freeform 35">
                <a:extLst>
                  <a:ext uri="{FF2B5EF4-FFF2-40B4-BE49-F238E27FC236}">
                    <a16:creationId xmlns:a16="http://schemas.microsoft.com/office/drawing/2014/main" id="{A1A69CA5-435A-B244-BEC8-14D418D56B96}"/>
                  </a:ext>
                </a:extLst>
              </p:cNvPr>
              <p:cNvSpPr>
                <a:spLocks/>
              </p:cNvSpPr>
              <p:nvPr/>
            </p:nvSpPr>
            <p:spPr bwMode="auto">
              <a:xfrm>
                <a:off x="2895" y="2588"/>
                <a:ext cx="10" cy="13"/>
              </a:xfrm>
              <a:custGeom>
                <a:avLst/>
                <a:gdLst>
                  <a:gd name="T0" fmla="*/ 4 w 10"/>
                  <a:gd name="T1" fmla="*/ 0 h 13"/>
                  <a:gd name="T2" fmla="*/ 0 w 10"/>
                  <a:gd name="T3" fmla="*/ 3 h 13"/>
                  <a:gd name="T4" fmla="*/ 4 w 10"/>
                  <a:gd name="T5" fmla="*/ 10 h 13"/>
                  <a:gd name="T6" fmla="*/ 4 w 10"/>
                  <a:gd name="T7" fmla="*/ 13 h 13"/>
                  <a:gd name="T8" fmla="*/ 7 w 10"/>
                  <a:gd name="T9" fmla="*/ 13 h 13"/>
                  <a:gd name="T10" fmla="*/ 10 w 10"/>
                  <a:gd name="T11" fmla="*/ 10 h 13"/>
                  <a:gd name="T12" fmla="*/ 10 w 10"/>
                  <a:gd name="T13" fmla="*/ 3 h 13"/>
                  <a:gd name="T14" fmla="*/ 4 w 10"/>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3">
                    <a:moveTo>
                      <a:pt x="4" y="0"/>
                    </a:moveTo>
                    <a:lnTo>
                      <a:pt x="0" y="3"/>
                    </a:lnTo>
                    <a:lnTo>
                      <a:pt x="4" y="10"/>
                    </a:lnTo>
                    <a:lnTo>
                      <a:pt x="4" y="13"/>
                    </a:lnTo>
                    <a:lnTo>
                      <a:pt x="7" y="13"/>
                    </a:lnTo>
                    <a:lnTo>
                      <a:pt x="10" y="10"/>
                    </a:lnTo>
                    <a:lnTo>
                      <a:pt x="10" y="3"/>
                    </a:lnTo>
                    <a:lnTo>
                      <a:pt x="4"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46" name="Freeform 36">
                <a:extLst>
                  <a:ext uri="{FF2B5EF4-FFF2-40B4-BE49-F238E27FC236}">
                    <a16:creationId xmlns:a16="http://schemas.microsoft.com/office/drawing/2014/main" id="{5182259E-D49B-E64C-8AF3-27CD7EFAA3DB}"/>
                  </a:ext>
                </a:extLst>
              </p:cNvPr>
              <p:cNvSpPr>
                <a:spLocks/>
              </p:cNvSpPr>
              <p:nvPr/>
            </p:nvSpPr>
            <p:spPr bwMode="auto">
              <a:xfrm>
                <a:off x="2910" y="2564"/>
                <a:ext cx="31" cy="24"/>
              </a:xfrm>
              <a:custGeom>
                <a:avLst/>
                <a:gdLst>
                  <a:gd name="T0" fmla="*/ 13 w 31"/>
                  <a:gd name="T1" fmla="*/ 7 h 24"/>
                  <a:gd name="T2" fmla="*/ 5 w 31"/>
                  <a:gd name="T3" fmla="*/ 7 h 24"/>
                  <a:gd name="T4" fmla="*/ 0 w 31"/>
                  <a:gd name="T5" fmla="*/ 10 h 24"/>
                  <a:gd name="T6" fmla="*/ 5 w 31"/>
                  <a:gd name="T7" fmla="*/ 14 h 24"/>
                  <a:gd name="T8" fmla="*/ 9 w 31"/>
                  <a:gd name="T9" fmla="*/ 14 h 24"/>
                  <a:gd name="T10" fmla="*/ 9 w 31"/>
                  <a:gd name="T11" fmla="*/ 17 h 24"/>
                  <a:gd name="T12" fmla="*/ 9 w 31"/>
                  <a:gd name="T13" fmla="*/ 21 h 24"/>
                  <a:gd name="T14" fmla="*/ 9 w 31"/>
                  <a:gd name="T15" fmla="*/ 24 h 24"/>
                  <a:gd name="T16" fmla="*/ 13 w 31"/>
                  <a:gd name="T17" fmla="*/ 21 h 24"/>
                  <a:gd name="T18" fmla="*/ 18 w 31"/>
                  <a:gd name="T19" fmla="*/ 17 h 24"/>
                  <a:gd name="T20" fmla="*/ 23 w 31"/>
                  <a:gd name="T21" fmla="*/ 14 h 24"/>
                  <a:gd name="T22" fmla="*/ 27 w 31"/>
                  <a:gd name="T23" fmla="*/ 14 h 24"/>
                  <a:gd name="T24" fmla="*/ 31 w 31"/>
                  <a:gd name="T25" fmla="*/ 10 h 24"/>
                  <a:gd name="T26" fmla="*/ 27 w 31"/>
                  <a:gd name="T27" fmla="*/ 10 h 24"/>
                  <a:gd name="T28" fmla="*/ 27 w 31"/>
                  <a:gd name="T29" fmla="*/ 7 h 24"/>
                  <a:gd name="T30" fmla="*/ 27 w 31"/>
                  <a:gd name="T31" fmla="*/ 3 h 24"/>
                  <a:gd name="T32" fmla="*/ 27 w 31"/>
                  <a:gd name="T33" fmla="*/ 0 h 24"/>
                  <a:gd name="T34" fmla="*/ 18 w 31"/>
                  <a:gd name="T35" fmla="*/ 0 h 24"/>
                  <a:gd name="T36" fmla="*/ 13 w 31"/>
                  <a:gd name="T37" fmla="*/ 0 h 24"/>
                  <a:gd name="T38" fmla="*/ 13 w 31"/>
                  <a:gd name="T3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24">
                    <a:moveTo>
                      <a:pt x="13" y="7"/>
                    </a:moveTo>
                    <a:lnTo>
                      <a:pt x="5" y="7"/>
                    </a:lnTo>
                    <a:lnTo>
                      <a:pt x="0" y="10"/>
                    </a:lnTo>
                    <a:lnTo>
                      <a:pt x="5" y="14"/>
                    </a:lnTo>
                    <a:lnTo>
                      <a:pt x="9" y="14"/>
                    </a:lnTo>
                    <a:lnTo>
                      <a:pt x="9" y="17"/>
                    </a:lnTo>
                    <a:lnTo>
                      <a:pt x="9" y="21"/>
                    </a:lnTo>
                    <a:lnTo>
                      <a:pt x="9" y="24"/>
                    </a:lnTo>
                    <a:lnTo>
                      <a:pt x="13" y="21"/>
                    </a:lnTo>
                    <a:lnTo>
                      <a:pt x="18" y="17"/>
                    </a:lnTo>
                    <a:lnTo>
                      <a:pt x="23" y="14"/>
                    </a:lnTo>
                    <a:lnTo>
                      <a:pt x="27" y="14"/>
                    </a:lnTo>
                    <a:lnTo>
                      <a:pt x="31" y="10"/>
                    </a:lnTo>
                    <a:lnTo>
                      <a:pt x="27" y="10"/>
                    </a:lnTo>
                    <a:lnTo>
                      <a:pt x="27" y="7"/>
                    </a:lnTo>
                    <a:lnTo>
                      <a:pt x="27" y="3"/>
                    </a:lnTo>
                    <a:lnTo>
                      <a:pt x="27" y="0"/>
                    </a:lnTo>
                    <a:lnTo>
                      <a:pt x="18" y="0"/>
                    </a:lnTo>
                    <a:lnTo>
                      <a:pt x="13" y="0"/>
                    </a:lnTo>
                    <a:lnTo>
                      <a:pt x="13" y="7"/>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47" name="Freeform 37">
                <a:extLst>
                  <a:ext uri="{FF2B5EF4-FFF2-40B4-BE49-F238E27FC236}">
                    <a16:creationId xmlns:a16="http://schemas.microsoft.com/office/drawing/2014/main" id="{9CD3887B-EB9F-6E43-A747-21AD7ABAAEE1}"/>
                  </a:ext>
                </a:extLst>
              </p:cNvPr>
              <p:cNvSpPr>
                <a:spLocks/>
              </p:cNvSpPr>
              <p:nvPr/>
            </p:nvSpPr>
            <p:spPr bwMode="auto">
              <a:xfrm>
                <a:off x="2905" y="2559"/>
                <a:ext cx="36" cy="29"/>
              </a:xfrm>
              <a:custGeom>
                <a:avLst/>
                <a:gdLst>
                  <a:gd name="T0" fmla="*/ 15 w 36"/>
                  <a:gd name="T1" fmla="*/ 12 h 29"/>
                  <a:gd name="T2" fmla="*/ 10 w 36"/>
                  <a:gd name="T3" fmla="*/ 12 h 29"/>
                  <a:gd name="T4" fmla="*/ 5 w 36"/>
                  <a:gd name="T5" fmla="*/ 8 h 29"/>
                  <a:gd name="T6" fmla="*/ 0 w 36"/>
                  <a:gd name="T7" fmla="*/ 17 h 29"/>
                  <a:gd name="T8" fmla="*/ 5 w 36"/>
                  <a:gd name="T9" fmla="*/ 17 h 29"/>
                  <a:gd name="T10" fmla="*/ 10 w 36"/>
                  <a:gd name="T11" fmla="*/ 17 h 29"/>
                  <a:gd name="T12" fmla="*/ 15 w 36"/>
                  <a:gd name="T13" fmla="*/ 21 h 29"/>
                  <a:gd name="T14" fmla="*/ 10 w 36"/>
                  <a:gd name="T15" fmla="*/ 25 h 29"/>
                  <a:gd name="T16" fmla="*/ 10 w 36"/>
                  <a:gd name="T17" fmla="*/ 29 h 29"/>
                  <a:gd name="T18" fmla="*/ 15 w 36"/>
                  <a:gd name="T19" fmla="*/ 29 h 29"/>
                  <a:gd name="T20" fmla="*/ 26 w 36"/>
                  <a:gd name="T21" fmla="*/ 25 h 29"/>
                  <a:gd name="T22" fmla="*/ 26 w 36"/>
                  <a:gd name="T23" fmla="*/ 21 h 29"/>
                  <a:gd name="T24" fmla="*/ 36 w 36"/>
                  <a:gd name="T25" fmla="*/ 21 h 29"/>
                  <a:gd name="T26" fmla="*/ 36 w 36"/>
                  <a:gd name="T27" fmla="*/ 17 h 29"/>
                  <a:gd name="T28" fmla="*/ 36 w 36"/>
                  <a:gd name="T29" fmla="*/ 12 h 29"/>
                  <a:gd name="T30" fmla="*/ 31 w 36"/>
                  <a:gd name="T31" fmla="*/ 8 h 29"/>
                  <a:gd name="T32" fmla="*/ 36 w 36"/>
                  <a:gd name="T33" fmla="*/ 4 h 29"/>
                  <a:gd name="T34" fmla="*/ 31 w 36"/>
                  <a:gd name="T35" fmla="*/ 0 h 29"/>
                  <a:gd name="T36" fmla="*/ 26 w 36"/>
                  <a:gd name="T37" fmla="*/ 0 h 29"/>
                  <a:gd name="T38" fmla="*/ 21 w 36"/>
                  <a:gd name="T39" fmla="*/ 4 h 29"/>
                  <a:gd name="T40" fmla="*/ 15 w 36"/>
                  <a:gd name="T41"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29">
                    <a:moveTo>
                      <a:pt x="15" y="12"/>
                    </a:moveTo>
                    <a:lnTo>
                      <a:pt x="10" y="12"/>
                    </a:lnTo>
                    <a:lnTo>
                      <a:pt x="5" y="8"/>
                    </a:lnTo>
                    <a:lnTo>
                      <a:pt x="0" y="17"/>
                    </a:lnTo>
                    <a:lnTo>
                      <a:pt x="5" y="17"/>
                    </a:lnTo>
                    <a:lnTo>
                      <a:pt x="10" y="17"/>
                    </a:lnTo>
                    <a:lnTo>
                      <a:pt x="15" y="21"/>
                    </a:lnTo>
                    <a:lnTo>
                      <a:pt x="10" y="25"/>
                    </a:lnTo>
                    <a:lnTo>
                      <a:pt x="10" y="29"/>
                    </a:lnTo>
                    <a:lnTo>
                      <a:pt x="15" y="29"/>
                    </a:lnTo>
                    <a:lnTo>
                      <a:pt x="26" y="25"/>
                    </a:lnTo>
                    <a:lnTo>
                      <a:pt x="26" y="21"/>
                    </a:lnTo>
                    <a:lnTo>
                      <a:pt x="36" y="21"/>
                    </a:lnTo>
                    <a:lnTo>
                      <a:pt x="36" y="17"/>
                    </a:lnTo>
                    <a:lnTo>
                      <a:pt x="36" y="12"/>
                    </a:lnTo>
                    <a:lnTo>
                      <a:pt x="31" y="8"/>
                    </a:lnTo>
                    <a:lnTo>
                      <a:pt x="36" y="4"/>
                    </a:lnTo>
                    <a:lnTo>
                      <a:pt x="31" y="0"/>
                    </a:lnTo>
                    <a:lnTo>
                      <a:pt x="26" y="0"/>
                    </a:lnTo>
                    <a:lnTo>
                      <a:pt x="21" y="4"/>
                    </a:lnTo>
                    <a:lnTo>
                      <a:pt x="15" y="12"/>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48" name="Freeform 38">
                <a:extLst>
                  <a:ext uri="{FF2B5EF4-FFF2-40B4-BE49-F238E27FC236}">
                    <a16:creationId xmlns:a16="http://schemas.microsoft.com/office/drawing/2014/main" id="{87C0258B-3C0F-A64F-9E84-B7CBE94CE3A7}"/>
                  </a:ext>
                </a:extLst>
              </p:cNvPr>
              <p:cNvSpPr>
                <a:spLocks/>
              </p:cNvSpPr>
              <p:nvPr/>
            </p:nvSpPr>
            <p:spPr bwMode="auto">
              <a:xfrm>
                <a:off x="2941" y="2543"/>
                <a:ext cx="10" cy="1"/>
              </a:xfrm>
              <a:custGeom>
                <a:avLst/>
                <a:gdLst>
                  <a:gd name="T0" fmla="*/ 0 w 10"/>
                  <a:gd name="T1" fmla="*/ 3 w 10"/>
                  <a:gd name="T2" fmla="*/ 10 w 10"/>
                  <a:gd name="T3" fmla="*/ 10 w 10"/>
                  <a:gd name="T4" fmla="*/ 7 w 10"/>
                  <a:gd name="T5" fmla="*/ 0 w 10"/>
                </a:gdLst>
                <a:ahLst/>
                <a:cxnLst>
                  <a:cxn ang="0">
                    <a:pos x="T0" y="0"/>
                  </a:cxn>
                  <a:cxn ang="0">
                    <a:pos x="T1" y="0"/>
                  </a:cxn>
                  <a:cxn ang="0">
                    <a:pos x="T2" y="0"/>
                  </a:cxn>
                  <a:cxn ang="0">
                    <a:pos x="T3" y="0"/>
                  </a:cxn>
                  <a:cxn ang="0">
                    <a:pos x="T4" y="0"/>
                  </a:cxn>
                  <a:cxn ang="0">
                    <a:pos x="T5" y="0"/>
                  </a:cxn>
                </a:cxnLst>
                <a:rect l="0" t="0" r="r" b="b"/>
                <a:pathLst>
                  <a:path w="10">
                    <a:moveTo>
                      <a:pt x="0" y="0"/>
                    </a:moveTo>
                    <a:lnTo>
                      <a:pt x="3" y="0"/>
                    </a:lnTo>
                    <a:lnTo>
                      <a:pt x="10" y="0"/>
                    </a:lnTo>
                    <a:lnTo>
                      <a:pt x="10" y="0"/>
                    </a:lnTo>
                    <a:lnTo>
                      <a:pt x="7" y="0"/>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49" name="Freeform 39">
                <a:extLst>
                  <a:ext uri="{FF2B5EF4-FFF2-40B4-BE49-F238E27FC236}">
                    <a16:creationId xmlns:a16="http://schemas.microsoft.com/office/drawing/2014/main" id="{AD0605AE-4DDE-DA44-AC8D-A37E7AA6E3DD}"/>
                  </a:ext>
                </a:extLst>
              </p:cNvPr>
              <p:cNvSpPr>
                <a:spLocks/>
              </p:cNvSpPr>
              <p:nvPr/>
            </p:nvSpPr>
            <p:spPr bwMode="auto">
              <a:xfrm>
                <a:off x="2941" y="2539"/>
                <a:ext cx="15" cy="8"/>
              </a:xfrm>
              <a:custGeom>
                <a:avLst/>
                <a:gdLst>
                  <a:gd name="T0" fmla="*/ 0 w 15"/>
                  <a:gd name="T1" fmla="*/ 8 h 8"/>
                  <a:gd name="T2" fmla="*/ 5 w 15"/>
                  <a:gd name="T3" fmla="*/ 8 h 8"/>
                  <a:gd name="T4" fmla="*/ 10 w 15"/>
                  <a:gd name="T5" fmla="*/ 8 h 8"/>
                  <a:gd name="T6" fmla="*/ 15 w 15"/>
                  <a:gd name="T7" fmla="*/ 4 h 8"/>
                  <a:gd name="T8" fmla="*/ 15 w 15"/>
                  <a:gd name="T9" fmla="*/ 0 h 8"/>
                  <a:gd name="T10" fmla="*/ 10 w 15"/>
                  <a:gd name="T11" fmla="*/ 4 h 8"/>
                  <a:gd name="T12" fmla="*/ 0 w 1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5" h="8">
                    <a:moveTo>
                      <a:pt x="0" y="8"/>
                    </a:moveTo>
                    <a:lnTo>
                      <a:pt x="5" y="8"/>
                    </a:lnTo>
                    <a:lnTo>
                      <a:pt x="10" y="8"/>
                    </a:lnTo>
                    <a:lnTo>
                      <a:pt x="15" y="4"/>
                    </a:lnTo>
                    <a:lnTo>
                      <a:pt x="15" y="0"/>
                    </a:lnTo>
                    <a:lnTo>
                      <a:pt x="10" y="4"/>
                    </a:lnTo>
                    <a:lnTo>
                      <a:pt x="0" y="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50" name="Freeform 40">
                <a:extLst>
                  <a:ext uri="{FF2B5EF4-FFF2-40B4-BE49-F238E27FC236}">
                    <a16:creationId xmlns:a16="http://schemas.microsoft.com/office/drawing/2014/main" id="{5805F0EB-94A5-0F4D-B203-F80D962CB329}"/>
                  </a:ext>
                </a:extLst>
              </p:cNvPr>
              <p:cNvSpPr>
                <a:spLocks/>
              </p:cNvSpPr>
              <p:nvPr/>
            </p:nvSpPr>
            <p:spPr bwMode="auto">
              <a:xfrm>
                <a:off x="2956" y="2535"/>
                <a:ext cx="5" cy="1"/>
              </a:xfrm>
              <a:custGeom>
                <a:avLst/>
                <a:gdLst>
                  <a:gd name="T0" fmla="*/ 0 w 5"/>
                  <a:gd name="T1" fmla="*/ 5 w 5"/>
                  <a:gd name="T2" fmla="*/ 5 w 5"/>
                  <a:gd name="T3" fmla="*/ 3 w 5"/>
                  <a:gd name="T4" fmla="*/ 0 w 5"/>
                </a:gdLst>
                <a:ahLst/>
                <a:cxnLst>
                  <a:cxn ang="0">
                    <a:pos x="T0" y="0"/>
                  </a:cxn>
                  <a:cxn ang="0">
                    <a:pos x="T1" y="0"/>
                  </a:cxn>
                  <a:cxn ang="0">
                    <a:pos x="T2" y="0"/>
                  </a:cxn>
                  <a:cxn ang="0">
                    <a:pos x="T3" y="0"/>
                  </a:cxn>
                  <a:cxn ang="0">
                    <a:pos x="T4" y="0"/>
                  </a:cxn>
                </a:cxnLst>
                <a:rect l="0" t="0" r="r" b="b"/>
                <a:pathLst>
                  <a:path w="5">
                    <a:moveTo>
                      <a:pt x="0" y="0"/>
                    </a:moveTo>
                    <a:lnTo>
                      <a:pt x="5" y="0"/>
                    </a:lnTo>
                    <a:lnTo>
                      <a:pt x="5" y="0"/>
                    </a:lnTo>
                    <a:lnTo>
                      <a:pt x="3" y="0"/>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51" name="Freeform 41">
                <a:extLst>
                  <a:ext uri="{FF2B5EF4-FFF2-40B4-BE49-F238E27FC236}">
                    <a16:creationId xmlns:a16="http://schemas.microsoft.com/office/drawing/2014/main" id="{D4D146B8-A302-9F41-8C77-B1DCC4ABFA77}"/>
                  </a:ext>
                </a:extLst>
              </p:cNvPr>
              <p:cNvSpPr>
                <a:spLocks/>
              </p:cNvSpPr>
              <p:nvPr/>
            </p:nvSpPr>
            <p:spPr bwMode="auto">
              <a:xfrm>
                <a:off x="2956" y="2530"/>
                <a:ext cx="10" cy="9"/>
              </a:xfrm>
              <a:custGeom>
                <a:avLst/>
                <a:gdLst>
                  <a:gd name="T0" fmla="*/ 0 w 10"/>
                  <a:gd name="T1" fmla="*/ 5 h 9"/>
                  <a:gd name="T2" fmla="*/ 5 w 10"/>
                  <a:gd name="T3" fmla="*/ 9 h 9"/>
                  <a:gd name="T4" fmla="*/ 10 w 10"/>
                  <a:gd name="T5" fmla="*/ 5 h 9"/>
                  <a:gd name="T6" fmla="*/ 5 w 10"/>
                  <a:gd name="T7" fmla="*/ 0 h 9"/>
                  <a:gd name="T8" fmla="*/ 0 w 10"/>
                  <a:gd name="T9" fmla="*/ 5 h 9"/>
                </a:gdLst>
                <a:ahLst/>
                <a:cxnLst>
                  <a:cxn ang="0">
                    <a:pos x="T0" y="T1"/>
                  </a:cxn>
                  <a:cxn ang="0">
                    <a:pos x="T2" y="T3"/>
                  </a:cxn>
                  <a:cxn ang="0">
                    <a:pos x="T4" y="T5"/>
                  </a:cxn>
                  <a:cxn ang="0">
                    <a:pos x="T6" y="T7"/>
                  </a:cxn>
                  <a:cxn ang="0">
                    <a:pos x="T8" y="T9"/>
                  </a:cxn>
                </a:cxnLst>
                <a:rect l="0" t="0" r="r" b="b"/>
                <a:pathLst>
                  <a:path w="10" h="9">
                    <a:moveTo>
                      <a:pt x="0" y="5"/>
                    </a:moveTo>
                    <a:lnTo>
                      <a:pt x="5" y="9"/>
                    </a:lnTo>
                    <a:lnTo>
                      <a:pt x="10" y="5"/>
                    </a:lnTo>
                    <a:lnTo>
                      <a:pt x="5" y="0"/>
                    </a:lnTo>
                    <a:lnTo>
                      <a:pt x="0" y="5"/>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52" name="Freeform 42">
                <a:extLst>
                  <a:ext uri="{FF2B5EF4-FFF2-40B4-BE49-F238E27FC236}">
                    <a16:creationId xmlns:a16="http://schemas.microsoft.com/office/drawing/2014/main" id="{A50C5450-6598-CE42-961A-50C0DA4B1D11}"/>
                  </a:ext>
                </a:extLst>
              </p:cNvPr>
              <p:cNvSpPr>
                <a:spLocks/>
              </p:cNvSpPr>
              <p:nvPr/>
            </p:nvSpPr>
            <p:spPr bwMode="auto">
              <a:xfrm>
                <a:off x="2997" y="2485"/>
                <a:ext cx="25" cy="20"/>
              </a:xfrm>
              <a:custGeom>
                <a:avLst/>
                <a:gdLst>
                  <a:gd name="T0" fmla="*/ 0 w 25"/>
                  <a:gd name="T1" fmla="*/ 20 h 20"/>
                  <a:gd name="T2" fmla="*/ 4 w 25"/>
                  <a:gd name="T3" fmla="*/ 17 h 20"/>
                  <a:gd name="T4" fmla="*/ 8 w 25"/>
                  <a:gd name="T5" fmla="*/ 17 h 20"/>
                  <a:gd name="T6" fmla="*/ 20 w 25"/>
                  <a:gd name="T7" fmla="*/ 13 h 20"/>
                  <a:gd name="T8" fmla="*/ 25 w 25"/>
                  <a:gd name="T9" fmla="*/ 13 h 20"/>
                  <a:gd name="T10" fmla="*/ 20 w 25"/>
                  <a:gd name="T11" fmla="*/ 7 h 20"/>
                  <a:gd name="T12" fmla="*/ 25 w 25"/>
                  <a:gd name="T13" fmla="*/ 7 h 20"/>
                  <a:gd name="T14" fmla="*/ 25 w 25"/>
                  <a:gd name="T15" fmla="*/ 0 h 20"/>
                  <a:gd name="T16" fmla="*/ 13 w 25"/>
                  <a:gd name="T17" fmla="*/ 0 h 20"/>
                  <a:gd name="T18" fmla="*/ 13 w 25"/>
                  <a:gd name="T19" fmla="*/ 7 h 20"/>
                  <a:gd name="T20" fmla="*/ 13 w 25"/>
                  <a:gd name="T21" fmla="*/ 10 h 20"/>
                  <a:gd name="T22" fmla="*/ 8 w 25"/>
                  <a:gd name="T23" fmla="*/ 10 h 20"/>
                  <a:gd name="T24" fmla="*/ 4 w 25"/>
                  <a:gd name="T25" fmla="*/ 13 h 20"/>
                  <a:gd name="T26" fmla="*/ 0 w 25"/>
                  <a:gd name="T27" fmla="*/ 13 h 20"/>
                  <a:gd name="T28" fmla="*/ 0 w 25"/>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0">
                    <a:moveTo>
                      <a:pt x="0" y="20"/>
                    </a:moveTo>
                    <a:lnTo>
                      <a:pt x="4" y="17"/>
                    </a:lnTo>
                    <a:lnTo>
                      <a:pt x="8" y="17"/>
                    </a:lnTo>
                    <a:lnTo>
                      <a:pt x="20" y="13"/>
                    </a:lnTo>
                    <a:lnTo>
                      <a:pt x="25" y="13"/>
                    </a:lnTo>
                    <a:lnTo>
                      <a:pt x="20" y="7"/>
                    </a:lnTo>
                    <a:lnTo>
                      <a:pt x="25" y="7"/>
                    </a:lnTo>
                    <a:lnTo>
                      <a:pt x="25" y="0"/>
                    </a:lnTo>
                    <a:lnTo>
                      <a:pt x="13" y="0"/>
                    </a:lnTo>
                    <a:lnTo>
                      <a:pt x="13" y="7"/>
                    </a:lnTo>
                    <a:lnTo>
                      <a:pt x="13" y="10"/>
                    </a:lnTo>
                    <a:lnTo>
                      <a:pt x="8" y="10"/>
                    </a:lnTo>
                    <a:lnTo>
                      <a:pt x="4" y="13"/>
                    </a:lnTo>
                    <a:lnTo>
                      <a:pt x="0" y="13"/>
                    </a:lnTo>
                    <a:lnTo>
                      <a:pt x="0" y="2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53" name="Freeform 43">
                <a:extLst>
                  <a:ext uri="{FF2B5EF4-FFF2-40B4-BE49-F238E27FC236}">
                    <a16:creationId xmlns:a16="http://schemas.microsoft.com/office/drawing/2014/main" id="{FECBA756-0F1B-EC46-9B33-DC403EA7A2ED}"/>
                  </a:ext>
                </a:extLst>
              </p:cNvPr>
              <p:cNvSpPr>
                <a:spLocks/>
              </p:cNvSpPr>
              <p:nvPr/>
            </p:nvSpPr>
            <p:spPr bwMode="auto">
              <a:xfrm>
                <a:off x="3028" y="2448"/>
                <a:ext cx="20" cy="16"/>
              </a:xfrm>
              <a:custGeom>
                <a:avLst/>
                <a:gdLst>
                  <a:gd name="T0" fmla="*/ 0 w 20"/>
                  <a:gd name="T1" fmla="*/ 16 h 16"/>
                  <a:gd name="T2" fmla="*/ 12 w 20"/>
                  <a:gd name="T3" fmla="*/ 9 h 16"/>
                  <a:gd name="T4" fmla="*/ 15 w 20"/>
                  <a:gd name="T5" fmla="*/ 9 h 16"/>
                  <a:gd name="T6" fmla="*/ 20 w 20"/>
                  <a:gd name="T7" fmla="*/ 9 h 16"/>
                  <a:gd name="T8" fmla="*/ 20 w 20"/>
                  <a:gd name="T9" fmla="*/ 3 h 16"/>
                  <a:gd name="T10" fmla="*/ 20 w 20"/>
                  <a:gd name="T11" fmla="*/ 0 h 16"/>
                  <a:gd name="T12" fmla="*/ 12 w 20"/>
                  <a:gd name="T13" fmla="*/ 0 h 16"/>
                  <a:gd name="T14" fmla="*/ 4 w 20"/>
                  <a:gd name="T15" fmla="*/ 3 h 16"/>
                  <a:gd name="T16" fmla="*/ 0 w 20"/>
                  <a:gd name="T17" fmla="*/ 7 h 16"/>
                  <a:gd name="T18" fmla="*/ 0 w 20"/>
                  <a:gd name="T19" fmla="*/ 13 h 16"/>
                  <a:gd name="T20" fmla="*/ 0 w 20"/>
                  <a:gd name="T2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6">
                    <a:moveTo>
                      <a:pt x="0" y="16"/>
                    </a:moveTo>
                    <a:lnTo>
                      <a:pt x="12" y="9"/>
                    </a:lnTo>
                    <a:lnTo>
                      <a:pt x="15" y="9"/>
                    </a:lnTo>
                    <a:lnTo>
                      <a:pt x="20" y="9"/>
                    </a:lnTo>
                    <a:lnTo>
                      <a:pt x="20" y="3"/>
                    </a:lnTo>
                    <a:lnTo>
                      <a:pt x="20" y="0"/>
                    </a:lnTo>
                    <a:lnTo>
                      <a:pt x="12" y="0"/>
                    </a:lnTo>
                    <a:lnTo>
                      <a:pt x="4" y="3"/>
                    </a:lnTo>
                    <a:lnTo>
                      <a:pt x="0" y="7"/>
                    </a:lnTo>
                    <a:lnTo>
                      <a:pt x="0" y="13"/>
                    </a:lnTo>
                    <a:lnTo>
                      <a:pt x="0" y="16"/>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54" name="Freeform 44">
                <a:extLst>
                  <a:ext uri="{FF2B5EF4-FFF2-40B4-BE49-F238E27FC236}">
                    <a16:creationId xmlns:a16="http://schemas.microsoft.com/office/drawing/2014/main" id="{F140744C-D52D-564F-B208-092FBC175DFB}"/>
                  </a:ext>
                </a:extLst>
              </p:cNvPr>
              <p:cNvSpPr>
                <a:spLocks/>
              </p:cNvSpPr>
              <p:nvPr/>
            </p:nvSpPr>
            <p:spPr bwMode="auto">
              <a:xfrm>
                <a:off x="3053" y="2423"/>
                <a:ext cx="51" cy="25"/>
              </a:xfrm>
              <a:custGeom>
                <a:avLst/>
                <a:gdLst>
                  <a:gd name="T0" fmla="*/ 0 w 51"/>
                  <a:gd name="T1" fmla="*/ 25 h 25"/>
                  <a:gd name="T2" fmla="*/ 13 w 51"/>
                  <a:gd name="T3" fmla="*/ 21 h 25"/>
                  <a:gd name="T4" fmla="*/ 32 w 51"/>
                  <a:gd name="T5" fmla="*/ 11 h 25"/>
                  <a:gd name="T6" fmla="*/ 37 w 51"/>
                  <a:gd name="T7" fmla="*/ 11 h 25"/>
                  <a:gd name="T8" fmla="*/ 51 w 51"/>
                  <a:gd name="T9" fmla="*/ 7 h 25"/>
                  <a:gd name="T10" fmla="*/ 51 w 51"/>
                  <a:gd name="T11" fmla="*/ 3 h 25"/>
                  <a:gd name="T12" fmla="*/ 47 w 51"/>
                  <a:gd name="T13" fmla="*/ 3 h 25"/>
                  <a:gd name="T14" fmla="*/ 37 w 51"/>
                  <a:gd name="T15" fmla="*/ 0 h 25"/>
                  <a:gd name="T16" fmla="*/ 32 w 51"/>
                  <a:gd name="T17" fmla="*/ 3 h 25"/>
                  <a:gd name="T18" fmla="*/ 18 w 51"/>
                  <a:gd name="T19" fmla="*/ 3 h 25"/>
                  <a:gd name="T20" fmla="*/ 13 w 51"/>
                  <a:gd name="T21" fmla="*/ 7 h 25"/>
                  <a:gd name="T22" fmla="*/ 9 w 51"/>
                  <a:gd name="T23" fmla="*/ 14 h 25"/>
                  <a:gd name="T24" fmla="*/ 0 w 51"/>
                  <a:gd name="T25"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25">
                    <a:moveTo>
                      <a:pt x="0" y="25"/>
                    </a:moveTo>
                    <a:lnTo>
                      <a:pt x="13" y="21"/>
                    </a:lnTo>
                    <a:lnTo>
                      <a:pt x="32" y="11"/>
                    </a:lnTo>
                    <a:lnTo>
                      <a:pt x="37" y="11"/>
                    </a:lnTo>
                    <a:lnTo>
                      <a:pt x="51" y="7"/>
                    </a:lnTo>
                    <a:lnTo>
                      <a:pt x="51" y="3"/>
                    </a:lnTo>
                    <a:lnTo>
                      <a:pt x="47" y="3"/>
                    </a:lnTo>
                    <a:lnTo>
                      <a:pt x="37" y="0"/>
                    </a:lnTo>
                    <a:lnTo>
                      <a:pt x="32" y="3"/>
                    </a:lnTo>
                    <a:lnTo>
                      <a:pt x="18" y="3"/>
                    </a:lnTo>
                    <a:lnTo>
                      <a:pt x="13" y="7"/>
                    </a:lnTo>
                    <a:lnTo>
                      <a:pt x="9" y="14"/>
                    </a:lnTo>
                    <a:lnTo>
                      <a:pt x="0" y="25"/>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55" name="Freeform 45">
                <a:extLst>
                  <a:ext uri="{FF2B5EF4-FFF2-40B4-BE49-F238E27FC236}">
                    <a16:creationId xmlns:a16="http://schemas.microsoft.com/office/drawing/2014/main" id="{AB16C2BB-7CE1-6B4B-88EA-1A267677A89C}"/>
                  </a:ext>
                </a:extLst>
              </p:cNvPr>
              <p:cNvSpPr>
                <a:spLocks/>
              </p:cNvSpPr>
              <p:nvPr/>
            </p:nvSpPr>
            <p:spPr bwMode="auto">
              <a:xfrm>
                <a:off x="3053" y="2403"/>
                <a:ext cx="35" cy="20"/>
              </a:xfrm>
              <a:custGeom>
                <a:avLst/>
                <a:gdLst>
                  <a:gd name="T0" fmla="*/ 0 w 35"/>
                  <a:gd name="T1" fmla="*/ 20 h 20"/>
                  <a:gd name="T2" fmla="*/ 13 w 35"/>
                  <a:gd name="T3" fmla="*/ 16 h 20"/>
                  <a:gd name="T4" fmla="*/ 18 w 35"/>
                  <a:gd name="T5" fmla="*/ 13 h 20"/>
                  <a:gd name="T6" fmla="*/ 26 w 35"/>
                  <a:gd name="T7" fmla="*/ 13 h 20"/>
                  <a:gd name="T8" fmla="*/ 35 w 35"/>
                  <a:gd name="T9" fmla="*/ 3 h 20"/>
                  <a:gd name="T10" fmla="*/ 31 w 35"/>
                  <a:gd name="T11" fmla="*/ 3 h 20"/>
                  <a:gd name="T12" fmla="*/ 26 w 35"/>
                  <a:gd name="T13" fmla="*/ 0 h 20"/>
                  <a:gd name="T14" fmla="*/ 22 w 35"/>
                  <a:gd name="T15" fmla="*/ 3 h 20"/>
                  <a:gd name="T16" fmla="*/ 22 w 35"/>
                  <a:gd name="T17" fmla="*/ 7 h 20"/>
                  <a:gd name="T18" fmla="*/ 13 w 35"/>
                  <a:gd name="T19" fmla="*/ 13 h 20"/>
                  <a:gd name="T20" fmla="*/ 4 w 35"/>
                  <a:gd name="T21" fmla="*/ 13 h 20"/>
                  <a:gd name="T22" fmla="*/ 0 w 35"/>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0">
                    <a:moveTo>
                      <a:pt x="0" y="20"/>
                    </a:moveTo>
                    <a:lnTo>
                      <a:pt x="13" y="16"/>
                    </a:lnTo>
                    <a:lnTo>
                      <a:pt x="18" y="13"/>
                    </a:lnTo>
                    <a:lnTo>
                      <a:pt x="26" y="13"/>
                    </a:lnTo>
                    <a:lnTo>
                      <a:pt x="35" y="3"/>
                    </a:lnTo>
                    <a:lnTo>
                      <a:pt x="31" y="3"/>
                    </a:lnTo>
                    <a:lnTo>
                      <a:pt x="26" y="0"/>
                    </a:lnTo>
                    <a:lnTo>
                      <a:pt x="22" y="3"/>
                    </a:lnTo>
                    <a:lnTo>
                      <a:pt x="22" y="7"/>
                    </a:lnTo>
                    <a:lnTo>
                      <a:pt x="13" y="13"/>
                    </a:lnTo>
                    <a:lnTo>
                      <a:pt x="4" y="13"/>
                    </a:lnTo>
                    <a:lnTo>
                      <a:pt x="0" y="2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56" name="Freeform 46">
                <a:extLst>
                  <a:ext uri="{FF2B5EF4-FFF2-40B4-BE49-F238E27FC236}">
                    <a16:creationId xmlns:a16="http://schemas.microsoft.com/office/drawing/2014/main" id="{1F8CC71F-85B8-6C4F-99C9-F964FBA5B94B}"/>
                  </a:ext>
                </a:extLst>
              </p:cNvPr>
              <p:cNvSpPr>
                <a:spLocks/>
              </p:cNvSpPr>
              <p:nvPr/>
            </p:nvSpPr>
            <p:spPr bwMode="auto">
              <a:xfrm>
                <a:off x="3149" y="2324"/>
                <a:ext cx="66" cy="103"/>
              </a:xfrm>
              <a:custGeom>
                <a:avLst/>
                <a:gdLst>
                  <a:gd name="T0" fmla="*/ 48 w 66"/>
                  <a:gd name="T1" fmla="*/ 0 h 103"/>
                  <a:gd name="T2" fmla="*/ 43 w 66"/>
                  <a:gd name="T3" fmla="*/ 0 h 103"/>
                  <a:gd name="T4" fmla="*/ 33 w 66"/>
                  <a:gd name="T5" fmla="*/ 15 h 103"/>
                  <a:gd name="T6" fmla="*/ 33 w 66"/>
                  <a:gd name="T7" fmla="*/ 19 h 103"/>
                  <a:gd name="T8" fmla="*/ 19 w 66"/>
                  <a:gd name="T9" fmla="*/ 31 h 103"/>
                  <a:gd name="T10" fmla="*/ 15 w 66"/>
                  <a:gd name="T11" fmla="*/ 39 h 103"/>
                  <a:gd name="T12" fmla="*/ 15 w 66"/>
                  <a:gd name="T13" fmla="*/ 55 h 103"/>
                  <a:gd name="T14" fmla="*/ 5 w 66"/>
                  <a:gd name="T15" fmla="*/ 59 h 103"/>
                  <a:gd name="T16" fmla="*/ 0 w 66"/>
                  <a:gd name="T17" fmla="*/ 59 h 103"/>
                  <a:gd name="T18" fmla="*/ 0 w 66"/>
                  <a:gd name="T19" fmla="*/ 67 h 103"/>
                  <a:gd name="T20" fmla="*/ 0 w 66"/>
                  <a:gd name="T21" fmla="*/ 79 h 103"/>
                  <a:gd name="T22" fmla="*/ 10 w 66"/>
                  <a:gd name="T23" fmla="*/ 79 h 103"/>
                  <a:gd name="T24" fmla="*/ 15 w 66"/>
                  <a:gd name="T25" fmla="*/ 79 h 103"/>
                  <a:gd name="T26" fmla="*/ 15 w 66"/>
                  <a:gd name="T27" fmla="*/ 83 h 103"/>
                  <a:gd name="T28" fmla="*/ 15 w 66"/>
                  <a:gd name="T29" fmla="*/ 91 h 103"/>
                  <a:gd name="T30" fmla="*/ 24 w 66"/>
                  <a:gd name="T31" fmla="*/ 95 h 103"/>
                  <a:gd name="T32" fmla="*/ 24 w 66"/>
                  <a:gd name="T33" fmla="*/ 99 h 103"/>
                  <a:gd name="T34" fmla="*/ 33 w 66"/>
                  <a:gd name="T35" fmla="*/ 103 h 103"/>
                  <a:gd name="T36" fmla="*/ 38 w 66"/>
                  <a:gd name="T37" fmla="*/ 99 h 103"/>
                  <a:gd name="T38" fmla="*/ 33 w 66"/>
                  <a:gd name="T39" fmla="*/ 91 h 103"/>
                  <a:gd name="T40" fmla="*/ 38 w 66"/>
                  <a:gd name="T41" fmla="*/ 67 h 103"/>
                  <a:gd name="T42" fmla="*/ 57 w 66"/>
                  <a:gd name="T43" fmla="*/ 55 h 103"/>
                  <a:gd name="T44" fmla="*/ 57 w 66"/>
                  <a:gd name="T45" fmla="*/ 52 h 103"/>
                  <a:gd name="T46" fmla="*/ 61 w 66"/>
                  <a:gd name="T47" fmla="*/ 39 h 103"/>
                  <a:gd name="T48" fmla="*/ 61 w 66"/>
                  <a:gd name="T49" fmla="*/ 24 h 103"/>
                  <a:gd name="T50" fmla="*/ 66 w 66"/>
                  <a:gd name="T51" fmla="*/ 19 h 103"/>
                  <a:gd name="T52" fmla="*/ 66 w 66"/>
                  <a:gd name="T53" fmla="*/ 15 h 103"/>
                  <a:gd name="T54" fmla="*/ 61 w 66"/>
                  <a:gd name="T55" fmla="*/ 11 h 103"/>
                  <a:gd name="T56" fmla="*/ 52 w 66"/>
                  <a:gd name="T57" fmla="*/ 4 h 103"/>
                  <a:gd name="T58" fmla="*/ 48 w 66"/>
                  <a:gd name="T5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103">
                    <a:moveTo>
                      <a:pt x="48" y="0"/>
                    </a:moveTo>
                    <a:lnTo>
                      <a:pt x="43" y="0"/>
                    </a:lnTo>
                    <a:lnTo>
                      <a:pt x="33" y="15"/>
                    </a:lnTo>
                    <a:lnTo>
                      <a:pt x="33" y="19"/>
                    </a:lnTo>
                    <a:lnTo>
                      <a:pt x="19" y="31"/>
                    </a:lnTo>
                    <a:lnTo>
                      <a:pt x="15" y="39"/>
                    </a:lnTo>
                    <a:lnTo>
                      <a:pt x="15" y="55"/>
                    </a:lnTo>
                    <a:lnTo>
                      <a:pt x="5" y="59"/>
                    </a:lnTo>
                    <a:lnTo>
                      <a:pt x="0" y="59"/>
                    </a:lnTo>
                    <a:lnTo>
                      <a:pt x="0" y="67"/>
                    </a:lnTo>
                    <a:lnTo>
                      <a:pt x="0" y="79"/>
                    </a:lnTo>
                    <a:lnTo>
                      <a:pt x="10" y="79"/>
                    </a:lnTo>
                    <a:lnTo>
                      <a:pt x="15" y="79"/>
                    </a:lnTo>
                    <a:lnTo>
                      <a:pt x="15" y="83"/>
                    </a:lnTo>
                    <a:lnTo>
                      <a:pt x="15" y="91"/>
                    </a:lnTo>
                    <a:lnTo>
                      <a:pt x="24" y="95"/>
                    </a:lnTo>
                    <a:lnTo>
                      <a:pt x="24" y="99"/>
                    </a:lnTo>
                    <a:lnTo>
                      <a:pt x="33" y="103"/>
                    </a:lnTo>
                    <a:lnTo>
                      <a:pt x="38" y="99"/>
                    </a:lnTo>
                    <a:lnTo>
                      <a:pt x="33" y="91"/>
                    </a:lnTo>
                    <a:lnTo>
                      <a:pt x="38" y="67"/>
                    </a:lnTo>
                    <a:lnTo>
                      <a:pt x="57" y="55"/>
                    </a:lnTo>
                    <a:lnTo>
                      <a:pt x="57" y="52"/>
                    </a:lnTo>
                    <a:lnTo>
                      <a:pt x="61" y="39"/>
                    </a:lnTo>
                    <a:lnTo>
                      <a:pt x="61" y="24"/>
                    </a:lnTo>
                    <a:lnTo>
                      <a:pt x="66" y="19"/>
                    </a:lnTo>
                    <a:lnTo>
                      <a:pt x="66" y="15"/>
                    </a:lnTo>
                    <a:lnTo>
                      <a:pt x="61" y="11"/>
                    </a:lnTo>
                    <a:lnTo>
                      <a:pt x="52" y="4"/>
                    </a:lnTo>
                    <a:lnTo>
                      <a:pt x="48"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57" name="Freeform 47">
                <a:extLst>
                  <a:ext uri="{FF2B5EF4-FFF2-40B4-BE49-F238E27FC236}">
                    <a16:creationId xmlns:a16="http://schemas.microsoft.com/office/drawing/2014/main" id="{05E359E0-40E6-1748-B03A-107BD3A36D3B}"/>
                  </a:ext>
                </a:extLst>
              </p:cNvPr>
              <p:cNvSpPr>
                <a:spLocks/>
              </p:cNvSpPr>
              <p:nvPr/>
            </p:nvSpPr>
            <p:spPr bwMode="auto">
              <a:xfrm>
                <a:off x="3144" y="2320"/>
                <a:ext cx="71" cy="111"/>
              </a:xfrm>
              <a:custGeom>
                <a:avLst/>
                <a:gdLst>
                  <a:gd name="T0" fmla="*/ 56 w 71"/>
                  <a:gd name="T1" fmla="*/ 0 h 111"/>
                  <a:gd name="T2" fmla="*/ 46 w 71"/>
                  <a:gd name="T3" fmla="*/ 4 h 111"/>
                  <a:gd name="T4" fmla="*/ 41 w 71"/>
                  <a:gd name="T5" fmla="*/ 16 h 111"/>
                  <a:gd name="T6" fmla="*/ 36 w 71"/>
                  <a:gd name="T7" fmla="*/ 24 h 111"/>
                  <a:gd name="T8" fmla="*/ 20 w 71"/>
                  <a:gd name="T9" fmla="*/ 37 h 111"/>
                  <a:gd name="T10" fmla="*/ 15 w 71"/>
                  <a:gd name="T11" fmla="*/ 45 h 111"/>
                  <a:gd name="T12" fmla="*/ 20 w 71"/>
                  <a:gd name="T13" fmla="*/ 57 h 111"/>
                  <a:gd name="T14" fmla="*/ 10 w 71"/>
                  <a:gd name="T15" fmla="*/ 61 h 111"/>
                  <a:gd name="T16" fmla="*/ 5 w 71"/>
                  <a:gd name="T17" fmla="*/ 66 h 111"/>
                  <a:gd name="T18" fmla="*/ 0 w 71"/>
                  <a:gd name="T19" fmla="*/ 70 h 111"/>
                  <a:gd name="T20" fmla="*/ 0 w 71"/>
                  <a:gd name="T21" fmla="*/ 87 h 111"/>
                  <a:gd name="T22" fmla="*/ 10 w 71"/>
                  <a:gd name="T23" fmla="*/ 87 h 111"/>
                  <a:gd name="T24" fmla="*/ 15 w 71"/>
                  <a:gd name="T25" fmla="*/ 82 h 111"/>
                  <a:gd name="T26" fmla="*/ 15 w 71"/>
                  <a:gd name="T27" fmla="*/ 91 h 111"/>
                  <a:gd name="T28" fmla="*/ 15 w 71"/>
                  <a:gd name="T29" fmla="*/ 99 h 111"/>
                  <a:gd name="T30" fmla="*/ 25 w 71"/>
                  <a:gd name="T31" fmla="*/ 103 h 111"/>
                  <a:gd name="T32" fmla="*/ 25 w 71"/>
                  <a:gd name="T33" fmla="*/ 107 h 111"/>
                  <a:gd name="T34" fmla="*/ 36 w 71"/>
                  <a:gd name="T35" fmla="*/ 111 h 111"/>
                  <a:gd name="T36" fmla="*/ 41 w 71"/>
                  <a:gd name="T37" fmla="*/ 107 h 111"/>
                  <a:gd name="T38" fmla="*/ 41 w 71"/>
                  <a:gd name="T39" fmla="*/ 95 h 111"/>
                  <a:gd name="T40" fmla="*/ 46 w 71"/>
                  <a:gd name="T41" fmla="*/ 74 h 111"/>
                  <a:gd name="T42" fmla="*/ 66 w 71"/>
                  <a:gd name="T43" fmla="*/ 61 h 111"/>
                  <a:gd name="T44" fmla="*/ 66 w 71"/>
                  <a:gd name="T45" fmla="*/ 53 h 111"/>
                  <a:gd name="T46" fmla="*/ 66 w 71"/>
                  <a:gd name="T47" fmla="*/ 45 h 111"/>
                  <a:gd name="T48" fmla="*/ 71 w 71"/>
                  <a:gd name="T49" fmla="*/ 24 h 111"/>
                  <a:gd name="T50" fmla="*/ 71 w 71"/>
                  <a:gd name="T51" fmla="*/ 20 h 111"/>
                  <a:gd name="T52" fmla="*/ 66 w 71"/>
                  <a:gd name="T53" fmla="*/ 12 h 111"/>
                  <a:gd name="T54" fmla="*/ 61 w 71"/>
                  <a:gd name="T55" fmla="*/ 8 h 111"/>
                  <a:gd name="T56" fmla="*/ 56 w 71"/>
                  <a:gd name="T5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111">
                    <a:moveTo>
                      <a:pt x="56" y="0"/>
                    </a:moveTo>
                    <a:lnTo>
                      <a:pt x="46" y="4"/>
                    </a:lnTo>
                    <a:lnTo>
                      <a:pt x="41" y="16"/>
                    </a:lnTo>
                    <a:lnTo>
                      <a:pt x="36" y="24"/>
                    </a:lnTo>
                    <a:lnTo>
                      <a:pt x="20" y="37"/>
                    </a:lnTo>
                    <a:lnTo>
                      <a:pt x="15" y="45"/>
                    </a:lnTo>
                    <a:lnTo>
                      <a:pt x="20" y="57"/>
                    </a:lnTo>
                    <a:lnTo>
                      <a:pt x="10" y="61"/>
                    </a:lnTo>
                    <a:lnTo>
                      <a:pt x="5" y="66"/>
                    </a:lnTo>
                    <a:lnTo>
                      <a:pt x="0" y="70"/>
                    </a:lnTo>
                    <a:lnTo>
                      <a:pt x="0" y="87"/>
                    </a:lnTo>
                    <a:lnTo>
                      <a:pt x="10" y="87"/>
                    </a:lnTo>
                    <a:lnTo>
                      <a:pt x="15" y="82"/>
                    </a:lnTo>
                    <a:lnTo>
                      <a:pt x="15" y="91"/>
                    </a:lnTo>
                    <a:lnTo>
                      <a:pt x="15" y="99"/>
                    </a:lnTo>
                    <a:lnTo>
                      <a:pt x="25" y="103"/>
                    </a:lnTo>
                    <a:lnTo>
                      <a:pt x="25" y="107"/>
                    </a:lnTo>
                    <a:lnTo>
                      <a:pt x="36" y="111"/>
                    </a:lnTo>
                    <a:lnTo>
                      <a:pt x="41" y="107"/>
                    </a:lnTo>
                    <a:lnTo>
                      <a:pt x="41" y="95"/>
                    </a:lnTo>
                    <a:lnTo>
                      <a:pt x="46" y="74"/>
                    </a:lnTo>
                    <a:lnTo>
                      <a:pt x="66" y="61"/>
                    </a:lnTo>
                    <a:lnTo>
                      <a:pt x="66" y="53"/>
                    </a:lnTo>
                    <a:lnTo>
                      <a:pt x="66" y="45"/>
                    </a:lnTo>
                    <a:lnTo>
                      <a:pt x="71" y="24"/>
                    </a:lnTo>
                    <a:lnTo>
                      <a:pt x="71" y="20"/>
                    </a:lnTo>
                    <a:lnTo>
                      <a:pt x="66" y="12"/>
                    </a:lnTo>
                    <a:lnTo>
                      <a:pt x="61" y="8"/>
                    </a:lnTo>
                    <a:lnTo>
                      <a:pt x="5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58" name="Freeform 48">
                <a:extLst>
                  <a:ext uri="{FF2B5EF4-FFF2-40B4-BE49-F238E27FC236}">
                    <a16:creationId xmlns:a16="http://schemas.microsoft.com/office/drawing/2014/main" id="{0A50626C-DAEF-E044-908C-7ED87AEF0135}"/>
                  </a:ext>
                </a:extLst>
              </p:cNvPr>
              <p:cNvSpPr>
                <a:spLocks/>
              </p:cNvSpPr>
              <p:nvPr/>
            </p:nvSpPr>
            <p:spPr bwMode="auto">
              <a:xfrm>
                <a:off x="3185" y="1497"/>
                <a:ext cx="590" cy="956"/>
              </a:xfrm>
              <a:custGeom>
                <a:avLst/>
                <a:gdLst>
                  <a:gd name="T0" fmla="*/ 66 w 590"/>
                  <a:gd name="T1" fmla="*/ 897 h 956"/>
                  <a:gd name="T2" fmla="*/ 46 w 590"/>
                  <a:gd name="T3" fmla="*/ 897 h 956"/>
                  <a:gd name="T4" fmla="*/ 20 w 590"/>
                  <a:gd name="T5" fmla="*/ 884 h 956"/>
                  <a:gd name="T6" fmla="*/ 23 w 590"/>
                  <a:gd name="T7" fmla="*/ 832 h 956"/>
                  <a:gd name="T8" fmla="*/ 20 w 590"/>
                  <a:gd name="T9" fmla="*/ 810 h 956"/>
                  <a:gd name="T10" fmla="*/ 66 w 590"/>
                  <a:gd name="T11" fmla="*/ 806 h 956"/>
                  <a:gd name="T12" fmla="*/ 66 w 590"/>
                  <a:gd name="T13" fmla="*/ 769 h 956"/>
                  <a:gd name="T14" fmla="*/ 71 w 590"/>
                  <a:gd name="T15" fmla="*/ 753 h 956"/>
                  <a:gd name="T16" fmla="*/ 116 w 590"/>
                  <a:gd name="T17" fmla="*/ 720 h 956"/>
                  <a:gd name="T18" fmla="*/ 96 w 590"/>
                  <a:gd name="T19" fmla="*/ 699 h 956"/>
                  <a:gd name="T20" fmla="*/ 106 w 590"/>
                  <a:gd name="T21" fmla="*/ 671 h 956"/>
                  <a:gd name="T22" fmla="*/ 126 w 590"/>
                  <a:gd name="T23" fmla="*/ 621 h 956"/>
                  <a:gd name="T24" fmla="*/ 161 w 590"/>
                  <a:gd name="T25" fmla="*/ 588 h 956"/>
                  <a:gd name="T26" fmla="*/ 156 w 590"/>
                  <a:gd name="T27" fmla="*/ 559 h 956"/>
                  <a:gd name="T28" fmla="*/ 131 w 590"/>
                  <a:gd name="T29" fmla="*/ 538 h 956"/>
                  <a:gd name="T30" fmla="*/ 151 w 590"/>
                  <a:gd name="T31" fmla="*/ 510 h 956"/>
                  <a:gd name="T32" fmla="*/ 161 w 590"/>
                  <a:gd name="T33" fmla="*/ 481 h 956"/>
                  <a:gd name="T34" fmla="*/ 187 w 590"/>
                  <a:gd name="T35" fmla="*/ 461 h 956"/>
                  <a:gd name="T36" fmla="*/ 197 w 590"/>
                  <a:gd name="T37" fmla="*/ 427 h 956"/>
                  <a:gd name="T38" fmla="*/ 222 w 590"/>
                  <a:gd name="T39" fmla="*/ 403 h 956"/>
                  <a:gd name="T40" fmla="*/ 217 w 590"/>
                  <a:gd name="T41" fmla="*/ 395 h 956"/>
                  <a:gd name="T42" fmla="*/ 247 w 590"/>
                  <a:gd name="T43" fmla="*/ 350 h 956"/>
                  <a:gd name="T44" fmla="*/ 252 w 590"/>
                  <a:gd name="T45" fmla="*/ 317 h 956"/>
                  <a:gd name="T46" fmla="*/ 287 w 590"/>
                  <a:gd name="T47" fmla="*/ 341 h 956"/>
                  <a:gd name="T48" fmla="*/ 277 w 590"/>
                  <a:gd name="T49" fmla="*/ 292 h 956"/>
                  <a:gd name="T50" fmla="*/ 323 w 590"/>
                  <a:gd name="T51" fmla="*/ 268 h 956"/>
                  <a:gd name="T52" fmla="*/ 287 w 590"/>
                  <a:gd name="T53" fmla="*/ 264 h 956"/>
                  <a:gd name="T54" fmla="*/ 323 w 590"/>
                  <a:gd name="T55" fmla="*/ 226 h 956"/>
                  <a:gd name="T56" fmla="*/ 338 w 590"/>
                  <a:gd name="T57" fmla="*/ 181 h 956"/>
                  <a:gd name="T58" fmla="*/ 363 w 590"/>
                  <a:gd name="T59" fmla="*/ 148 h 956"/>
                  <a:gd name="T60" fmla="*/ 383 w 590"/>
                  <a:gd name="T61" fmla="*/ 127 h 956"/>
                  <a:gd name="T62" fmla="*/ 398 w 590"/>
                  <a:gd name="T63" fmla="*/ 82 h 956"/>
                  <a:gd name="T64" fmla="*/ 428 w 590"/>
                  <a:gd name="T65" fmla="*/ 74 h 956"/>
                  <a:gd name="T66" fmla="*/ 444 w 590"/>
                  <a:gd name="T67" fmla="*/ 123 h 956"/>
                  <a:gd name="T68" fmla="*/ 464 w 590"/>
                  <a:gd name="T69" fmla="*/ 70 h 956"/>
                  <a:gd name="T70" fmla="*/ 489 w 590"/>
                  <a:gd name="T71" fmla="*/ 37 h 956"/>
                  <a:gd name="T72" fmla="*/ 479 w 590"/>
                  <a:gd name="T73" fmla="*/ 16 h 956"/>
                  <a:gd name="T74" fmla="*/ 529 w 590"/>
                  <a:gd name="T75" fmla="*/ 16 h 956"/>
                  <a:gd name="T76" fmla="*/ 569 w 590"/>
                  <a:gd name="T77" fmla="*/ 37 h 956"/>
                  <a:gd name="T78" fmla="*/ 590 w 590"/>
                  <a:gd name="T79" fmla="*/ 70 h 956"/>
                  <a:gd name="T80" fmla="*/ 585 w 590"/>
                  <a:gd name="T81" fmla="*/ 99 h 956"/>
                  <a:gd name="T82" fmla="*/ 575 w 590"/>
                  <a:gd name="T83" fmla="*/ 136 h 956"/>
                  <a:gd name="T84" fmla="*/ 519 w 590"/>
                  <a:gd name="T85" fmla="*/ 115 h 956"/>
                  <a:gd name="T86" fmla="*/ 504 w 590"/>
                  <a:gd name="T87" fmla="*/ 153 h 956"/>
                  <a:gd name="T88" fmla="*/ 474 w 590"/>
                  <a:gd name="T89" fmla="*/ 218 h 956"/>
                  <a:gd name="T90" fmla="*/ 383 w 590"/>
                  <a:gd name="T91" fmla="*/ 247 h 956"/>
                  <a:gd name="T92" fmla="*/ 373 w 590"/>
                  <a:gd name="T93" fmla="*/ 325 h 956"/>
                  <a:gd name="T94" fmla="*/ 318 w 590"/>
                  <a:gd name="T95" fmla="*/ 387 h 956"/>
                  <a:gd name="T96" fmla="*/ 318 w 590"/>
                  <a:gd name="T97" fmla="*/ 452 h 956"/>
                  <a:gd name="T98" fmla="*/ 277 w 590"/>
                  <a:gd name="T99" fmla="*/ 523 h 956"/>
                  <a:gd name="T100" fmla="*/ 252 w 590"/>
                  <a:gd name="T101" fmla="*/ 617 h 956"/>
                  <a:gd name="T102" fmla="*/ 247 w 590"/>
                  <a:gd name="T103" fmla="*/ 703 h 956"/>
                  <a:gd name="T104" fmla="*/ 257 w 590"/>
                  <a:gd name="T105" fmla="*/ 798 h 956"/>
                  <a:gd name="T106" fmla="*/ 187 w 590"/>
                  <a:gd name="T107" fmla="*/ 839 h 956"/>
                  <a:gd name="T108" fmla="*/ 136 w 590"/>
                  <a:gd name="T109" fmla="*/ 946 h 956"/>
                  <a:gd name="T110" fmla="*/ 76 w 590"/>
                  <a:gd name="T111" fmla="*/ 938 h 956"/>
                  <a:gd name="T112" fmla="*/ 30 w 590"/>
                  <a:gd name="T113" fmla="*/ 929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0" h="956">
                    <a:moveTo>
                      <a:pt x="30" y="929"/>
                    </a:moveTo>
                    <a:lnTo>
                      <a:pt x="40" y="925"/>
                    </a:lnTo>
                    <a:lnTo>
                      <a:pt x="40" y="909"/>
                    </a:lnTo>
                    <a:lnTo>
                      <a:pt x="46" y="905"/>
                    </a:lnTo>
                    <a:lnTo>
                      <a:pt x="66" y="897"/>
                    </a:lnTo>
                    <a:lnTo>
                      <a:pt x="56" y="889"/>
                    </a:lnTo>
                    <a:lnTo>
                      <a:pt x="56" y="880"/>
                    </a:lnTo>
                    <a:lnTo>
                      <a:pt x="51" y="880"/>
                    </a:lnTo>
                    <a:lnTo>
                      <a:pt x="51" y="893"/>
                    </a:lnTo>
                    <a:lnTo>
                      <a:pt x="46" y="897"/>
                    </a:lnTo>
                    <a:lnTo>
                      <a:pt x="35" y="905"/>
                    </a:lnTo>
                    <a:lnTo>
                      <a:pt x="0" y="923"/>
                    </a:lnTo>
                    <a:lnTo>
                      <a:pt x="5" y="901"/>
                    </a:lnTo>
                    <a:lnTo>
                      <a:pt x="5" y="893"/>
                    </a:lnTo>
                    <a:lnTo>
                      <a:pt x="20" y="884"/>
                    </a:lnTo>
                    <a:lnTo>
                      <a:pt x="25" y="876"/>
                    </a:lnTo>
                    <a:lnTo>
                      <a:pt x="25" y="864"/>
                    </a:lnTo>
                    <a:lnTo>
                      <a:pt x="30" y="844"/>
                    </a:lnTo>
                    <a:lnTo>
                      <a:pt x="30" y="839"/>
                    </a:lnTo>
                    <a:lnTo>
                      <a:pt x="23" y="832"/>
                    </a:lnTo>
                    <a:lnTo>
                      <a:pt x="18" y="828"/>
                    </a:lnTo>
                    <a:lnTo>
                      <a:pt x="15" y="823"/>
                    </a:lnTo>
                    <a:lnTo>
                      <a:pt x="10" y="823"/>
                    </a:lnTo>
                    <a:lnTo>
                      <a:pt x="15" y="814"/>
                    </a:lnTo>
                    <a:lnTo>
                      <a:pt x="20" y="810"/>
                    </a:lnTo>
                    <a:lnTo>
                      <a:pt x="30" y="806"/>
                    </a:lnTo>
                    <a:lnTo>
                      <a:pt x="40" y="806"/>
                    </a:lnTo>
                    <a:lnTo>
                      <a:pt x="46" y="806"/>
                    </a:lnTo>
                    <a:lnTo>
                      <a:pt x="56" y="810"/>
                    </a:lnTo>
                    <a:lnTo>
                      <a:pt x="66" y="806"/>
                    </a:lnTo>
                    <a:lnTo>
                      <a:pt x="71" y="794"/>
                    </a:lnTo>
                    <a:lnTo>
                      <a:pt x="81" y="790"/>
                    </a:lnTo>
                    <a:lnTo>
                      <a:pt x="76" y="786"/>
                    </a:lnTo>
                    <a:lnTo>
                      <a:pt x="71" y="782"/>
                    </a:lnTo>
                    <a:lnTo>
                      <a:pt x="66" y="769"/>
                    </a:lnTo>
                    <a:lnTo>
                      <a:pt x="66" y="765"/>
                    </a:lnTo>
                    <a:lnTo>
                      <a:pt x="56" y="761"/>
                    </a:lnTo>
                    <a:lnTo>
                      <a:pt x="56" y="757"/>
                    </a:lnTo>
                    <a:lnTo>
                      <a:pt x="61" y="753"/>
                    </a:lnTo>
                    <a:lnTo>
                      <a:pt x="71" y="753"/>
                    </a:lnTo>
                    <a:lnTo>
                      <a:pt x="71" y="741"/>
                    </a:lnTo>
                    <a:lnTo>
                      <a:pt x="96" y="720"/>
                    </a:lnTo>
                    <a:lnTo>
                      <a:pt x="101" y="716"/>
                    </a:lnTo>
                    <a:lnTo>
                      <a:pt x="111" y="720"/>
                    </a:lnTo>
                    <a:lnTo>
                      <a:pt x="116" y="720"/>
                    </a:lnTo>
                    <a:lnTo>
                      <a:pt x="121" y="716"/>
                    </a:lnTo>
                    <a:lnTo>
                      <a:pt x="116" y="707"/>
                    </a:lnTo>
                    <a:lnTo>
                      <a:pt x="106" y="703"/>
                    </a:lnTo>
                    <a:lnTo>
                      <a:pt x="101" y="703"/>
                    </a:lnTo>
                    <a:lnTo>
                      <a:pt x="96" y="699"/>
                    </a:lnTo>
                    <a:lnTo>
                      <a:pt x="101" y="695"/>
                    </a:lnTo>
                    <a:lnTo>
                      <a:pt x="106" y="687"/>
                    </a:lnTo>
                    <a:lnTo>
                      <a:pt x="106" y="683"/>
                    </a:lnTo>
                    <a:lnTo>
                      <a:pt x="106" y="675"/>
                    </a:lnTo>
                    <a:lnTo>
                      <a:pt x="106" y="671"/>
                    </a:lnTo>
                    <a:lnTo>
                      <a:pt x="116" y="658"/>
                    </a:lnTo>
                    <a:lnTo>
                      <a:pt x="111" y="650"/>
                    </a:lnTo>
                    <a:lnTo>
                      <a:pt x="111" y="638"/>
                    </a:lnTo>
                    <a:lnTo>
                      <a:pt x="121" y="626"/>
                    </a:lnTo>
                    <a:lnTo>
                      <a:pt x="126" y="621"/>
                    </a:lnTo>
                    <a:lnTo>
                      <a:pt x="126" y="609"/>
                    </a:lnTo>
                    <a:lnTo>
                      <a:pt x="146" y="596"/>
                    </a:lnTo>
                    <a:lnTo>
                      <a:pt x="146" y="588"/>
                    </a:lnTo>
                    <a:lnTo>
                      <a:pt x="151" y="584"/>
                    </a:lnTo>
                    <a:lnTo>
                      <a:pt x="161" y="588"/>
                    </a:lnTo>
                    <a:lnTo>
                      <a:pt x="171" y="580"/>
                    </a:lnTo>
                    <a:lnTo>
                      <a:pt x="161" y="572"/>
                    </a:lnTo>
                    <a:lnTo>
                      <a:pt x="151" y="576"/>
                    </a:lnTo>
                    <a:lnTo>
                      <a:pt x="151" y="568"/>
                    </a:lnTo>
                    <a:lnTo>
                      <a:pt x="156" y="559"/>
                    </a:lnTo>
                    <a:lnTo>
                      <a:pt x="146" y="564"/>
                    </a:lnTo>
                    <a:lnTo>
                      <a:pt x="141" y="559"/>
                    </a:lnTo>
                    <a:lnTo>
                      <a:pt x="126" y="551"/>
                    </a:lnTo>
                    <a:lnTo>
                      <a:pt x="121" y="542"/>
                    </a:lnTo>
                    <a:lnTo>
                      <a:pt x="131" y="538"/>
                    </a:lnTo>
                    <a:lnTo>
                      <a:pt x="141" y="535"/>
                    </a:lnTo>
                    <a:lnTo>
                      <a:pt x="136" y="519"/>
                    </a:lnTo>
                    <a:lnTo>
                      <a:pt x="141" y="514"/>
                    </a:lnTo>
                    <a:lnTo>
                      <a:pt x="141" y="510"/>
                    </a:lnTo>
                    <a:lnTo>
                      <a:pt x="151" y="510"/>
                    </a:lnTo>
                    <a:lnTo>
                      <a:pt x="151" y="502"/>
                    </a:lnTo>
                    <a:lnTo>
                      <a:pt x="151" y="498"/>
                    </a:lnTo>
                    <a:lnTo>
                      <a:pt x="161" y="489"/>
                    </a:lnTo>
                    <a:lnTo>
                      <a:pt x="161" y="485"/>
                    </a:lnTo>
                    <a:lnTo>
                      <a:pt x="161" y="481"/>
                    </a:lnTo>
                    <a:lnTo>
                      <a:pt x="171" y="477"/>
                    </a:lnTo>
                    <a:lnTo>
                      <a:pt x="171" y="473"/>
                    </a:lnTo>
                    <a:lnTo>
                      <a:pt x="171" y="469"/>
                    </a:lnTo>
                    <a:lnTo>
                      <a:pt x="182" y="465"/>
                    </a:lnTo>
                    <a:lnTo>
                      <a:pt x="187" y="461"/>
                    </a:lnTo>
                    <a:lnTo>
                      <a:pt x="192" y="457"/>
                    </a:lnTo>
                    <a:lnTo>
                      <a:pt x="187" y="448"/>
                    </a:lnTo>
                    <a:lnTo>
                      <a:pt x="182" y="444"/>
                    </a:lnTo>
                    <a:lnTo>
                      <a:pt x="192" y="436"/>
                    </a:lnTo>
                    <a:lnTo>
                      <a:pt x="197" y="427"/>
                    </a:lnTo>
                    <a:lnTo>
                      <a:pt x="207" y="419"/>
                    </a:lnTo>
                    <a:lnTo>
                      <a:pt x="207" y="416"/>
                    </a:lnTo>
                    <a:lnTo>
                      <a:pt x="212" y="412"/>
                    </a:lnTo>
                    <a:lnTo>
                      <a:pt x="212" y="407"/>
                    </a:lnTo>
                    <a:lnTo>
                      <a:pt x="222" y="403"/>
                    </a:lnTo>
                    <a:lnTo>
                      <a:pt x="232" y="403"/>
                    </a:lnTo>
                    <a:lnTo>
                      <a:pt x="242" y="412"/>
                    </a:lnTo>
                    <a:lnTo>
                      <a:pt x="242" y="407"/>
                    </a:lnTo>
                    <a:lnTo>
                      <a:pt x="232" y="395"/>
                    </a:lnTo>
                    <a:lnTo>
                      <a:pt x="217" y="395"/>
                    </a:lnTo>
                    <a:lnTo>
                      <a:pt x="212" y="387"/>
                    </a:lnTo>
                    <a:lnTo>
                      <a:pt x="212" y="366"/>
                    </a:lnTo>
                    <a:lnTo>
                      <a:pt x="222" y="362"/>
                    </a:lnTo>
                    <a:lnTo>
                      <a:pt x="237" y="358"/>
                    </a:lnTo>
                    <a:lnTo>
                      <a:pt x="247" y="350"/>
                    </a:lnTo>
                    <a:lnTo>
                      <a:pt x="247" y="341"/>
                    </a:lnTo>
                    <a:lnTo>
                      <a:pt x="242" y="329"/>
                    </a:lnTo>
                    <a:lnTo>
                      <a:pt x="247" y="325"/>
                    </a:lnTo>
                    <a:lnTo>
                      <a:pt x="252" y="321"/>
                    </a:lnTo>
                    <a:lnTo>
                      <a:pt x="252" y="317"/>
                    </a:lnTo>
                    <a:lnTo>
                      <a:pt x="262" y="312"/>
                    </a:lnTo>
                    <a:lnTo>
                      <a:pt x="267" y="317"/>
                    </a:lnTo>
                    <a:lnTo>
                      <a:pt x="267" y="325"/>
                    </a:lnTo>
                    <a:lnTo>
                      <a:pt x="272" y="333"/>
                    </a:lnTo>
                    <a:lnTo>
                      <a:pt x="287" y="341"/>
                    </a:lnTo>
                    <a:lnTo>
                      <a:pt x="282" y="329"/>
                    </a:lnTo>
                    <a:lnTo>
                      <a:pt x="287" y="321"/>
                    </a:lnTo>
                    <a:lnTo>
                      <a:pt x="282" y="300"/>
                    </a:lnTo>
                    <a:lnTo>
                      <a:pt x="277" y="296"/>
                    </a:lnTo>
                    <a:lnTo>
                      <a:pt x="277" y="292"/>
                    </a:lnTo>
                    <a:lnTo>
                      <a:pt x="292" y="280"/>
                    </a:lnTo>
                    <a:lnTo>
                      <a:pt x="302" y="284"/>
                    </a:lnTo>
                    <a:lnTo>
                      <a:pt x="313" y="280"/>
                    </a:lnTo>
                    <a:lnTo>
                      <a:pt x="323" y="276"/>
                    </a:lnTo>
                    <a:lnTo>
                      <a:pt x="323" y="268"/>
                    </a:lnTo>
                    <a:lnTo>
                      <a:pt x="323" y="264"/>
                    </a:lnTo>
                    <a:lnTo>
                      <a:pt x="318" y="268"/>
                    </a:lnTo>
                    <a:lnTo>
                      <a:pt x="308" y="268"/>
                    </a:lnTo>
                    <a:lnTo>
                      <a:pt x="292" y="268"/>
                    </a:lnTo>
                    <a:lnTo>
                      <a:pt x="287" y="264"/>
                    </a:lnTo>
                    <a:lnTo>
                      <a:pt x="287" y="255"/>
                    </a:lnTo>
                    <a:lnTo>
                      <a:pt x="297" y="247"/>
                    </a:lnTo>
                    <a:lnTo>
                      <a:pt x="297" y="243"/>
                    </a:lnTo>
                    <a:lnTo>
                      <a:pt x="302" y="239"/>
                    </a:lnTo>
                    <a:lnTo>
                      <a:pt x="323" y="226"/>
                    </a:lnTo>
                    <a:lnTo>
                      <a:pt x="333" y="210"/>
                    </a:lnTo>
                    <a:lnTo>
                      <a:pt x="328" y="202"/>
                    </a:lnTo>
                    <a:lnTo>
                      <a:pt x="328" y="197"/>
                    </a:lnTo>
                    <a:lnTo>
                      <a:pt x="328" y="185"/>
                    </a:lnTo>
                    <a:lnTo>
                      <a:pt x="338" y="181"/>
                    </a:lnTo>
                    <a:lnTo>
                      <a:pt x="343" y="169"/>
                    </a:lnTo>
                    <a:lnTo>
                      <a:pt x="348" y="153"/>
                    </a:lnTo>
                    <a:lnTo>
                      <a:pt x="353" y="148"/>
                    </a:lnTo>
                    <a:lnTo>
                      <a:pt x="358" y="153"/>
                    </a:lnTo>
                    <a:lnTo>
                      <a:pt x="363" y="148"/>
                    </a:lnTo>
                    <a:lnTo>
                      <a:pt x="358" y="136"/>
                    </a:lnTo>
                    <a:lnTo>
                      <a:pt x="353" y="132"/>
                    </a:lnTo>
                    <a:lnTo>
                      <a:pt x="368" y="123"/>
                    </a:lnTo>
                    <a:lnTo>
                      <a:pt x="373" y="127"/>
                    </a:lnTo>
                    <a:lnTo>
                      <a:pt x="383" y="127"/>
                    </a:lnTo>
                    <a:lnTo>
                      <a:pt x="388" y="123"/>
                    </a:lnTo>
                    <a:lnTo>
                      <a:pt x="378" y="103"/>
                    </a:lnTo>
                    <a:lnTo>
                      <a:pt x="388" y="99"/>
                    </a:lnTo>
                    <a:lnTo>
                      <a:pt x="393" y="91"/>
                    </a:lnTo>
                    <a:lnTo>
                      <a:pt x="398" y="82"/>
                    </a:lnTo>
                    <a:lnTo>
                      <a:pt x="408" y="78"/>
                    </a:lnTo>
                    <a:lnTo>
                      <a:pt x="413" y="82"/>
                    </a:lnTo>
                    <a:lnTo>
                      <a:pt x="418" y="91"/>
                    </a:lnTo>
                    <a:lnTo>
                      <a:pt x="423" y="87"/>
                    </a:lnTo>
                    <a:lnTo>
                      <a:pt x="428" y="74"/>
                    </a:lnTo>
                    <a:lnTo>
                      <a:pt x="433" y="65"/>
                    </a:lnTo>
                    <a:lnTo>
                      <a:pt x="439" y="54"/>
                    </a:lnTo>
                    <a:lnTo>
                      <a:pt x="439" y="82"/>
                    </a:lnTo>
                    <a:lnTo>
                      <a:pt x="444" y="95"/>
                    </a:lnTo>
                    <a:lnTo>
                      <a:pt x="444" y="123"/>
                    </a:lnTo>
                    <a:lnTo>
                      <a:pt x="454" y="127"/>
                    </a:lnTo>
                    <a:lnTo>
                      <a:pt x="459" y="111"/>
                    </a:lnTo>
                    <a:lnTo>
                      <a:pt x="464" y="91"/>
                    </a:lnTo>
                    <a:lnTo>
                      <a:pt x="459" y="82"/>
                    </a:lnTo>
                    <a:lnTo>
                      <a:pt x="464" y="70"/>
                    </a:lnTo>
                    <a:lnTo>
                      <a:pt x="469" y="61"/>
                    </a:lnTo>
                    <a:lnTo>
                      <a:pt x="484" y="54"/>
                    </a:lnTo>
                    <a:lnTo>
                      <a:pt x="484" y="46"/>
                    </a:lnTo>
                    <a:lnTo>
                      <a:pt x="479" y="37"/>
                    </a:lnTo>
                    <a:lnTo>
                      <a:pt x="489" y="37"/>
                    </a:lnTo>
                    <a:lnTo>
                      <a:pt x="504" y="46"/>
                    </a:lnTo>
                    <a:lnTo>
                      <a:pt x="519" y="54"/>
                    </a:lnTo>
                    <a:lnTo>
                      <a:pt x="509" y="29"/>
                    </a:lnTo>
                    <a:lnTo>
                      <a:pt x="494" y="25"/>
                    </a:lnTo>
                    <a:lnTo>
                      <a:pt x="479" y="16"/>
                    </a:lnTo>
                    <a:lnTo>
                      <a:pt x="479" y="8"/>
                    </a:lnTo>
                    <a:lnTo>
                      <a:pt x="489" y="0"/>
                    </a:lnTo>
                    <a:lnTo>
                      <a:pt x="494" y="8"/>
                    </a:lnTo>
                    <a:lnTo>
                      <a:pt x="504" y="16"/>
                    </a:lnTo>
                    <a:lnTo>
                      <a:pt x="529" y="16"/>
                    </a:lnTo>
                    <a:lnTo>
                      <a:pt x="539" y="20"/>
                    </a:lnTo>
                    <a:lnTo>
                      <a:pt x="544" y="25"/>
                    </a:lnTo>
                    <a:lnTo>
                      <a:pt x="544" y="33"/>
                    </a:lnTo>
                    <a:lnTo>
                      <a:pt x="554" y="33"/>
                    </a:lnTo>
                    <a:lnTo>
                      <a:pt x="569" y="37"/>
                    </a:lnTo>
                    <a:lnTo>
                      <a:pt x="575" y="41"/>
                    </a:lnTo>
                    <a:lnTo>
                      <a:pt x="569" y="50"/>
                    </a:lnTo>
                    <a:lnTo>
                      <a:pt x="569" y="58"/>
                    </a:lnTo>
                    <a:lnTo>
                      <a:pt x="575" y="65"/>
                    </a:lnTo>
                    <a:lnTo>
                      <a:pt x="590" y="70"/>
                    </a:lnTo>
                    <a:lnTo>
                      <a:pt x="585" y="78"/>
                    </a:lnTo>
                    <a:lnTo>
                      <a:pt x="580" y="82"/>
                    </a:lnTo>
                    <a:lnTo>
                      <a:pt x="575" y="87"/>
                    </a:lnTo>
                    <a:lnTo>
                      <a:pt x="580" y="95"/>
                    </a:lnTo>
                    <a:lnTo>
                      <a:pt x="585" y="99"/>
                    </a:lnTo>
                    <a:lnTo>
                      <a:pt x="590" y="107"/>
                    </a:lnTo>
                    <a:lnTo>
                      <a:pt x="590" y="115"/>
                    </a:lnTo>
                    <a:lnTo>
                      <a:pt x="585" y="115"/>
                    </a:lnTo>
                    <a:lnTo>
                      <a:pt x="580" y="123"/>
                    </a:lnTo>
                    <a:lnTo>
                      <a:pt x="575" y="136"/>
                    </a:lnTo>
                    <a:lnTo>
                      <a:pt x="575" y="140"/>
                    </a:lnTo>
                    <a:lnTo>
                      <a:pt x="559" y="132"/>
                    </a:lnTo>
                    <a:lnTo>
                      <a:pt x="539" y="127"/>
                    </a:lnTo>
                    <a:lnTo>
                      <a:pt x="524" y="123"/>
                    </a:lnTo>
                    <a:lnTo>
                      <a:pt x="519" y="115"/>
                    </a:lnTo>
                    <a:lnTo>
                      <a:pt x="509" y="119"/>
                    </a:lnTo>
                    <a:lnTo>
                      <a:pt x="509" y="127"/>
                    </a:lnTo>
                    <a:lnTo>
                      <a:pt x="504" y="136"/>
                    </a:lnTo>
                    <a:lnTo>
                      <a:pt x="509" y="148"/>
                    </a:lnTo>
                    <a:lnTo>
                      <a:pt x="504" y="153"/>
                    </a:lnTo>
                    <a:lnTo>
                      <a:pt x="489" y="153"/>
                    </a:lnTo>
                    <a:lnTo>
                      <a:pt x="469" y="169"/>
                    </a:lnTo>
                    <a:lnTo>
                      <a:pt x="479" y="202"/>
                    </a:lnTo>
                    <a:lnTo>
                      <a:pt x="479" y="210"/>
                    </a:lnTo>
                    <a:lnTo>
                      <a:pt x="474" y="218"/>
                    </a:lnTo>
                    <a:lnTo>
                      <a:pt x="484" y="230"/>
                    </a:lnTo>
                    <a:lnTo>
                      <a:pt x="479" y="243"/>
                    </a:lnTo>
                    <a:lnTo>
                      <a:pt x="459" y="243"/>
                    </a:lnTo>
                    <a:lnTo>
                      <a:pt x="433" y="243"/>
                    </a:lnTo>
                    <a:lnTo>
                      <a:pt x="383" y="247"/>
                    </a:lnTo>
                    <a:lnTo>
                      <a:pt x="373" y="251"/>
                    </a:lnTo>
                    <a:lnTo>
                      <a:pt x="373" y="259"/>
                    </a:lnTo>
                    <a:lnTo>
                      <a:pt x="388" y="292"/>
                    </a:lnTo>
                    <a:lnTo>
                      <a:pt x="383" y="304"/>
                    </a:lnTo>
                    <a:lnTo>
                      <a:pt x="373" y="325"/>
                    </a:lnTo>
                    <a:lnTo>
                      <a:pt x="353" y="317"/>
                    </a:lnTo>
                    <a:lnTo>
                      <a:pt x="338" y="321"/>
                    </a:lnTo>
                    <a:lnTo>
                      <a:pt x="313" y="350"/>
                    </a:lnTo>
                    <a:lnTo>
                      <a:pt x="318" y="379"/>
                    </a:lnTo>
                    <a:lnTo>
                      <a:pt x="318" y="387"/>
                    </a:lnTo>
                    <a:lnTo>
                      <a:pt x="292" y="399"/>
                    </a:lnTo>
                    <a:lnTo>
                      <a:pt x="292" y="407"/>
                    </a:lnTo>
                    <a:lnTo>
                      <a:pt x="323" y="431"/>
                    </a:lnTo>
                    <a:lnTo>
                      <a:pt x="328" y="440"/>
                    </a:lnTo>
                    <a:lnTo>
                      <a:pt x="318" y="452"/>
                    </a:lnTo>
                    <a:lnTo>
                      <a:pt x="292" y="477"/>
                    </a:lnTo>
                    <a:lnTo>
                      <a:pt x="292" y="485"/>
                    </a:lnTo>
                    <a:lnTo>
                      <a:pt x="297" y="502"/>
                    </a:lnTo>
                    <a:lnTo>
                      <a:pt x="282" y="514"/>
                    </a:lnTo>
                    <a:lnTo>
                      <a:pt x="277" y="523"/>
                    </a:lnTo>
                    <a:lnTo>
                      <a:pt x="287" y="542"/>
                    </a:lnTo>
                    <a:lnTo>
                      <a:pt x="282" y="551"/>
                    </a:lnTo>
                    <a:lnTo>
                      <a:pt x="247" y="580"/>
                    </a:lnTo>
                    <a:lnTo>
                      <a:pt x="237" y="584"/>
                    </a:lnTo>
                    <a:lnTo>
                      <a:pt x="252" y="617"/>
                    </a:lnTo>
                    <a:lnTo>
                      <a:pt x="247" y="626"/>
                    </a:lnTo>
                    <a:lnTo>
                      <a:pt x="242" y="646"/>
                    </a:lnTo>
                    <a:lnTo>
                      <a:pt x="247" y="666"/>
                    </a:lnTo>
                    <a:lnTo>
                      <a:pt x="252" y="679"/>
                    </a:lnTo>
                    <a:lnTo>
                      <a:pt x="247" y="703"/>
                    </a:lnTo>
                    <a:lnTo>
                      <a:pt x="232" y="732"/>
                    </a:lnTo>
                    <a:lnTo>
                      <a:pt x="222" y="773"/>
                    </a:lnTo>
                    <a:lnTo>
                      <a:pt x="232" y="777"/>
                    </a:lnTo>
                    <a:lnTo>
                      <a:pt x="247" y="790"/>
                    </a:lnTo>
                    <a:lnTo>
                      <a:pt x="257" y="798"/>
                    </a:lnTo>
                    <a:lnTo>
                      <a:pt x="257" y="814"/>
                    </a:lnTo>
                    <a:lnTo>
                      <a:pt x="257" y="827"/>
                    </a:lnTo>
                    <a:lnTo>
                      <a:pt x="247" y="839"/>
                    </a:lnTo>
                    <a:lnTo>
                      <a:pt x="212" y="835"/>
                    </a:lnTo>
                    <a:lnTo>
                      <a:pt x="187" y="839"/>
                    </a:lnTo>
                    <a:lnTo>
                      <a:pt x="166" y="856"/>
                    </a:lnTo>
                    <a:lnTo>
                      <a:pt x="156" y="872"/>
                    </a:lnTo>
                    <a:lnTo>
                      <a:pt x="131" y="917"/>
                    </a:lnTo>
                    <a:lnTo>
                      <a:pt x="141" y="934"/>
                    </a:lnTo>
                    <a:lnTo>
                      <a:pt x="136" y="946"/>
                    </a:lnTo>
                    <a:lnTo>
                      <a:pt x="136" y="950"/>
                    </a:lnTo>
                    <a:lnTo>
                      <a:pt x="125" y="956"/>
                    </a:lnTo>
                    <a:lnTo>
                      <a:pt x="104" y="954"/>
                    </a:lnTo>
                    <a:lnTo>
                      <a:pt x="89" y="943"/>
                    </a:lnTo>
                    <a:lnTo>
                      <a:pt x="76" y="938"/>
                    </a:lnTo>
                    <a:lnTo>
                      <a:pt x="71" y="942"/>
                    </a:lnTo>
                    <a:lnTo>
                      <a:pt x="56" y="946"/>
                    </a:lnTo>
                    <a:lnTo>
                      <a:pt x="51" y="942"/>
                    </a:lnTo>
                    <a:lnTo>
                      <a:pt x="46" y="929"/>
                    </a:lnTo>
                    <a:lnTo>
                      <a:pt x="30" y="929"/>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59" name="Freeform 49">
                <a:extLst>
                  <a:ext uri="{FF2B5EF4-FFF2-40B4-BE49-F238E27FC236}">
                    <a16:creationId xmlns:a16="http://schemas.microsoft.com/office/drawing/2014/main" id="{1DCF18B1-810D-1946-8585-40A127A67ABE}"/>
                  </a:ext>
                </a:extLst>
              </p:cNvPr>
              <p:cNvSpPr>
                <a:spLocks/>
              </p:cNvSpPr>
              <p:nvPr/>
            </p:nvSpPr>
            <p:spPr bwMode="auto">
              <a:xfrm>
                <a:off x="3623" y="1513"/>
                <a:ext cx="30" cy="21"/>
              </a:xfrm>
              <a:custGeom>
                <a:avLst/>
                <a:gdLst>
                  <a:gd name="T0" fmla="*/ 4 w 30"/>
                  <a:gd name="T1" fmla="*/ 0 h 21"/>
                  <a:gd name="T2" fmla="*/ 4 w 30"/>
                  <a:gd name="T3" fmla="*/ 4 h 21"/>
                  <a:gd name="T4" fmla="*/ 0 w 30"/>
                  <a:gd name="T5" fmla="*/ 11 h 21"/>
                  <a:gd name="T6" fmla="*/ 0 w 30"/>
                  <a:gd name="T7" fmla="*/ 14 h 21"/>
                  <a:gd name="T8" fmla="*/ 8 w 30"/>
                  <a:gd name="T9" fmla="*/ 18 h 21"/>
                  <a:gd name="T10" fmla="*/ 13 w 30"/>
                  <a:gd name="T11" fmla="*/ 18 h 21"/>
                  <a:gd name="T12" fmla="*/ 17 w 30"/>
                  <a:gd name="T13" fmla="*/ 18 h 21"/>
                  <a:gd name="T14" fmla="*/ 21 w 30"/>
                  <a:gd name="T15" fmla="*/ 18 h 21"/>
                  <a:gd name="T16" fmla="*/ 30 w 30"/>
                  <a:gd name="T17" fmla="*/ 21 h 21"/>
                  <a:gd name="T18" fmla="*/ 30 w 30"/>
                  <a:gd name="T19" fmla="*/ 18 h 21"/>
                  <a:gd name="T20" fmla="*/ 26 w 30"/>
                  <a:gd name="T21" fmla="*/ 18 h 21"/>
                  <a:gd name="T22" fmla="*/ 21 w 30"/>
                  <a:gd name="T23" fmla="*/ 14 h 21"/>
                  <a:gd name="T24" fmla="*/ 21 w 30"/>
                  <a:gd name="T25" fmla="*/ 7 h 21"/>
                  <a:gd name="T26" fmla="*/ 17 w 30"/>
                  <a:gd name="T27" fmla="*/ 7 h 21"/>
                  <a:gd name="T28" fmla="*/ 13 w 30"/>
                  <a:gd name="T29" fmla="*/ 4 h 21"/>
                  <a:gd name="T30" fmla="*/ 4 w 30"/>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1">
                    <a:moveTo>
                      <a:pt x="4" y="0"/>
                    </a:moveTo>
                    <a:lnTo>
                      <a:pt x="4" y="4"/>
                    </a:lnTo>
                    <a:lnTo>
                      <a:pt x="0" y="11"/>
                    </a:lnTo>
                    <a:lnTo>
                      <a:pt x="0" y="14"/>
                    </a:lnTo>
                    <a:lnTo>
                      <a:pt x="8" y="18"/>
                    </a:lnTo>
                    <a:lnTo>
                      <a:pt x="13" y="18"/>
                    </a:lnTo>
                    <a:lnTo>
                      <a:pt x="17" y="18"/>
                    </a:lnTo>
                    <a:lnTo>
                      <a:pt x="21" y="18"/>
                    </a:lnTo>
                    <a:lnTo>
                      <a:pt x="30" y="21"/>
                    </a:lnTo>
                    <a:lnTo>
                      <a:pt x="30" y="18"/>
                    </a:lnTo>
                    <a:lnTo>
                      <a:pt x="26" y="18"/>
                    </a:lnTo>
                    <a:lnTo>
                      <a:pt x="21" y="14"/>
                    </a:lnTo>
                    <a:lnTo>
                      <a:pt x="21" y="7"/>
                    </a:lnTo>
                    <a:lnTo>
                      <a:pt x="17" y="7"/>
                    </a:lnTo>
                    <a:lnTo>
                      <a:pt x="13" y="4"/>
                    </a:lnTo>
                    <a:lnTo>
                      <a:pt x="4"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60" name="Freeform 50">
                <a:extLst>
                  <a:ext uri="{FF2B5EF4-FFF2-40B4-BE49-F238E27FC236}">
                    <a16:creationId xmlns:a16="http://schemas.microsoft.com/office/drawing/2014/main" id="{341B63FA-C4FE-2C42-884E-FE3541074483}"/>
                  </a:ext>
                </a:extLst>
              </p:cNvPr>
              <p:cNvSpPr>
                <a:spLocks/>
              </p:cNvSpPr>
              <p:nvPr/>
            </p:nvSpPr>
            <p:spPr bwMode="auto">
              <a:xfrm>
                <a:off x="3617" y="1509"/>
                <a:ext cx="41" cy="29"/>
              </a:xfrm>
              <a:custGeom>
                <a:avLst/>
                <a:gdLst>
                  <a:gd name="T0" fmla="*/ 5 w 41"/>
                  <a:gd name="T1" fmla="*/ 0 h 29"/>
                  <a:gd name="T2" fmla="*/ 5 w 41"/>
                  <a:gd name="T3" fmla="*/ 8 h 29"/>
                  <a:gd name="T4" fmla="*/ 0 w 41"/>
                  <a:gd name="T5" fmla="*/ 17 h 29"/>
                  <a:gd name="T6" fmla="*/ 5 w 41"/>
                  <a:gd name="T7" fmla="*/ 21 h 29"/>
                  <a:gd name="T8" fmla="*/ 10 w 41"/>
                  <a:gd name="T9" fmla="*/ 25 h 29"/>
                  <a:gd name="T10" fmla="*/ 15 w 41"/>
                  <a:gd name="T11" fmla="*/ 25 h 29"/>
                  <a:gd name="T12" fmla="*/ 26 w 41"/>
                  <a:gd name="T13" fmla="*/ 21 h 29"/>
                  <a:gd name="T14" fmla="*/ 31 w 41"/>
                  <a:gd name="T15" fmla="*/ 25 h 29"/>
                  <a:gd name="T16" fmla="*/ 41 w 41"/>
                  <a:gd name="T17" fmla="*/ 29 h 29"/>
                  <a:gd name="T18" fmla="*/ 41 w 41"/>
                  <a:gd name="T19" fmla="*/ 25 h 29"/>
                  <a:gd name="T20" fmla="*/ 36 w 41"/>
                  <a:gd name="T21" fmla="*/ 21 h 29"/>
                  <a:gd name="T22" fmla="*/ 26 w 41"/>
                  <a:gd name="T23" fmla="*/ 21 h 29"/>
                  <a:gd name="T24" fmla="*/ 26 w 41"/>
                  <a:gd name="T25" fmla="*/ 13 h 29"/>
                  <a:gd name="T26" fmla="*/ 21 w 41"/>
                  <a:gd name="T27" fmla="*/ 8 h 29"/>
                  <a:gd name="T28" fmla="*/ 15 w 41"/>
                  <a:gd name="T29" fmla="*/ 4 h 29"/>
                  <a:gd name="T30" fmla="*/ 5 w 41"/>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29">
                    <a:moveTo>
                      <a:pt x="5" y="0"/>
                    </a:moveTo>
                    <a:lnTo>
                      <a:pt x="5" y="8"/>
                    </a:lnTo>
                    <a:lnTo>
                      <a:pt x="0" y="17"/>
                    </a:lnTo>
                    <a:lnTo>
                      <a:pt x="5" y="21"/>
                    </a:lnTo>
                    <a:lnTo>
                      <a:pt x="10" y="25"/>
                    </a:lnTo>
                    <a:lnTo>
                      <a:pt x="15" y="25"/>
                    </a:lnTo>
                    <a:lnTo>
                      <a:pt x="26" y="21"/>
                    </a:lnTo>
                    <a:lnTo>
                      <a:pt x="31" y="25"/>
                    </a:lnTo>
                    <a:lnTo>
                      <a:pt x="41" y="29"/>
                    </a:lnTo>
                    <a:lnTo>
                      <a:pt x="41" y="25"/>
                    </a:lnTo>
                    <a:lnTo>
                      <a:pt x="36" y="21"/>
                    </a:lnTo>
                    <a:lnTo>
                      <a:pt x="26" y="21"/>
                    </a:lnTo>
                    <a:lnTo>
                      <a:pt x="26" y="13"/>
                    </a:lnTo>
                    <a:lnTo>
                      <a:pt x="21" y="8"/>
                    </a:lnTo>
                    <a:lnTo>
                      <a:pt x="15" y="4"/>
                    </a:lnTo>
                    <a:lnTo>
                      <a:pt x="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61" name="Freeform 51">
                <a:extLst>
                  <a:ext uri="{FF2B5EF4-FFF2-40B4-BE49-F238E27FC236}">
                    <a16:creationId xmlns:a16="http://schemas.microsoft.com/office/drawing/2014/main" id="{3506D0A4-1CA4-8044-892A-CBC4D90F56E4}"/>
                  </a:ext>
                </a:extLst>
              </p:cNvPr>
              <p:cNvSpPr>
                <a:spLocks/>
              </p:cNvSpPr>
              <p:nvPr/>
            </p:nvSpPr>
            <p:spPr bwMode="auto">
              <a:xfrm>
                <a:off x="3577" y="1518"/>
                <a:ext cx="31" cy="16"/>
              </a:xfrm>
              <a:custGeom>
                <a:avLst/>
                <a:gdLst>
                  <a:gd name="T0" fmla="*/ 26 w 31"/>
                  <a:gd name="T1" fmla="*/ 6 h 16"/>
                  <a:gd name="T2" fmla="*/ 31 w 31"/>
                  <a:gd name="T3" fmla="*/ 16 h 16"/>
                  <a:gd name="T4" fmla="*/ 26 w 31"/>
                  <a:gd name="T5" fmla="*/ 16 h 16"/>
                  <a:gd name="T6" fmla="*/ 18 w 31"/>
                  <a:gd name="T7" fmla="*/ 16 h 16"/>
                  <a:gd name="T8" fmla="*/ 4 w 31"/>
                  <a:gd name="T9" fmla="*/ 10 h 16"/>
                  <a:gd name="T10" fmla="*/ 0 w 31"/>
                  <a:gd name="T11" fmla="*/ 6 h 16"/>
                  <a:gd name="T12" fmla="*/ 0 w 31"/>
                  <a:gd name="T13" fmla="*/ 4 h 16"/>
                  <a:gd name="T14" fmla="*/ 4 w 31"/>
                  <a:gd name="T15" fmla="*/ 0 h 16"/>
                  <a:gd name="T16" fmla="*/ 8 w 31"/>
                  <a:gd name="T17" fmla="*/ 6 h 16"/>
                  <a:gd name="T18" fmla="*/ 26 w 31"/>
                  <a:gd name="T19"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6">
                    <a:moveTo>
                      <a:pt x="26" y="6"/>
                    </a:moveTo>
                    <a:lnTo>
                      <a:pt x="31" y="16"/>
                    </a:lnTo>
                    <a:lnTo>
                      <a:pt x="26" y="16"/>
                    </a:lnTo>
                    <a:lnTo>
                      <a:pt x="18" y="16"/>
                    </a:lnTo>
                    <a:lnTo>
                      <a:pt x="4" y="10"/>
                    </a:lnTo>
                    <a:lnTo>
                      <a:pt x="0" y="6"/>
                    </a:lnTo>
                    <a:lnTo>
                      <a:pt x="0" y="4"/>
                    </a:lnTo>
                    <a:lnTo>
                      <a:pt x="4" y="0"/>
                    </a:lnTo>
                    <a:lnTo>
                      <a:pt x="8" y="6"/>
                    </a:lnTo>
                    <a:lnTo>
                      <a:pt x="26" y="6"/>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62" name="Freeform 52">
                <a:extLst>
                  <a:ext uri="{FF2B5EF4-FFF2-40B4-BE49-F238E27FC236}">
                    <a16:creationId xmlns:a16="http://schemas.microsoft.com/office/drawing/2014/main" id="{BF2F0DBA-D69D-AF44-A626-929DA78D0DB2}"/>
                  </a:ext>
                </a:extLst>
              </p:cNvPr>
              <p:cNvSpPr>
                <a:spLocks/>
              </p:cNvSpPr>
              <p:nvPr/>
            </p:nvSpPr>
            <p:spPr bwMode="auto">
              <a:xfrm>
                <a:off x="3577" y="1518"/>
                <a:ext cx="31" cy="20"/>
              </a:xfrm>
              <a:custGeom>
                <a:avLst/>
                <a:gdLst>
                  <a:gd name="T0" fmla="*/ 26 w 31"/>
                  <a:gd name="T1" fmla="*/ 8 h 20"/>
                  <a:gd name="T2" fmla="*/ 31 w 31"/>
                  <a:gd name="T3" fmla="*/ 16 h 20"/>
                  <a:gd name="T4" fmla="*/ 26 w 31"/>
                  <a:gd name="T5" fmla="*/ 20 h 20"/>
                  <a:gd name="T6" fmla="*/ 16 w 31"/>
                  <a:gd name="T7" fmla="*/ 16 h 20"/>
                  <a:gd name="T8" fmla="*/ 5 w 31"/>
                  <a:gd name="T9" fmla="*/ 12 h 20"/>
                  <a:gd name="T10" fmla="*/ 0 w 31"/>
                  <a:gd name="T11" fmla="*/ 8 h 20"/>
                  <a:gd name="T12" fmla="*/ 0 w 31"/>
                  <a:gd name="T13" fmla="*/ 4 h 20"/>
                  <a:gd name="T14" fmla="*/ 5 w 31"/>
                  <a:gd name="T15" fmla="*/ 0 h 20"/>
                  <a:gd name="T16" fmla="*/ 10 w 31"/>
                  <a:gd name="T17" fmla="*/ 4 h 20"/>
                  <a:gd name="T18" fmla="*/ 26 w 31"/>
                  <a:gd name="T1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0">
                    <a:moveTo>
                      <a:pt x="26" y="8"/>
                    </a:moveTo>
                    <a:lnTo>
                      <a:pt x="31" y="16"/>
                    </a:lnTo>
                    <a:lnTo>
                      <a:pt x="26" y="20"/>
                    </a:lnTo>
                    <a:lnTo>
                      <a:pt x="16" y="16"/>
                    </a:lnTo>
                    <a:lnTo>
                      <a:pt x="5" y="12"/>
                    </a:lnTo>
                    <a:lnTo>
                      <a:pt x="0" y="8"/>
                    </a:lnTo>
                    <a:lnTo>
                      <a:pt x="0" y="4"/>
                    </a:lnTo>
                    <a:lnTo>
                      <a:pt x="5" y="0"/>
                    </a:lnTo>
                    <a:lnTo>
                      <a:pt x="10" y="4"/>
                    </a:lnTo>
                    <a:lnTo>
                      <a:pt x="26" y="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63" name="Freeform 53">
                <a:extLst>
                  <a:ext uri="{FF2B5EF4-FFF2-40B4-BE49-F238E27FC236}">
                    <a16:creationId xmlns:a16="http://schemas.microsoft.com/office/drawing/2014/main" id="{B515DA02-8AA6-FA4F-9908-CA204098A59D}"/>
                  </a:ext>
                </a:extLst>
              </p:cNvPr>
              <p:cNvSpPr>
                <a:spLocks/>
              </p:cNvSpPr>
              <p:nvPr/>
            </p:nvSpPr>
            <p:spPr bwMode="auto">
              <a:xfrm>
                <a:off x="3608" y="1509"/>
                <a:ext cx="9" cy="9"/>
              </a:xfrm>
              <a:custGeom>
                <a:avLst/>
                <a:gdLst>
                  <a:gd name="T0" fmla="*/ 0 w 9"/>
                  <a:gd name="T1" fmla="*/ 0 h 9"/>
                  <a:gd name="T2" fmla="*/ 0 w 9"/>
                  <a:gd name="T3" fmla="*/ 5 h 9"/>
                  <a:gd name="T4" fmla="*/ 5 w 9"/>
                  <a:gd name="T5" fmla="*/ 9 h 9"/>
                  <a:gd name="T6" fmla="*/ 9 w 9"/>
                  <a:gd name="T7" fmla="*/ 5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lnTo>
                      <a:pt x="0" y="5"/>
                    </a:lnTo>
                    <a:lnTo>
                      <a:pt x="5" y="9"/>
                    </a:lnTo>
                    <a:lnTo>
                      <a:pt x="9" y="5"/>
                    </a:lnTo>
                    <a:lnTo>
                      <a:pt x="0"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nb-NO"/>
              </a:p>
            </p:txBody>
          </p:sp>
          <p:sp>
            <p:nvSpPr>
              <p:cNvPr id="264" name="Freeform 54">
                <a:extLst>
                  <a:ext uri="{FF2B5EF4-FFF2-40B4-BE49-F238E27FC236}">
                    <a16:creationId xmlns:a16="http://schemas.microsoft.com/office/drawing/2014/main" id="{76B221B4-1ACB-2B42-B5AD-55B5B7E0D207}"/>
                  </a:ext>
                </a:extLst>
              </p:cNvPr>
              <p:cNvSpPr>
                <a:spLocks/>
              </p:cNvSpPr>
              <p:nvPr/>
            </p:nvSpPr>
            <p:spPr bwMode="auto">
              <a:xfrm>
                <a:off x="3608" y="1509"/>
                <a:ext cx="9" cy="9"/>
              </a:xfrm>
              <a:custGeom>
                <a:avLst/>
                <a:gdLst>
                  <a:gd name="T0" fmla="*/ 0 w 9"/>
                  <a:gd name="T1" fmla="*/ 0 h 9"/>
                  <a:gd name="T2" fmla="*/ 0 w 9"/>
                  <a:gd name="T3" fmla="*/ 5 h 9"/>
                  <a:gd name="T4" fmla="*/ 5 w 9"/>
                  <a:gd name="T5" fmla="*/ 9 h 9"/>
                  <a:gd name="T6" fmla="*/ 9 w 9"/>
                  <a:gd name="T7" fmla="*/ 5 h 9"/>
                </a:gdLst>
                <a:ahLst/>
                <a:cxnLst>
                  <a:cxn ang="0">
                    <a:pos x="T0" y="T1"/>
                  </a:cxn>
                  <a:cxn ang="0">
                    <a:pos x="T2" y="T3"/>
                  </a:cxn>
                  <a:cxn ang="0">
                    <a:pos x="T4" y="T5"/>
                  </a:cxn>
                  <a:cxn ang="0">
                    <a:pos x="T6" y="T7"/>
                  </a:cxn>
                </a:cxnLst>
                <a:rect l="0" t="0" r="r" b="b"/>
                <a:pathLst>
                  <a:path w="9" h="9">
                    <a:moveTo>
                      <a:pt x="0" y="0"/>
                    </a:moveTo>
                    <a:lnTo>
                      <a:pt x="0" y="5"/>
                    </a:lnTo>
                    <a:lnTo>
                      <a:pt x="5" y="9"/>
                    </a:lnTo>
                    <a:lnTo>
                      <a:pt x="9" y="5"/>
                    </a:lnTo>
                  </a:path>
                </a:pathLst>
              </a:custGeom>
              <a:noFill/>
              <a:ln w="9525" cap="sq">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nb-NO"/>
              </a:p>
            </p:txBody>
          </p:sp>
          <p:sp>
            <p:nvSpPr>
              <p:cNvPr id="265" name="Freeform 55">
                <a:extLst>
                  <a:ext uri="{FF2B5EF4-FFF2-40B4-BE49-F238E27FC236}">
                    <a16:creationId xmlns:a16="http://schemas.microsoft.com/office/drawing/2014/main" id="{BFBEFB33-36C9-3843-ADE2-3F8AE42701E2}"/>
                  </a:ext>
                </a:extLst>
              </p:cNvPr>
              <p:cNvSpPr>
                <a:spLocks/>
              </p:cNvSpPr>
              <p:nvPr/>
            </p:nvSpPr>
            <p:spPr bwMode="auto">
              <a:xfrm>
                <a:off x="3684" y="1481"/>
                <a:ext cx="1"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66" name="Freeform 56">
                <a:extLst>
                  <a:ext uri="{FF2B5EF4-FFF2-40B4-BE49-F238E27FC236}">
                    <a16:creationId xmlns:a16="http://schemas.microsoft.com/office/drawing/2014/main" id="{11954ECF-D301-D245-80AF-0DD63814FDEF}"/>
                  </a:ext>
                </a:extLst>
              </p:cNvPr>
              <p:cNvSpPr>
                <a:spLocks/>
              </p:cNvSpPr>
              <p:nvPr/>
            </p:nvSpPr>
            <p:spPr bwMode="auto">
              <a:xfrm>
                <a:off x="3684" y="1477"/>
                <a:ext cx="1" cy="8"/>
              </a:xfrm>
              <a:custGeom>
                <a:avLst/>
                <a:gdLst>
                  <a:gd name="T0" fmla="*/ 0 h 8"/>
                  <a:gd name="T1" fmla="*/ 4 h 8"/>
                  <a:gd name="T2" fmla="*/ 8 h 8"/>
                  <a:gd name="T3" fmla="*/ 0 h 8"/>
                </a:gdLst>
                <a:ahLst/>
                <a:cxnLst>
                  <a:cxn ang="0">
                    <a:pos x="0" y="T0"/>
                  </a:cxn>
                  <a:cxn ang="0">
                    <a:pos x="0" y="T1"/>
                  </a:cxn>
                  <a:cxn ang="0">
                    <a:pos x="0" y="T2"/>
                  </a:cxn>
                  <a:cxn ang="0">
                    <a:pos x="0" y="T3"/>
                  </a:cxn>
                </a:cxnLst>
                <a:rect l="0" t="0" r="r" b="b"/>
                <a:pathLst>
                  <a:path h="8">
                    <a:moveTo>
                      <a:pt x="0" y="0"/>
                    </a:moveTo>
                    <a:lnTo>
                      <a:pt x="0" y="4"/>
                    </a:lnTo>
                    <a:lnTo>
                      <a:pt x="0" y="8"/>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67" name="Freeform 57">
                <a:extLst>
                  <a:ext uri="{FF2B5EF4-FFF2-40B4-BE49-F238E27FC236}">
                    <a16:creationId xmlns:a16="http://schemas.microsoft.com/office/drawing/2014/main" id="{EF73D8F3-ACC8-164E-BEC7-D312441FE219}"/>
                  </a:ext>
                </a:extLst>
              </p:cNvPr>
              <p:cNvSpPr>
                <a:spLocks/>
              </p:cNvSpPr>
              <p:nvPr/>
            </p:nvSpPr>
            <p:spPr bwMode="auto">
              <a:xfrm>
                <a:off x="3642" y="1551"/>
                <a:ext cx="1" cy="8"/>
              </a:xfrm>
              <a:custGeom>
                <a:avLst/>
                <a:gdLst>
                  <a:gd name="T0" fmla="*/ 0 h 8"/>
                  <a:gd name="T1" fmla="*/ 0 h 8"/>
                  <a:gd name="T2" fmla="*/ 5 h 8"/>
                  <a:gd name="T3" fmla="*/ 8 h 8"/>
                  <a:gd name="T4" fmla="*/ 5 h 8"/>
                  <a:gd name="T5" fmla="*/ 0 h 8"/>
                </a:gdLst>
                <a:ahLst/>
                <a:cxnLst>
                  <a:cxn ang="0">
                    <a:pos x="0" y="T0"/>
                  </a:cxn>
                  <a:cxn ang="0">
                    <a:pos x="0" y="T1"/>
                  </a:cxn>
                  <a:cxn ang="0">
                    <a:pos x="0" y="T2"/>
                  </a:cxn>
                  <a:cxn ang="0">
                    <a:pos x="0" y="T3"/>
                  </a:cxn>
                  <a:cxn ang="0">
                    <a:pos x="0" y="T4"/>
                  </a:cxn>
                  <a:cxn ang="0">
                    <a:pos x="0" y="T5"/>
                  </a:cxn>
                </a:cxnLst>
                <a:rect l="0" t="0" r="r" b="b"/>
                <a:pathLst>
                  <a:path h="8">
                    <a:moveTo>
                      <a:pt x="0" y="0"/>
                    </a:moveTo>
                    <a:lnTo>
                      <a:pt x="0" y="0"/>
                    </a:lnTo>
                    <a:lnTo>
                      <a:pt x="0" y="5"/>
                    </a:lnTo>
                    <a:lnTo>
                      <a:pt x="0" y="8"/>
                    </a:lnTo>
                    <a:lnTo>
                      <a:pt x="0" y="5"/>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68" name="Freeform 58">
                <a:extLst>
                  <a:ext uri="{FF2B5EF4-FFF2-40B4-BE49-F238E27FC236}">
                    <a16:creationId xmlns:a16="http://schemas.microsoft.com/office/drawing/2014/main" id="{9414F88C-35E6-5A4F-BB3A-E0CD5A37C0FE}"/>
                  </a:ext>
                </a:extLst>
              </p:cNvPr>
              <p:cNvSpPr>
                <a:spLocks/>
              </p:cNvSpPr>
              <p:nvPr/>
            </p:nvSpPr>
            <p:spPr bwMode="auto">
              <a:xfrm>
                <a:off x="3642" y="1547"/>
                <a:ext cx="6" cy="12"/>
              </a:xfrm>
              <a:custGeom>
                <a:avLst/>
                <a:gdLst>
                  <a:gd name="T0" fmla="*/ 0 w 6"/>
                  <a:gd name="T1" fmla="*/ 0 h 12"/>
                  <a:gd name="T2" fmla="*/ 0 w 6"/>
                  <a:gd name="T3" fmla="*/ 4 h 12"/>
                  <a:gd name="T4" fmla="*/ 0 w 6"/>
                  <a:gd name="T5" fmla="*/ 8 h 12"/>
                  <a:gd name="T6" fmla="*/ 0 w 6"/>
                  <a:gd name="T7" fmla="*/ 12 h 12"/>
                  <a:gd name="T8" fmla="*/ 6 w 6"/>
                  <a:gd name="T9" fmla="*/ 8 h 12"/>
                  <a:gd name="T10" fmla="*/ 0 w 6"/>
                  <a:gd name="T11" fmla="*/ 0 h 12"/>
                </a:gdLst>
                <a:ahLst/>
                <a:cxnLst>
                  <a:cxn ang="0">
                    <a:pos x="T0" y="T1"/>
                  </a:cxn>
                  <a:cxn ang="0">
                    <a:pos x="T2" y="T3"/>
                  </a:cxn>
                  <a:cxn ang="0">
                    <a:pos x="T4" y="T5"/>
                  </a:cxn>
                  <a:cxn ang="0">
                    <a:pos x="T6" y="T7"/>
                  </a:cxn>
                  <a:cxn ang="0">
                    <a:pos x="T8" y="T9"/>
                  </a:cxn>
                  <a:cxn ang="0">
                    <a:pos x="T10" y="T11"/>
                  </a:cxn>
                </a:cxnLst>
                <a:rect l="0" t="0" r="r" b="b"/>
                <a:pathLst>
                  <a:path w="6" h="12">
                    <a:moveTo>
                      <a:pt x="0" y="0"/>
                    </a:moveTo>
                    <a:lnTo>
                      <a:pt x="0" y="4"/>
                    </a:lnTo>
                    <a:lnTo>
                      <a:pt x="0" y="8"/>
                    </a:lnTo>
                    <a:lnTo>
                      <a:pt x="0" y="12"/>
                    </a:lnTo>
                    <a:lnTo>
                      <a:pt x="6" y="8"/>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69" name="Freeform 59">
                <a:extLst>
                  <a:ext uri="{FF2B5EF4-FFF2-40B4-BE49-F238E27FC236}">
                    <a16:creationId xmlns:a16="http://schemas.microsoft.com/office/drawing/2014/main" id="{BBA3E555-EC63-204B-9B6D-B882F62CECDC}"/>
                  </a:ext>
                </a:extLst>
              </p:cNvPr>
              <p:cNvSpPr>
                <a:spLocks/>
              </p:cNvSpPr>
              <p:nvPr/>
            </p:nvSpPr>
            <p:spPr bwMode="auto">
              <a:xfrm>
                <a:off x="3587" y="1555"/>
                <a:ext cx="10" cy="8"/>
              </a:xfrm>
              <a:custGeom>
                <a:avLst/>
                <a:gdLst>
                  <a:gd name="T0" fmla="*/ 10 w 10"/>
                  <a:gd name="T1" fmla="*/ 0 h 8"/>
                  <a:gd name="T2" fmla="*/ 10 w 10"/>
                  <a:gd name="T3" fmla="*/ 0 h 8"/>
                  <a:gd name="T4" fmla="*/ 6 w 10"/>
                  <a:gd name="T5" fmla="*/ 3 h 8"/>
                  <a:gd name="T6" fmla="*/ 3 w 10"/>
                  <a:gd name="T7" fmla="*/ 6 h 8"/>
                  <a:gd name="T8" fmla="*/ 0 w 10"/>
                  <a:gd name="T9" fmla="*/ 6 h 8"/>
                  <a:gd name="T10" fmla="*/ 3 w 10"/>
                  <a:gd name="T11" fmla="*/ 8 h 8"/>
                  <a:gd name="T12" fmla="*/ 10 w 10"/>
                  <a:gd name="T13" fmla="*/ 8 h 8"/>
                  <a:gd name="T14" fmla="*/ 10 w 10"/>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10" y="0"/>
                    </a:moveTo>
                    <a:lnTo>
                      <a:pt x="10" y="0"/>
                    </a:lnTo>
                    <a:lnTo>
                      <a:pt x="6" y="3"/>
                    </a:lnTo>
                    <a:lnTo>
                      <a:pt x="3" y="6"/>
                    </a:lnTo>
                    <a:lnTo>
                      <a:pt x="0" y="6"/>
                    </a:lnTo>
                    <a:lnTo>
                      <a:pt x="3" y="8"/>
                    </a:lnTo>
                    <a:lnTo>
                      <a:pt x="10" y="8"/>
                    </a:lnTo>
                    <a:lnTo>
                      <a:pt x="1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70" name="Freeform 60">
                <a:extLst>
                  <a:ext uri="{FF2B5EF4-FFF2-40B4-BE49-F238E27FC236}">
                    <a16:creationId xmlns:a16="http://schemas.microsoft.com/office/drawing/2014/main" id="{83A5622B-DE59-754B-862F-521D83E3A765}"/>
                  </a:ext>
                </a:extLst>
              </p:cNvPr>
              <p:cNvSpPr>
                <a:spLocks/>
              </p:cNvSpPr>
              <p:nvPr/>
            </p:nvSpPr>
            <p:spPr bwMode="auto">
              <a:xfrm>
                <a:off x="3587" y="1551"/>
                <a:ext cx="15" cy="17"/>
              </a:xfrm>
              <a:custGeom>
                <a:avLst/>
                <a:gdLst>
                  <a:gd name="T0" fmla="*/ 15 w 15"/>
                  <a:gd name="T1" fmla="*/ 0 h 17"/>
                  <a:gd name="T2" fmla="*/ 10 w 15"/>
                  <a:gd name="T3" fmla="*/ 0 h 17"/>
                  <a:gd name="T4" fmla="*/ 5 w 15"/>
                  <a:gd name="T5" fmla="*/ 4 h 17"/>
                  <a:gd name="T6" fmla="*/ 0 w 15"/>
                  <a:gd name="T7" fmla="*/ 9 h 17"/>
                  <a:gd name="T8" fmla="*/ 0 w 15"/>
                  <a:gd name="T9" fmla="*/ 13 h 17"/>
                  <a:gd name="T10" fmla="*/ 0 w 15"/>
                  <a:gd name="T11" fmla="*/ 17 h 17"/>
                  <a:gd name="T12" fmla="*/ 10 w 15"/>
                  <a:gd name="T13" fmla="*/ 17 h 17"/>
                  <a:gd name="T14" fmla="*/ 15 w 15"/>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0"/>
                    </a:moveTo>
                    <a:lnTo>
                      <a:pt x="10" y="0"/>
                    </a:lnTo>
                    <a:lnTo>
                      <a:pt x="5" y="4"/>
                    </a:lnTo>
                    <a:lnTo>
                      <a:pt x="0" y="9"/>
                    </a:lnTo>
                    <a:lnTo>
                      <a:pt x="0" y="13"/>
                    </a:lnTo>
                    <a:lnTo>
                      <a:pt x="0" y="17"/>
                    </a:lnTo>
                    <a:lnTo>
                      <a:pt x="10" y="17"/>
                    </a:lnTo>
                    <a:lnTo>
                      <a:pt x="1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71" name="Freeform 61">
                <a:extLst>
                  <a:ext uri="{FF2B5EF4-FFF2-40B4-BE49-F238E27FC236}">
                    <a16:creationId xmlns:a16="http://schemas.microsoft.com/office/drawing/2014/main" id="{8C4FBABB-1C6E-FF4A-B33A-FCAD97D9B535}"/>
                  </a:ext>
                </a:extLst>
              </p:cNvPr>
              <p:cNvSpPr>
                <a:spLocks/>
              </p:cNvSpPr>
              <p:nvPr/>
            </p:nvSpPr>
            <p:spPr bwMode="auto">
              <a:xfrm>
                <a:off x="3557" y="1551"/>
                <a:ext cx="25" cy="25"/>
              </a:xfrm>
              <a:custGeom>
                <a:avLst/>
                <a:gdLst>
                  <a:gd name="T0" fmla="*/ 25 w 25"/>
                  <a:gd name="T1" fmla="*/ 10 h 25"/>
                  <a:gd name="T2" fmla="*/ 25 w 25"/>
                  <a:gd name="T3" fmla="*/ 3 h 25"/>
                  <a:gd name="T4" fmla="*/ 16 w 25"/>
                  <a:gd name="T5" fmla="*/ 0 h 25"/>
                  <a:gd name="T6" fmla="*/ 13 w 25"/>
                  <a:gd name="T7" fmla="*/ 3 h 25"/>
                  <a:gd name="T8" fmla="*/ 4 w 25"/>
                  <a:gd name="T9" fmla="*/ 14 h 25"/>
                  <a:gd name="T10" fmla="*/ 0 w 25"/>
                  <a:gd name="T11" fmla="*/ 18 h 25"/>
                  <a:gd name="T12" fmla="*/ 4 w 25"/>
                  <a:gd name="T13" fmla="*/ 25 h 25"/>
                  <a:gd name="T14" fmla="*/ 16 w 25"/>
                  <a:gd name="T15" fmla="*/ 25 h 25"/>
                  <a:gd name="T16" fmla="*/ 25 w 25"/>
                  <a:gd name="T17" fmla="*/ 18 h 25"/>
                  <a:gd name="T18" fmla="*/ 25 w 25"/>
                  <a:gd name="T19"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25" y="10"/>
                    </a:moveTo>
                    <a:lnTo>
                      <a:pt x="25" y="3"/>
                    </a:lnTo>
                    <a:lnTo>
                      <a:pt x="16" y="0"/>
                    </a:lnTo>
                    <a:lnTo>
                      <a:pt x="13" y="3"/>
                    </a:lnTo>
                    <a:lnTo>
                      <a:pt x="4" y="14"/>
                    </a:lnTo>
                    <a:lnTo>
                      <a:pt x="0" y="18"/>
                    </a:lnTo>
                    <a:lnTo>
                      <a:pt x="4" y="25"/>
                    </a:lnTo>
                    <a:lnTo>
                      <a:pt x="16" y="25"/>
                    </a:lnTo>
                    <a:lnTo>
                      <a:pt x="25" y="18"/>
                    </a:lnTo>
                    <a:lnTo>
                      <a:pt x="25" y="1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72" name="Freeform 62">
                <a:extLst>
                  <a:ext uri="{FF2B5EF4-FFF2-40B4-BE49-F238E27FC236}">
                    <a16:creationId xmlns:a16="http://schemas.microsoft.com/office/drawing/2014/main" id="{A990A804-FDA2-0145-B3CD-29D1CC90D220}"/>
                  </a:ext>
                </a:extLst>
              </p:cNvPr>
              <p:cNvSpPr>
                <a:spLocks/>
              </p:cNvSpPr>
              <p:nvPr/>
            </p:nvSpPr>
            <p:spPr bwMode="auto">
              <a:xfrm>
                <a:off x="3551" y="1547"/>
                <a:ext cx="31" cy="33"/>
              </a:xfrm>
              <a:custGeom>
                <a:avLst/>
                <a:gdLst>
                  <a:gd name="T0" fmla="*/ 31 w 31"/>
                  <a:gd name="T1" fmla="*/ 12 h 33"/>
                  <a:gd name="T2" fmla="*/ 31 w 31"/>
                  <a:gd name="T3" fmla="*/ 8 h 33"/>
                  <a:gd name="T4" fmla="*/ 21 w 31"/>
                  <a:gd name="T5" fmla="*/ 0 h 33"/>
                  <a:gd name="T6" fmla="*/ 16 w 31"/>
                  <a:gd name="T7" fmla="*/ 8 h 33"/>
                  <a:gd name="T8" fmla="*/ 10 w 31"/>
                  <a:gd name="T9" fmla="*/ 17 h 33"/>
                  <a:gd name="T10" fmla="*/ 0 w 31"/>
                  <a:gd name="T11" fmla="*/ 21 h 33"/>
                  <a:gd name="T12" fmla="*/ 5 w 31"/>
                  <a:gd name="T13" fmla="*/ 29 h 33"/>
                  <a:gd name="T14" fmla="*/ 21 w 31"/>
                  <a:gd name="T15" fmla="*/ 33 h 33"/>
                  <a:gd name="T16" fmla="*/ 31 w 31"/>
                  <a:gd name="T17" fmla="*/ 21 h 33"/>
                  <a:gd name="T18" fmla="*/ 31 w 31"/>
                  <a:gd name="T1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3">
                    <a:moveTo>
                      <a:pt x="31" y="12"/>
                    </a:moveTo>
                    <a:lnTo>
                      <a:pt x="31" y="8"/>
                    </a:lnTo>
                    <a:lnTo>
                      <a:pt x="21" y="0"/>
                    </a:lnTo>
                    <a:lnTo>
                      <a:pt x="16" y="8"/>
                    </a:lnTo>
                    <a:lnTo>
                      <a:pt x="10" y="17"/>
                    </a:lnTo>
                    <a:lnTo>
                      <a:pt x="0" y="21"/>
                    </a:lnTo>
                    <a:lnTo>
                      <a:pt x="5" y="29"/>
                    </a:lnTo>
                    <a:lnTo>
                      <a:pt x="21" y="33"/>
                    </a:lnTo>
                    <a:lnTo>
                      <a:pt x="31" y="21"/>
                    </a:lnTo>
                    <a:lnTo>
                      <a:pt x="31" y="12"/>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73" name="Freeform 63">
                <a:extLst>
                  <a:ext uri="{FF2B5EF4-FFF2-40B4-BE49-F238E27FC236}">
                    <a16:creationId xmlns:a16="http://schemas.microsoft.com/office/drawing/2014/main" id="{42945B8A-4FD5-4B4F-946C-0D08F55DD0A5}"/>
                  </a:ext>
                </a:extLst>
              </p:cNvPr>
              <p:cNvSpPr>
                <a:spLocks/>
              </p:cNvSpPr>
              <p:nvPr/>
            </p:nvSpPr>
            <p:spPr bwMode="auto">
              <a:xfrm>
                <a:off x="3551" y="1526"/>
                <a:ext cx="11" cy="25"/>
              </a:xfrm>
              <a:custGeom>
                <a:avLst/>
                <a:gdLst>
                  <a:gd name="T0" fmla="*/ 11 w 11"/>
                  <a:gd name="T1" fmla="*/ 25 h 25"/>
                  <a:gd name="T2" fmla="*/ 11 w 11"/>
                  <a:gd name="T3" fmla="*/ 18 h 25"/>
                  <a:gd name="T4" fmla="*/ 7 w 11"/>
                  <a:gd name="T5" fmla="*/ 14 h 25"/>
                  <a:gd name="T6" fmla="*/ 11 w 11"/>
                  <a:gd name="T7" fmla="*/ 7 h 25"/>
                  <a:gd name="T8" fmla="*/ 7 w 11"/>
                  <a:gd name="T9" fmla="*/ 4 h 25"/>
                  <a:gd name="T10" fmla="*/ 0 w 11"/>
                  <a:gd name="T11" fmla="*/ 0 h 25"/>
                  <a:gd name="T12" fmla="*/ 0 w 11"/>
                  <a:gd name="T13" fmla="*/ 11 h 25"/>
                  <a:gd name="T14" fmla="*/ 3 w 11"/>
                  <a:gd name="T15" fmla="*/ 21 h 25"/>
                  <a:gd name="T16" fmla="*/ 11 w 11"/>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5">
                    <a:moveTo>
                      <a:pt x="11" y="25"/>
                    </a:moveTo>
                    <a:lnTo>
                      <a:pt x="11" y="18"/>
                    </a:lnTo>
                    <a:lnTo>
                      <a:pt x="7" y="14"/>
                    </a:lnTo>
                    <a:lnTo>
                      <a:pt x="11" y="7"/>
                    </a:lnTo>
                    <a:lnTo>
                      <a:pt x="7" y="4"/>
                    </a:lnTo>
                    <a:lnTo>
                      <a:pt x="0" y="0"/>
                    </a:lnTo>
                    <a:lnTo>
                      <a:pt x="0" y="11"/>
                    </a:lnTo>
                    <a:lnTo>
                      <a:pt x="3" y="21"/>
                    </a:lnTo>
                    <a:lnTo>
                      <a:pt x="11" y="25"/>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74" name="Freeform 64">
                <a:extLst>
                  <a:ext uri="{FF2B5EF4-FFF2-40B4-BE49-F238E27FC236}">
                    <a16:creationId xmlns:a16="http://schemas.microsoft.com/office/drawing/2014/main" id="{C2D387F8-4748-CE44-8846-4BA197D04D8D}"/>
                  </a:ext>
                </a:extLst>
              </p:cNvPr>
              <p:cNvSpPr>
                <a:spLocks/>
              </p:cNvSpPr>
              <p:nvPr/>
            </p:nvSpPr>
            <p:spPr bwMode="auto">
              <a:xfrm>
                <a:off x="3551" y="1526"/>
                <a:ext cx="15" cy="25"/>
              </a:xfrm>
              <a:custGeom>
                <a:avLst/>
                <a:gdLst>
                  <a:gd name="T0" fmla="*/ 15 w 15"/>
                  <a:gd name="T1" fmla="*/ 25 h 25"/>
                  <a:gd name="T2" fmla="*/ 15 w 15"/>
                  <a:gd name="T3" fmla="*/ 17 h 25"/>
                  <a:gd name="T4" fmla="*/ 10 w 15"/>
                  <a:gd name="T5" fmla="*/ 12 h 25"/>
                  <a:gd name="T6" fmla="*/ 10 w 15"/>
                  <a:gd name="T7" fmla="*/ 4 h 25"/>
                  <a:gd name="T8" fmla="*/ 5 w 15"/>
                  <a:gd name="T9" fmla="*/ 0 h 25"/>
                  <a:gd name="T10" fmla="*/ 0 w 15"/>
                  <a:gd name="T11" fmla="*/ 0 h 25"/>
                  <a:gd name="T12" fmla="*/ 0 w 15"/>
                  <a:gd name="T13" fmla="*/ 8 h 25"/>
                  <a:gd name="T14" fmla="*/ 5 w 15"/>
                  <a:gd name="T15" fmla="*/ 21 h 25"/>
                  <a:gd name="T16" fmla="*/ 15 w 15"/>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5">
                    <a:moveTo>
                      <a:pt x="15" y="25"/>
                    </a:moveTo>
                    <a:lnTo>
                      <a:pt x="15" y="17"/>
                    </a:lnTo>
                    <a:lnTo>
                      <a:pt x="10" y="12"/>
                    </a:lnTo>
                    <a:lnTo>
                      <a:pt x="10" y="4"/>
                    </a:lnTo>
                    <a:lnTo>
                      <a:pt x="5" y="0"/>
                    </a:lnTo>
                    <a:lnTo>
                      <a:pt x="0" y="0"/>
                    </a:lnTo>
                    <a:lnTo>
                      <a:pt x="0" y="8"/>
                    </a:lnTo>
                    <a:lnTo>
                      <a:pt x="5" y="21"/>
                    </a:lnTo>
                    <a:lnTo>
                      <a:pt x="15" y="25"/>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75" name="Freeform 65">
                <a:extLst>
                  <a:ext uri="{FF2B5EF4-FFF2-40B4-BE49-F238E27FC236}">
                    <a16:creationId xmlns:a16="http://schemas.microsoft.com/office/drawing/2014/main" id="{3106EB9E-181B-C146-8619-E95787FD6942}"/>
                  </a:ext>
                </a:extLst>
              </p:cNvPr>
              <p:cNvSpPr>
                <a:spLocks/>
              </p:cNvSpPr>
              <p:nvPr/>
            </p:nvSpPr>
            <p:spPr bwMode="auto">
              <a:xfrm>
                <a:off x="3531" y="1543"/>
                <a:ext cx="26" cy="25"/>
              </a:xfrm>
              <a:custGeom>
                <a:avLst/>
                <a:gdLst>
                  <a:gd name="T0" fmla="*/ 26 w 26"/>
                  <a:gd name="T1" fmla="*/ 18 h 25"/>
                  <a:gd name="T2" fmla="*/ 21 w 26"/>
                  <a:gd name="T3" fmla="*/ 14 h 25"/>
                  <a:gd name="T4" fmla="*/ 13 w 26"/>
                  <a:gd name="T5" fmla="*/ 14 h 25"/>
                  <a:gd name="T6" fmla="*/ 8 w 26"/>
                  <a:gd name="T7" fmla="*/ 10 h 25"/>
                  <a:gd name="T8" fmla="*/ 13 w 26"/>
                  <a:gd name="T9" fmla="*/ 7 h 25"/>
                  <a:gd name="T10" fmla="*/ 13 w 26"/>
                  <a:gd name="T11" fmla="*/ 0 h 25"/>
                  <a:gd name="T12" fmla="*/ 4 w 26"/>
                  <a:gd name="T13" fmla="*/ 7 h 25"/>
                  <a:gd name="T14" fmla="*/ 0 w 26"/>
                  <a:gd name="T15" fmla="*/ 14 h 25"/>
                  <a:gd name="T16" fmla="*/ 4 w 26"/>
                  <a:gd name="T17" fmla="*/ 21 h 25"/>
                  <a:gd name="T18" fmla="*/ 17 w 26"/>
                  <a:gd name="T19" fmla="*/ 25 h 25"/>
                  <a:gd name="T20" fmla="*/ 26 w 26"/>
                  <a:gd name="T21"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5">
                    <a:moveTo>
                      <a:pt x="26" y="18"/>
                    </a:moveTo>
                    <a:lnTo>
                      <a:pt x="21" y="14"/>
                    </a:lnTo>
                    <a:lnTo>
                      <a:pt x="13" y="14"/>
                    </a:lnTo>
                    <a:lnTo>
                      <a:pt x="8" y="10"/>
                    </a:lnTo>
                    <a:lnTo>
                      <a:pt x="13" y="7"/>
                    </a:lnTo>
                    <a:lnTo>
                      <a:pt x="13" y="0"/>
                    </a:lnTo>
                    <a:lnTo>
                      <a:pt x="4" y="7"/>
                    </a:lnTo>
                    <a:lnTo>
                      <a:pt x="0" y="14"/>
                    </a:lnTo>
                    <a:lnTo>
                      <a:pt x="4" y="21"/>
                    </a:lnTo>
                    <a:lnTo>
                      <a:pt x="17" y="25"/>
                    </a:lnTo>
                    <a:lnTo>
                      <a:pt x="26" y="1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76" name="Freeform 66">
                <a:extLst>
                  <a:ext uri="{FF2B5EF4-FFF2-40B4-BE49-F238E27FC236}">
                    <a16:creationId xmlns:a16="http://schemas.microsoft.com/office/drawing/2014/main" id="{244B5878-B5B5-6C47-9C13-BB1352625644}"/>
                  </a:ext>
                </a:extLst>
              </p:cNvPr>
              <p:cNvSpPr>
                <a:spLocks/>
              </p:cNvSpPr>
              <p:nvPr/>
            </p:nvSpPr>
            <p:spPr bwMode="auto">
              <a:xfrm>
                <a:off x="3531" y="1543"/>
                <a:ext cx="26" cy="25"/>
              </a:xfrm>
              <a:custGeom>
                <a:avLst/>
                <a:gdLst>
                  <a:gd name="T0" fmla="*/ 26 w 26"/>
                  <a:gd name="T1" fmla="*/ 17 h 25"/>
                  <a:gd name="T2" fmla="*/ 21 w 26"/>
                  <a:gd name="T3" fmla="*/ 17 h 25"/>
                  <a:gd name="T4" fmla="*/ 10 w 26"/>
                  <a:gd name="T5" fmla="*/ 12 h 25"/>
                  <a:gd name="T6" fmla="*/ 5 w 26"/>
                  <a:gd name="T7" fmla="*/ 12 h 25"/>
                  <a:gd name="T8" fmla="*/ 10 w 26"/>
                  <a:gd name="T9" fmla="*/ 8 h 25"/>
                  <a:gd name="T10" fmla="*/ 10 w 26"/>
                  <a:gd name="T11" fmla="*/ 0 h 25"/>
                  <a:gd name="T12" fmla="*/ 0 w 26"/>
                  <a:gd name="T13" fmla="*/ 8 h 25"/>
                  <a:gd name="T14" fmla="*/ 0 w 26"/>
                  <a:gd name="T15" fmla="*/ 17 h 25"/>
                  <a:gd name="T16" fmla="*/ 5 w 26"/>
                  <a:gd name="T17" fmla="*/ 25 h 25"/>
                  <a:gd name="T18" fmla="*/ 15 w 26"/>
                  <a:gd name="T19" fmla="*/ 25 h 25"/>
                  <a:gd name="T20" fmla="*/ 26 w 26"/>
                  <a:gd name="T2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5">
                    <a:moveTo>
                      <a:pt x="26" y="17"/>
                    </a:moveTo>
                    <a:lnTo>
                      <a:pt x="21" y="17"/>
                    </a:lnTo>
                    <a:lnTo>
                      <a:pt x="10" y="12"/>
                    </a:lnTo>
                    <a:lnTo>
                      <a:pt x="5" y="12"/>
                    </a:lnTo>
                    <a:lnTo>
                      <a:pt x="10" y="8"/>
                    </a:lnTo>
                    <a:lnTo>
                      <a:pt x="10" y="0"/>
                    </a:lnTo>
                    <a:lnTo>
                      <a:pt x="0" y="8"/>
                    </a:lnTo>
                    <a:lnTo>
                      <a:pt x="0" y="17"/>
                    </a:lnTo>
                    <a:lnTo>
                      <a:pt x="5" y="25"/>
                    </a:lnTo>
                    <a:lnTo>
                      <a:pt x="15" y="25"/>
                    </a:lnTo>
                    <a:lnTo>
                      <a:pt x="26" y="17"/>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77" name="Freeform 67">
                <a:extLst>
                  <a:ext uri="{FF2B5EF4-FFF2-40B4-BE49-F238E27FC236}">
                    <a16:creationId xmlns:a16="http://schemas.microsoft.com/office/drawing/2014/main" id="{79C03F74-26A1-4E4C-9C23-4108806AECE8}"/>
                  </a:ext>
                </a:extLst>
              </p:cNvPr>
              <p:cNvSpPr>
                <a:spLocks/>
              </p:cNvSpPr>
              <p:nvPr/>
            </p:nvSpPr>
            <p:spPr bwMode="auto">
              <a:xfrm>
                <a:off x="3516" y="1580"/>
                <a:ext cx="41" cy="41"/>
              </a:xfrm>
              <a:custGeom>
                <a:avLst/>
                <a:gdLst>
                  <a:gd name="T0" fmla="*/ 36 w 41"/>
                  <a:gd name="T1" fmla="*/ 0 h 41"/>
                  <a:gd name="T2" fmla="*/ 31 w 41"/>
                  <a:gd name="T3" fmla="*/ 0 h 41"/>
                  <a:gd name="T4" fmla="*/ 23 w 41"/>
                  <a:gd name="T5" fmla="*/ 4 h 41"/>
                  <a:gd name="T6" fmla="*/ 23 w 41"/>
                  <a:gd name="T7" fmla="*/ 11 h 41"/>
                  <a:gd name="T8" fmla="*/ 18 w 41"/>
                  <a:gd name="T9" fmla="*/ 15 h 41"/>
                  <a:gd name="T10" fmla="*/ 18 w 41"/>
                  <a:gd name="T11" fmla="*/ 11 h 41"/>
                  <a:gd name="T12" fmla="*/ 13 w 41"/>
                  <a:gd name="T13" fmla="*/ 15 h 41"/>
                  <a:gd name="T14" fmla="*/ 9 w 41"/>
                  <a:gd name="T15" fmla="*/ 19 h 41"/>
                  <a:gd name="T16" fmla="*/ 13 w 41"/>
                  <a:gd name="T17" fmla="*/ 26 h 41"/>
                  <a:gd name="T18" fmla="*/ 9 w 41"/>
                  <a:gd name="T19" fmla="*/ 30 h 41"/>
                  <a:gd name="T20" fmla="*/ 0 w 41"/>
                  <a:gd name="T21" fmla="*/ 37 h 41"/>
                  <a:gd name="T22" fmla="*/ 4 w 41"/>
                  <a:gd name="T23" fmla="*/ 41 h 41"/>
                  <a:gd name="T24" fmla="*/ 9 w 41"/>
                  <a:gd name="T25" fmla="*/ 41 h 41"/>
                  <a:gd name="T26" fmla="*/ 31 w 41"/>
                  <a:gd name="T27" fmla="*/ 30 h 41"/>
                  <a:gd name="T28" fmla="*/ 36 w 41"/>
                  <a:gd name="T29" fmla="*/ 22 h 41"/>
                  <a:gd name="T30" fmla="*/ 41 w 41"/>
                  <a:gd name="T31" fmla="*/ 19 h 41"/>
                  <a:gd name="T32" fmla="*/ 36 w 41"/>
                  <a:gd name="T33" fmla="*/ 15 h 41"/>
                  <a:gd name="T34" fmla="*/ 36 w 41"/>
                  <a:gd name="T35" fmla="*/ 4 h 41"/>
                  <a:gd name="T36" fmla="*/ 36 w 41"/>
                  <a:gd name="T3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1">
                    <a:moveTo>
                      <a:pt x="36" y="0"/>
                    </a:moveTo>
                    <a:lnTo>
                      <a:pt x="31" y="0"/>
                    </a:lnTo>
                    <a:lnTo>
                      <a:pt x="23" y="4"/>
                    </a:lnTo>
                    <a:lnTo>
                      <a:pt x="23" y="11"/>
                    </a:lnTo>
                    <a:lnTo>
                      <a:pt x="18" y="15"/>
                    </a:lnTo>
                    <a:lnTo>
                      <a:pt x="18" y="11"/>
                    </a:lnTo>
                    <a:lnTo>
                      <a:pt x="13" y="15"/>
                    </a:lnTo>
                    <a:lnTo>
                      <a:pt x="9" y="19"/>
                    </a:lnTo>
                    <a:lnTo>
                      <a:pt x="13" y="26"/>
                    </a:lnTo>
                    <a:lnTo>
                      <a:pt x="9" y="30"/>
                    </a:lnTo>
                    <a:lnTo>
                      <a:pt x="0" y="37"/>
                    </a:lnTo>
                    <a:lnTo>
                      <a:pt x="4" y="41"/>
                    </a:lnTo>
                    <a:lnTo>
                      <a:pt x="9" y="41"/>
                    </a:lnTo>
                    <a:lnTo>
                      <a:pt x="31" y="30"/>
                    </a:lnTo>
                    <a:lnTo>
                      <a:pt x="36" y="22"/>
                    </a:lnTo>
                    <a:lnTo>
                      <a:pt x="41" y="19"/>
                    </a:lnTo>
                    <a:lnTo>
                      <a:pt x="36" y="15"/>
                    </a:lnTo>
                    <a:lnTo>
                      <a:pt x="36" y="4"/>
                    </a:lnTo>
                    <a:lnTo>
                      <a:pt x="3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78" name="Freeform 68">
                <a:extLst>
                  <a:ext uri="{FF2B5EF4-FFF2-40B4-BE49-F238E27FC236}">
                    <a16:creationId xmlns:a16="http://schemas.microsoft.com/office/drawing/2014/main" id="{957AD2BA-C7E4-2F42-A8DC-D69CFE6062EF}"/>
                  </a:ext>
                </a:extLst>
              </p:cNvPr>
              <p:cNvSpPr>
                <a:spLocks/>
              </p:cNvSpPr>
              <p:nvPr/>
            </p:nvSpPr>
            <p:spPr bwMode="auto">
              <a:xfrm>
                <a:off x="3516" y="1576"/>
                <a:ext cx="41" cy="45"/>
              </a:xfrm>
              <a:custGeom>
                <a:avLst/>
                <a:gdLst>
                  <a:gd name="T0" fmla="*/ 36 w 41"/>
                  <a:gd name="T1" fmla="*/ 0 h 45"/>
                  <a:gd name="T2" fmla="*/ 30 w 41"/>
                  <a:gd name="T3" fmla="*/ 0 h 45"/>
                  <a:gd name="T4" fmla="*/ 25 w 41"/>
                  <a:gd name="T5" fmla="*/ 4 h 45"/>
                  <a:gd name="T6" fmla="*/ 25 w 41"/>
                  <a:gd name="T7" fmla="*/ 12 h 45"/>
                  <a:gd name="T8" fmla="*/ 20 w 41"/>
                  <a:gd name="T9" fmla="*/ 20 h 45"/>
                  <a:gd name="T10" fmla="*/ 15 w 41"/>
                  <a:gd name="T11" fmla="*/ 16 h 45"/>
                  <a:gd name="T12" fmla="*/ 10 w 41"/>
                  <a:gd name="T13" fmla="*/ 20 h 45"/>
                  <a:gd name="T14" fmla="*/ 10 w 41"/>
                  <a:gd name="T15" fmla="*/ 24 h 45"/>
                  <a:gd name="T16" fmla="*/ 10 w 41"/>
                  <a:gd name="T17" fmla="*/ 33 h 45"/>
                  <a:gd name="T18" fmla="*/ 5 w 41"/>
                  <a:gd name="T19" fmla="*/ 37 h 45"/>
                  <a:gd name="T20" fmla="*/ 0 w 41"/>
                  <a:gd name="T21" fmla="*/ 41 h 45"/>
                  <a:gd name="T22" fmla="*/ 0 w 41"/>
                  <a:gd name="T23" fmla="*/ 45 h 45"/>
                  <a:gd name="T24" fmla="*/ 10 w 41"/>
                  <a:gd name="T25" fmla="*/ 45 h 45"/>
                  <a:gd name="T26" fmla="*/ 30 w 41"/>
                  <a:gd name="T27" fmla="*/ 37 h 45"/>
                  <a:gd name="T28" fmla="*/ 36 w 41"/>
                  <a:gd name="T29" fmla="*/ 29 h 45"/>
                  <a:gd name="T30" fmla="*/ 41 w 41"/>
                  <a:gd name="T31" fmla="*/ 24 h 45"/>
                  <a:gd name="T32" fmla="*/ 36 w 41"/>
                  <a:gd name="T33" fmla="*/ 20 h 45"/>
                  <a:gd name="T34" fmla="*/ 36 w 41"/>
                  <a:gd name="T35" fmla="*/ 8 h 45"/>
                  <a:gd name="T36" fmla="*/ 36 w 41"/>
                  <a:gd name="T3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5">
                    <a:moveTo>
                      <a:pt x="36" y="0"/>
                    </a:moveTo>
                    <a:lnTo>
                      <a:pt x="30" y="0"/>
                    </a:lnTo>
                    <a:lnTo>
                      <a:pt x="25" y="4"/>
                    </a:lnTo>
                    <a:lnTo>
                      <a:pt x="25" y="12"/>
                    </a:lnTo>
                    <a:lnTo>
                      <a:pt x="20" y="20"/>
                    </a:lnTo>
                    <a:lnTo>
                      <a:pt x="15" y="16"/>
                    </a:lnTo>
                    <a:lnTo>
                      <a:pt x="10" y="20"/>
                    </a:lnTo>
                    <a:lnTo>
                      <a:pt x="10" y="24"/>
                    </a:lnTo>
                    <a:lnTo>
                      <a:pt x="10" y="33"/>
                    </a:lnTo>
                    <a:lnTo>
                      <a:pt x="5" y="37"/>
                    </a:lnTo>
                    <a:lnTo>
                      <a:pt x="0" y="41"/>
                    </a:lnTo>
                    <a:lnTo>
                      <a:pt x="0" y="45"/>
                    </a:lnTo>
                    <a:lnTo>
                      <a:pt x="10" y="45"/>
                    </a:lnTo>
                    <a:lnTo>
                      <a:pt x="30" y="37"/>
                    </a:lnTo>
                    <a:lnTo>
                      <a:pt x="36" y="29"/>
                    </a:lnTo>
                    <a:lnTo>
                      <a:pt x="41" y="24"/>
                    </a:lnTo>
                    <a:lnTo>
                      <a:pt x="36" y="20"/>
                    </a:lnTo>
                    <a:lnTo>
                      <a:pt x="36" y="8"/>
                    </a:lnTo>
                    <a:lnTo>
                      <a:pt x="3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79" name="Freeform 69">
                <a:extLst>
                  <a:ext uri="{FF2B5EF4-FFF2-40B4-BE49-F238E27FC236}">
                    <a16:creationId xmlns:a16="http://schemas.microsoft.com/office/drawing/2014/main" id="{9080EBB9-6799-7948-B7E3-2411767C2BCC}"/>
                  </a:ext>
                </a:extLst>
              </p:cNvPr>
              <p:cNvSpPr>
                <a:spLocks/>
              </p:cNvSpPr>
              <p:nvPr/>
            </p:nvSpPr>
            <p:spPr bwMode="auto">
              <a:xfrm>
                <a:off x="3459" y="1625"/>
                <a:ext cx="57" cy="66"/>
              </a:xfrm>
              <a:custGeom>
                <a:avLst/>
                <a:gdLst>
                  <a:gd name="T0" fmla="*/ 52 w 57"/>
                  <a:gd name="T1" fmla="*/ 0 h 66"/>
                  <a:gd name="T2" fmla="*/ 43 w 57"/>
                  <a:gd name="T3" fmla="*/ 4 h 66"/>
                  <a:gd name="T4" fmla="*/ 38 w 57"/>
                  <a:gd name="T5" fmla="*/ 4 h 66"/>
                  <a:gd name="T6" fmla="*/ 38 w 57"/>
                  <a:gd name="T7" fmla="*/ 0 h 66"/>
                  <a:gd name="T8" fmla="*/ 28 w 57"/>
                  <a:gd name="T9" fmla="*/ 4 h 66"/>
                  <a:gd name="T10" fmla="*/ 28 w 57"/>
                  <a:gd name="T11" fmla="*/ 8 h 66"/>
                  <a:gd name="T12" fmla="*/ 24 w 57"/>
                  <a:gd name="T13" fmla="*/ 12 h 66"/>
                  <a:gd name="T14" fmla="*/ 15 w 57"/>
                  <a:gd name="T15" fmla="*/ 12 h 66"/>
                  <a:gd name="T16" fmla="*/ 15 w 57"/>
                  <a:gd name="T17" fmla="*/ 16 h 66"/>
                  <a:gd name="T18" fmla="*/ 19 w 57"/>
                  <a:gd name="T19" fmla="*/ 19 h 66"/>
                  <a:gd name="T20" fmla="*/ 15 w 57"/>
                  <a:gd name="T21" fmla="*/ 23 h 66"/>
                  <a:gd name="T22" fmla="*/ 5 w 57"/>
                  <a:gd name="T23" fmla="*/ 27 h 66"/>
                  <a:gd name="T24" fmla="*/ 0 w 57"/>
                  <a:gd name="T25" fmla="*/ 31 h 66"/>
                  <a:gd name="T26" fmla="*/ 10 w 57"/>
                  <a:gd name="T27" fmla="*/ 35 h 66"/>
                  <a:gd name="T28" fmla="*/ 10 w 57"/>
                  <a:gd name="T29" fmla="*/ 43 h 66"/>
                  <a:gd name="T30" fmla="*/ 5 w 57"/>
                  <a:gd name="T31" fmla="*/ 47 h 66"/>
                  <a:gd name="T32" fmla="*/ 10 w 57"/>
                  <a:gd name="T33" fmla="*/ 50 h 66"/>
                  <a:gd name="T34" fmla="*/ 15 w 57"/>
                  <a:gd name="T35" fmla="*/ 54 h 66"/>
                  <a:gd name="T36" fmla="*/ 10 w 57"/>
                  <a:gd name="T37" fmla="*/ 62 h 66"/>
                  <a:gd name="T38" fmla="*/ 19 w 57"/>
                  <a:gd name="T39" fmla="*/ 66 h 66"/>
                  <a:gd name="T40" fmla="*/ 24 w 57"/>
                  <a:gd name="T41" fmla="*/ 66 h 66"/>
                  <a:gd name="T42" fmla="*/ 28 w 57"/>
                  <a:gd name="T43" fmla="*/ 50 h 66"/>
                  <a:gd name="T44" fmla="*/ 38 w 57"/>
                  <a:gd name="T45" fmla="*/ 50 h 66"/>
                  <a:gd name="T46" fmla="*/ 52 w 57"/>
                  <a:gd name="T47" fmla="*/ 50 h 66"/>
                  <a:gd name="T48" fmla="*/ 52 w 57"/>
                  <a:gd name="T49" fmla="*/ 39 h 66"/>
                  <a:gd name="T50" fmla="*/ 52 w 57"/>
                  <a:gd name="T51" fmla="*/ 31 h 66"/>
                  <a:gd name="T52" fmla="*/ 57 w 57"/>
                  <a:gd name="T53" fmla="*/ 27 h 66"/>
                  <a:gd name="T54" fmla="*/ 57 w 57"/>
                  <a:gd name="T55" fmla="*/ 23 h 66"/>
                  <a:gd name="T56" fmla="*/ 52 w 57"/>
                  <a:gd name="T57" fmla="*/ 16 h 66"/>
                  <a:gd name="T58" fmla="*/ 52 w 57"/>
                  <a:gd name="T5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 h="66">
                    <a:moveTo>
                      <a:pt x="52" y="0"/>
                    </a:moveTo>
                    <a:lnTo>
                      <a:pt x="43" y="4"/>
                    </a:lnTo>
                    <a:lnTo>
                      <a:pt x="38" y="4"/>
                    </a:lnTo>
                    <a:lnTo>
                      <a:pt x="38" y="0"/>
                    </a:lnTo>
                    <a:lnTo>
                      <a:pt x="28" y="4"/>
                    </a:lnTo>
                    <a:lnTo>
                      <a:pt x="28" y="8"/>
                    </a:lnTo>
                    <a:lnTo>
                      <a:pt x="24" y="12"/>
                    </a:lnTo>
                    <a:lnTo>
                      <a:pt x="15" y="12"/>
                    </a:lnTo>
                    <a:lnTo>
                      <a:pt x="15" y="16"/>
                    </a:lnTo>
                    <a:lnTo>
                      <a:pt x="19" y="19"/>
                    </a:lnTo>
                    <a:lnTo>
                      <a:pt x="15" y="23"/>
                    </a:lnTo>
                    <a:lnTo>
                      <a:pt x="5" y="27"/>
                    </a:lnTo>
                    <a:lnTo>
                      <a:pt x="0" y="31"/>
                    </a:lnTo>
                    <a:lnTo>
                      <a:pt x="10" y="35"/>
                    </a:lnTo>
                    <a:lnTo>
                      <a:pt x="10" y="43"/>
                    </a:lnTo>
                    <a:lnTo>
                      <a:pt x="5" y="47"/>
                    </a:lnTo>
                    <a:lnTo>
                      <a:pt x="10" y="50"/>
                    </a:lnTo>
                    <a:lnTo>
                      <a:pt x="15" y="54"/>
                    </a:lnTo>
                    <a:lnTo>
                      <a:pt x="10" y="62"/>
                    </a:lnTo>
                    <a:lnTo>
                      <a:pt x="19" y="66"/>
                    </a:lnTo>
                    <a:lnTo>
                      <a:pt x="24" y="66"/>
                    </a:lnTo>
                    <a:lnTo>
                      <a:pt x="28" y="50"/>
                    </a:lnTo>
                    <a:lnTo>
                      <a:pt x="38" y="50"/>
                    </a:lnTo>
                    <a:lnTo>
                      <a:pt x="52" y="50"/>
                    </a:lnTo>
                    <a:lnTo>
                      <a:pt x="52" y="39"/>
                    </a:lnTo>
                    <a:lnTo>
                      <a:pt x="52" y="31"/>
                    </a:lnTo>
                    <a:lnTo>
                      <a:pt x="57" y="27"/>
                    </a:lnTo>
                    <a:lnTo>
                      <a:pt x="57" y="23"/>
                    </a:lnTo>
                    <a:lnTo>
                      <a:pt x="52" y="16"/>
                    </a:lnTo>
                    <a:lnTo>
                      <a:pt x="52"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80" name="Freeform 70">
                <a:extLst>
                  <a:ext uri="{FF2B5EF4-FFF2-40B4-BE49-F238E27FC236}">
                    <a16:creationId xmlns:a16="http://schemas.microsoft.com/office/drawing/2014/main" id="{4293DE08-A921-AB4E-B207-0F26C34C774D}"/>
                  </a:ext>
                </a:extLst>
              </p:cNvPr>
              <p:cNvSpPr>
                <a:spLocks/>
              </p:cNvSpPr>
              <p:nvPr/>
            </p:nvSpPr>
            <p:spPr bwMode="auto">
              <a:xfrm>
                <a:off x="3459" y="1625"/>
                <a:ext cx="57" cy="70"/>
              </a:xfrm>
              <a:custGeom>
                <a:avLst/>
                <a:gdLst>
                  <a:gd name="T0" fmla="*/ 57 w 57"/>
                  <a:gd name="T1" fmla="*/ 0 h 70"/>
                  <a:gd name="T2" fmla="*/ 46 w 57"/>
                  <a:gd name="T3" fmla="*/ 4 h 70"/>
                  <a:gd name="T4" fmla="*/ 41 w 57"/>
                  <a:gd name="T5" fmla="*/ 4 h 70"/>
                  <a:gd name="T6" fmla="*/ 36 w 57"/>
                  <a:gd name="T7" fmla="*/ 0 h 70"/>
                  <a:gd name="T8" fmla="*/ 31 w 57"/>
                  <a:gd name="T9" fmla="*/ 4 h 70"/>
                  <a:gd name="T10" fmla="*/ 26 w 57"/>
                  <a:gd name="T11" fmla="*/ 8 h 70"/>
                  <a:gd name="T12" fmla="*/ 26 w 57"/>
                  <a:gd name="T13" fmla="*/ 12 h 70"/>
                  <a:gd name="T14" fmla="*/ 10 w 57"/>
                  <a:gd name="T15" fmla="*/ 8 h 70"/>
                  <a:gd name="T16" fmla="*/ 10 w 57"/>
                  <a:gd name="T17" fmla="*/ 12 h 70"/>
                  <a:gd name="T18" fmla="*/ 16 w 57"/>
                  <a:gd name="T19" fmla="*/ 16 h 70"/>
                  <a:gd name="T20" fmla="*/ 10 w 57"/>
                  <a:gd name="T21" fmla="*/ 25 h 70"/>
                  <a:gd name="T22" fmla="*/ 5 w 57"/>
                  <a:gd name="T23" fmla="*/ 25 h 70"/>
                  <a:gd name="T24" fmla="*/ 0 w 57"/>
                  <a:gd name="T25" fmla="*/ 29 h 70"/>
                  <a:gd name="T26" fmla="*/ 5 w 57"/>
                  <a:gd name="T27" fmla="*/ 37 h 70"/>
                  <a:gd name="T28" fmla="*/ 5 w 57"/>
                  <a:gd name="T29" fmla="*/ 42 h 70"/>
                  <a:gd name="T30" fmla="*/ 5 w 57"/>
                  <a:gd name="T31" fmla="*/ 50 h 70"/>
                  <a:gd name="T32" fmla="*/ 10 w 57"/>
                  <a:gd name="T33" fmla="*/ 54 h 70"/>
                  <a:gd name="T34" fmla="*/ 10 w 57"/>
                  <a:gd name="T35" fmla="*/ 58 h 70"/>
                  <a:gd name="T36" fmla="*/ 10 w 57"/>
                  <a:gd name="T37" fmla="*/ 66 h 70"/>
                  <a:gd name="T38" fmla="*/ 16 w 57"/>
                  <a:gd name="T39" fmla="*/ 70 h 70"/>
                  <a:gd name="T40" fmla="*/ 26 w 57"/>
                  <a:gd name="T41" fmla="*/ 66 h 70"/>
                  <a:gd name="T42" fmla="*/ 31 w 57"/>
                  <a:gd name="T43" fmla="*/ 54 h 70"/>
                  <a:gd name="T44" fmla="*/ 36 w 57"/>
                  <a:gd name="T45" fmla="*/ 54 h 70"/>
                  <a:gd name="T46" fmla="*/ 52 w 57"/>
                  <a:gd name="T47" fmla="*/ 50 h 70"/>
                  <a:gd name="T48" fmla="*/ 57 w 57"/>
                  <a:gd name="T49" fmla="*/ 42 h 70"/>
                  <a:gd name="T50" fmla="*/ 52 w 57"/>
                  <a:gd name="T51" fmla="*/ 33 h 70"/>
                  <a:gd name="T52" fmla="*/ 57 w 57"/>
                  <a:gd name="T53" fmla="*/ 25 h 70"/>
                  <a:gd name="T54" fmla="*/ 57 w 57"/>
                  <a:gd name="T55" fmla="*/ 20 h 70"/>
                  <a:gd name="T56" fmla="*/ 52 w 57"/>
                  <a:gd name="T57" fmla="*/ 12 h 70"/>
                  <a:gd name="T58" fmla="*/ 57 w 57"/>
                  <a:gd name="T5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 h="70">
                    <a:moveTo>
                      <a:pt x="57" y="0"/>
                    </a:moveTo>
                    <a:lnTo>
                      <a:pt x="46" y="4"/>
                    </a:lnTo>
                    <a:lnTo>
                      <a:pt x="41" y="4"/>
                    </a:lnTo>
                    <a:lnTo>
                      <a:pt x="36" y="0"/>
                    </a:lnTo>
                    <a:lnTo>
                      <a:pt x="31" y="4"/>
                    </a:lnTo>
                    <a:lnTo>
                      <a:pt x="26" y="8"/>
                    </a:lnTo>
                    <a:lnTo>
                      <a:pt x="26" y="12"/>
                    </a:lnTo>
                    <a:lnTo>
                      <a:pt x="10" y="8"/>
                    </a:lnTo>
                    <a:lnTo>
                      <a:pt x="10" y="12"/>
                    </a:lnTo>
                    <a:lnTo>
                      <a:pt x="16" y="16"/>
                    </a:lnTo>
                    <a:lnTo>
                      <a:pt x="10" y="25"/>
                    </a:lnTo>
                    <a:lnTo>
                      <a:pt x="5" y="25"/>
                    </a:lnTo>
                    <a:lnTo>
                      <a:pt x="0" y="29"/>
                    </a:lnTo>
                    <a:lnTo>
                      <a:pt x="5" y="37"/>
                    </a:lnTo>
                    <a:lnTo>
                      <a:pt x="5" y="42"/>
                    </a:lnTo>
                    <a:lnTo>
                      <a:pt x="5" y="50"/>
                    </a:lnTo>
                    <a:lnTo>
                      <a:pt x="10" y="54"/>
                    </a:lnTo>
                    <a:lnTo>
                      <a:pt x="10" y="58"/>
                    </a:lnTo>
                    <a:lnTo>
                      <a:pt x="10" y="66"/>
                    </a:lnTo>
                    <a:lnTo>
                      <a:pt x="16" y="70"/>
                    </a:lnTo>
                    <a:lnTo>
                      <a:pt x="26" y="66"/>
                    </a:lnTo>
                    <a:lnTo>
                      <a:pt x="31" y="54"/>
                    </a:lnTo>
                    <a:lnTo>
                      <a:pt x="36" y="54"/>
                    </a:lnTo>
                    <a:lnTo>
                      <a:pt x="52" y="50"/>
                    </a:lnTo>
                    <a:lnTo>
                      <a:pt x="57" y="42"/>
                    </a:lnTo>
                    <a:lnTo>
                      <a:pt x="52" y="33"/>
                    </a:lnTo>
                    <a:lnTo>
                      <a:pt x="57" y="25"/>
                    </a:lnTo>
                    <a:lnTo>
                      <a:pt x="57" y="20"/>
                    </a:lnTo>
                    <a:lnTo>
                      <a:pt x="52" y="12"/>
                    </a:lnTo>
                    <a:lnTo>
                      <a:pt x="57"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81" name="Freeform 71">
                <a:extLst>
                  <a:ext uri="{FF2B5EF4-FFF2-40B4-BE49-F238E27FC236}">
                    <a16:creationId xmlns:a16="http://schemas.microsoft.com/office/drawing/2014/main" id="{0AE4150E-D258-7E49-BDB8-617C47B3DB20}"/>
                  </a:ext>
                </a:extLst>
              </p:cNvPr>
              <p:cNvSpPr>
                <a:spLocks/>
              </p:cNvSpPr>
              <p:nvPr/>
            </p:nvSpPr>
            <p:spPr bwMode="auto">
              <a:xfrm>
                <a:off x="3394" y="1675"/>
                <a:ext cx="19" cy="45"/>
              </a:xfrm>
              <a:custGeom>
                <a:avLst/>
                <a:gdLst>
                  <a:gd name="T0" fmla="*/ 0 w 19"/>
                  <a:gd name="T1" fmla="*/ 45 h 45"/>
                  <a:gd name="T2" fmla="*/ 0 w 19"/>
                  <a:gd name="T3" fmla="*/ 42 h 45"/>
                  <a:gd name="T4" fmla="*/ 8 w 19"/>
                  <a:gd name="T5" fmla="*/ 30 h 45"/>
                  <a:gd name="T6" fmla="*/ 11 w 19"/>
                  <a:gd name="T7" fmla="*/ 27 h 45"/>
                  <a:gd name="T8" fmla="*/ 19 w 19"/>
                  <a:gd name="T9" fmla="*/ 19 h 45"/>
                  <a:gd name="T10" fmla="*/ 19 w 19"/>
                  <a:gd name="T11" fmla="*/ 11 h 45"/>
                  <a:gd name="T12" fmla="*/ 19 w 19"/>
                  <a:gd name="T13" fmla="*/ 4 h 45"/>
                  <a:gd name="T14" fmla="*/ 16 w 19"/>
                  <a:gd name="T15" fmla="*/ 0 h 45"/>
                  <a:gd name="T16" fmla="*/ 11 w 19"/>
                  <a:gd name="T17" fmla="*/ 4 h 45"/>
                  <a:gd name="T18" fmla="*/ 8 w 19"/>
                  <a:gd name="T19" fmla="*/ 11 h 45"/>
                  <a:gd name="T20" fmla="*/ 8 w 19"/>
                  <a:gd name="T21" fmla="*/ 15 h 45"/>
                  <a:gd name="T22" fmla="*/ 0 w 19"/>
                  <a:gd name="T23" fmla="*/ 27 h 45"/>
                  <a:gd name="T24" fmla="*/ 0 w 19"/>
                  <a:gd name="T25" fmla="*/ 30 h 45"/>
                  <a:gd name="T26" fmla="*/ 0 w 19"/>
                  <a:gd name="T2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45">
                    <a:moveTo>
                      <a:pt x="0" y="45"/>
                    </a:moveTo>
                    <a:lnTo>
                      <a:pt x="0" y="42"/>
                    </a:lnTo>
                    <a:lnTo>
                      <a:pt x="8" y="30"/>
                    </a:lnTo>
                    <a:lnTo>
                      <a:pt x="11" y="27"/>
                    </a:lnTo>
                    <a:lnTo>
                      <a:pt x="19" y="19"/>
                    </a:lnTo>
                    <a:lnTo>
                      <a:pt x="19" y="11"/>
                    </a:lnTo>
                    <a:lnTo>
                      <a:pt x="19" y="4"/>
                    </a:lnTo>
                    <a:lnTo>
                      <a:pt x="16" y="0"/>
                    </a:lnTo>
                    <a:lnTo>
                      <a:pt x="11" y="4"/>
                    </a:lnTo>
                    <a:lnTo>
                      <a:pt x="8" y="11"/>
                    </a:lnTo>
                    <a:lnTo>
                      <a:pt x="8" y="15"/>
                    </a:lnTo>
                    <a:lnTo>
                      <a:pt x="0" y="27"/>
                    </a:lnTo>
                    <a:lnTo>
                      <a:pt x="0" y="30"/>
                    </a:lnTo>
                    <a:lnTo>
                      <a:pt x="0" y="45"/>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82" name="Freeform 72">
                <a:extLst>
                  <a:ext uri="{FF2B5EF4-FFF2-40B4-BE49-F238E27FC236}">
                    <a16:creationId xmlns:a16="http://schemas.microsoft.com/office/drawing/2014/main" id="{FBE71470-EE4C-3248-8F4A-35A5A93F9207}"/>
                  </a:ext>
                </a:extLst>
              </p:cNvPr>
              <p:cNvSpPr>
                <a:spLocks/>
              </p:cNvSpPr>
              <p:nvPr/>
            </p:nvSpPr>
            <p:spPr bwMode="auto">
              <a:xfrm>
                <a:off x="3388" y="1675"/>
                <a:ext cx="25" cy="49"/>
              </a:xfrm>
              <a:custGeom>
                <a:avLst/>
                <a:gdLst>
                  <a:gd name="T0" fmla="*/ 0 w 25"/>
                  <a:gd name="T1" fmla="*/ 49 h 49"/>
                  <a:gd name="T2" fmla="*/ 5 w 25"/>
                  <a:gd name="T3" fmla="*/ 41 h 49"/>
                  <a:gd name="T4" fmla="*/ 15 w 25"/>
                  <a:gd name="T5" fmla="*/ 33 h 49"/>
                  <a:gd name="T6" fmla="*/ 15 w 25"/>
                  <a:gd name="T7" fmla="*/ 29 h 49"/>
                  <a:gd name="T8" fmla="*/ 25 w 25"/>
                  <a:gd name="T9" fmla="*/ 20 h 49"/>
                  <a:gd name="T10" fmla="*/ 25 w 25"/>
                  <a:gd name="T11" fmla="*/ 12 h 49"/>
                  <a:gd name="T12" fmla="*/ 25 w 25"/>
                  <a:gd name="T13" fmla="*/ 0 h 49"/>
                  <a:gd name="T14" fmla="*/ 15 w 25"/>
                  <a:gd name="T15" fmla="*/ 0 h 49"/>
                  <a:gd name="T16" fmla="*/ 15 w 25"/>
                  <a:gd name="T17" fmla="*/ 8 h 49"/>
                  <a:gd name="T18" fmla="*/ 15 w 25"/>
                  <a:gd name="T19" fmla="*/ 16 h 49"/>
                  <a:gd name="T20" fmla="*/ 5 w 25"/>
                  <a:gd name="T21" fmla="*/ 25 h 49"/>
                  <a:gd name="T22" fmla="*/ 5 w 25"/>
                  <a:gd name="T23" fmla="*/ 29 h 49"/>
                  <a:gd name="T24" fmla="*/ 0 w 25"/>
                  <a:gd name="T25" fmla="*/ 33 h 49"/>
                  <a:gd name="T26" fmla="*/ 0 w 25"/>
                  <a:gd name="T2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49">
                    <a:moveTo>
                      <a:pt x="0" y="49"/>
                    </a:moveTo>
                    <a:lnTo>
                      <a:pt x="5" y="41"/>
                    </a:lnTo>
                    <a:lnTo>
                      <a:pt x="15" y="33"/>
                    </a:lnTo>
                    <a:lnTo>
                      <a:pt x="15" y="29"/>
                    </a:lnTo>
                    <a:lnTo>
                      <a:pt x="25" y="20"/>
                    </a:lnTo>
                    <a:lnTo>
                      <a:pt x="25" y="12"/>
                    </a:lnTo>
                    <a:lnTo>
                      <a:pt x="25" y="0"/>
                    </a:lnTo>
                    <a:lnTo>
                      <a:pt x="15" y="0"/>
                    </a:lnTo>
                    <a:lnTo>
                      <a:pt x="15" y="8"/>
                    </a:lnTo>
                    <a:lnTo>
                      <a:pt x="15" y="16"/>
                    </a:lnTo>
                    <a:lnTo>
                      <a:pt x="5" y="25"/>
                    </a:lnTo>
                    <a:lnTo>
                      <a:pt x="5" y="29"/>
                    </a:lnTo>
                    <a:lnTo>
                      <a:pt x="0" y="33"/>
                    </a:lnTo>
                    <a:lnTo>
                      <a:pt x="0" y="49"/>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83" name="Freeform 73">
                <a:extLst>
                  <a:ext uri="{FF2B5EF4-FFF2-40B4-BE49-F238E27FC236}">
                    <a16:creationId xmlns:a16="http://schemas.microsoft.com/office/drawing/2014/main" id="{249FED22-6EB1-6F44-B432-FCFD1AE9FD9C}"/>
                  </a:ext>
                </a:extLst>
              </p:cNvPr>
              <p:cNvSpPr>
                <a:spLocks/>
              </p:cNvSpPr>
              <p:nvPr/>
            </p:nvSpPr>
            <p:spPr bwMode="auto">
              <a:xfrm>
                <a:off x="3434" y="1703"/>
                <a:ext cx="15" cy="17"/>
              </a:xfrm>
              <a:custGeom>
                <a:avLst/>
                <a:gdLst>
                  <a:gd name="T0" fmla="*/ 8 w 15"/>
                  <a:gd name="T1" fmla="*/ 0 h 17"/>
                  <a:gd name="T2" fmla="*/ 0 w 15"/>
                  <a:gd name="T3" fmla="*/ 4 h 17"/>
                  <a:gd name="T4" fmla="*/ 0 w 15"/>
                  <a:gd name="T5" fmla="*/ 10 h 17"/>
                  <a:gd name="T6" fmla="*/ 12 w 15"/>
                  <a:gd name="T7" fmla="*/ 14 h 17"/>
                  <a:gd name="T8" fmla="*/ 12 w 15"/>
                  <a:gd name="T9" fmla="*/ 17 h 17"/>
                  <a:gd name="T10" fmla="*/ 15 w 15"/>
                  <a:gd name="T11" fmla="*/ 14 h 17"/>
                  <a:gd name="T12" fmla="*/ 15 w 15"/>
                  <a:gd name="T13" fmla="*/ 7 h 17"/>
                  <a:gd name="T14" fmla="*/ 8 w 15"/>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8" y="0"/>
                    </a:moveTo>
                    <a:lnTo>
                      <a:pt x="0" y="4"/>
                    </a:lnTo>
                    <a:lnTo>
                      <a:pt x="0" y="10"/>
                    </a:lnTo>
                    <a:lnTo>
                      <a:pt x="12" y="14"/>
                    </a:lnTo>
                    <a:lnTo>
                      <a:pt x="12" y="17"/>
                    </a:lnTo>
                    <a:lnTo>
                      <a:pt x="15" y="14"/>
                    </a:lnTo>
                    <a:lnTo>
                      <a:pt x="15" y="7"/>
                    </a:lnTo>
                    <a:lnTo>
                      <a:pt x="8"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84" name="Freeform 74">
                <a:extLst>
                  <a:ext uri="{FF2B5EF4-FFF2-40B4-BE49-F238E27FC236}">
                    <a16:creationId xmlns:a16="http://schemas.microsoft.com/office/drawing/2014/main" id="{BCF87346-4B08-D549-B28B-EF1919D46F12}"/>
                  </a:ext>
                </a:extLst>
              </p:cNvPr>
              <p:cNvSpPr>
                <a:spLocks/>
              </p:cNvSpPr>
              <p:nvPr/>
            </p:nvSpPr>
            <p:spPr bwMode="auto">
              <a:xfrm>
                <a:off x="3434" y="1703"/>
                <a:ext cx="20" cy="21"/>
              </a:xfrm>
              <a:custGeom>
                <a:avLst/>
                <a:gdLst>
                  <a:gd name="T0" fmla="*/ 5 w 20"/>
                  <a:gd name="T1" fmla="*/ 0 h 21"/>
                  <a:gd name="T2" fmla="*/ 0 w 20"/>
                  <a:gd name="T3" fmla="*/ 0 h 21"/>
                  <a:gd name="T4" fmla="*/ 0 w 20"/>
                  <a:gd name="T5" fmla="*/ 9 h 21"/>
                  <a:gd name="T6" fmla="*/ 10 w 20"/>
                  <a:gd name="T7" fmla="*/ 17 h 21"/>
                  <a:gd name="T8" fmla="*/ 10 w 20"/>
                  <a:gd name="T9" fmla="*/ 21 h 21"/>
                  <a:gd name="T10" fmla="*/ 20 w 20"/>
                  <a:gd name="T11" fmla="*/ 17 h 21"/>
                  <a:gd name="T12" fmla="*/ 15 w 20"/>
                  <a:gd name="T13" fmla="*/ 9 h 21"/>
                  <a:gd name="T14" fmla="*/ 5 w 20"/>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1">
                    <a:moveTo>
                      <a:pt x="5" y="0"/>
                    </a:moveTo>
                    <a:lnTo>
                      <a:pt x="0" y="0"/>
                    </a:lnTo>
                    <a:lnTo>
                      <a:pt x="0" y="9"/>
                    </a:lnTo>
                    <a:lnTo>
                      <a:pt x="10" y="17"/>
                    </a:lnTo>
                    <a:lnTo>
                      <a:pt x="10" y="21"/>
                    </a:lnTo>
                    <a:lnTo>
                      <a:pt x="20" y="17"/>
                    </a:lnTo>
                    <a:lnTo>
                      <a:pt x="15" y="9"/>
                    </a:lnTo>
                    <a:lnTo>
                      <a:pt x="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85" name="Freeform 75">
                <a:extLst>
                  <a:ext uri="{FF2B5EF4-FFF2-40B4-BE49-F238E27FC236}">
                    <a16:creationId xmlns:a16="http://schemas.microsoft.com/office/drawing/2014/main" id="{6C6B0817-A5DC-D24E-BD8A-3CB68E4E0E6A}"/>
                  </a:ext>
                </a:extLst>
              </p:cNvPr>
              <p:cNvSpPr>
                <a:spLocks/>
              </p:cNvSpPr>
              <p:nvPr/>
            </p:nvSpPr>
            <p:spPr bwMode="auto">
              <a:xfrm>
                <a:off x="3475" y="1708"/>
                <a:ext cx="20" cy="20"/>
              </a:xfrm>
              <a:custGeom>
                <a:avLst/>
                <a:gdLst>
                  <a:gd name="T0" fmla="*/ 12 w 20"/>
                  <a:gd name="T1" fmla="*/ 4 h 20"/>
                  <a:gd name="T2" fmla="*/ 12 w 20"/>
                  <a:gd name="T3" fmla="*/ 4 h 20"/>
                  <a:gd name="T4" fmla="*/ 4 w 20"/>
                  <a:gd name="T5" fmla="*/ 7 h 20"/>
                  <a:gd name="T6" fmla="*/ 0 w 20"/>
                  <a:gd name="T7" fmla="*/ 13 h 20"/>
                  <a:gd name="T8" fmla="*/ 0 w 20"/>
                  <a:gd name="T9" fmla="*/ 20 h 20"/>
                  <a:gd name="T10" fmla="*/ 4 w 20"/>
                  <a:gd name="T11" fmla="*/ 20 h 20"/>
                  <a:gd name="T12" fmla="*/ 8 w 20"/>
                  <a:gd name="T13" fmla="*/ 13 h 20"/>
                  <a:gd name="T14" fmla="*/ 16 w 20"/>
                  <a:gd name="T15" fmla="*/ 11 h 20"/>
                  <a:gd name="T16" fmla="*/ 20 w 20"/>
                  <a:gd name="T17" fmla="*/ 7 h 20"/>
                  <a:gd name="T18" fmla="*/ 20 w 20"/>
                  <a:gd name="T19" fmla="*/ 0 h 20"/>
                  <a:gd name="T20" fmla="*/ 20 w 20"/>
                  <a:gd name="T21" fmla="*/ 4 h 20"/>
                  <a:gd name="T22" fmla="*/ 12 w 20"/>
                  <a:gd name="T23"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0">
                    <a:moveTo>
                      <a:pt x="12" y="4"/>
                    </a:moveTo>
                    <a:lnTo>
                      <a:pt x="12" y="4"/>
                    </a:lnTo>
                    <a:lnTo>
                      <a:pt x="4" y="7"/>
                    </a:lnTo>
                    <a:lnTo>
                      <a:pt x="0" y="13"/>
                    </a:lnTo>
                    <a:lnTo>
                      <a:pt x="0" y="20"/>
                    </a:lnTo>
                    <a:lnTo>
                      <a:pt x="4" y="20"/>
                    </a:lnTo>
                    <a:lnTo>
                      <a:pt x="8" y="13"/>
                    </a:lnTo>
                    <a:lnTo>
                      <a:pt x="16" y="11"/>
                    </a:lnTo>
                    <a:lnTo>
                      <a:pt x="20" y="7"/>
                    </a:lnTo>
                    <a:lnTo>
                      <a:pt x="20" y="0"/>
                    </a:lnTo>
                    <a:lnTo>
                      <a:pt x="20" y="4"/>
                    </a:lnTo>
                    <a:lnTo>
                      <a:pt x="12" y="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86" name="Freeform 76">
                <a:extLst>
                  <a:ext uri="{FF2B5EF4-FFF2-40B4-BE49-F238E27FC236}">
                    <a16:creationId xmlns:a16="http://schemas.microsoft.com/office/drawing/2014/main" id="{1AFFDF98-45D0-9548-B946-9B6DD2F29F4A}"/>
                  </a:ext>
                </a:extLst>
              </p:cNvPr>
              <p:cNvSpPr>
                <a:spLocks/>
              </p:cNvSpPr>
              <p:nvPr/>
            </p:nvSpPr>
            <p:spPr bwMode="auto">
              <a:xfrm>
                <a:off x="3470" y="1708"/>
                <a:ext cx="30" cy="25"/>
              </a:xfrm>
              <a:custGeom>
                <a:avLst/>
                <a:gdLst>
                  <a:gd name="T0" fmla="*/ 20 w 30"/>
                  <a:gd name="T1" fmla="*/ 0 h 25"/>
                  <a:gd name="T2" fmla="*/ 15 w 30"/>
                  <a:gd name="T3" fmla="*/ 4 h 25"/>
                  <a:gd name="T4" fmla="*/ 5 w 30"/>
                  <a:gd name="T5" fmla="*/ 8 h 25"/>
                  <a:gd name="T6" fmla="*/ 5 w 30"/>
                  <a:gd name="T7" fmla="*/ 12 h 25"/>
                  <a:gd name="T8" fmla="*/ 0 w 30"/>
                  <a:gd name="T9" fmla="*/ 20 h 25"/>
                  <a:gd name="T10" fmla="*/ 5 w 30"/>
                  <a:gd name="T11" fmla="*/ 25 h 25"/>
                  <a:gd name="T12" fmla="*/ 15 w 30"/>
                  <a:gd name="T13" fmla="*/ 16 h 25"/>
                  <a:gd name="T14" fmla="*/ 20 w 30"/>
                  <a:gd name="T15" fmla="*/ 8 h 25"/>
                  <a:gd name="T16" fmla="*/ 30 w 30"/>
                  <a:gd name="T17" fmla="*/ 4 h 25"/>
                  <a:gd name="T18" fmla="*/ 30 w 30"/>
                  <a:gd name="T19" fmla="*/ 0 h 25"/>
                  <a:gd name="T20" fmla="*/ 25 w 30"/>
                  <a:gd name="T21" fmla="*/ 4 h 25"/>
                  <a:gd name="T22" fmla="*/ 20 w 30"/>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5">
                    <a:moveTo>
                      <a:pt x="20" y="0"/>
                    </a:moveTo>
                    <a:lnTo>
                      <a:pt x="15" y="4"/>
                    </a:lnTo>
                    <a:lnTo>
                      <a:pt x="5" y="8"/>
                    </a:lnTo>
                    <a:lnTo>
                      <a:pt x="5" y="12"/>
                    </a:lnTo>
                    <a:lnTo>
                      <a:pt x="0" y="20"/>
                    </a:lnTo>
                    <a:lnTo>
                      <a:pt x="5" y="25"/>
                    </a:lnTo>
                    <a:lnTo>
                      <a:pt x="15" y="16"/>
                    </a:lnTo>
                    <a:lnTo>
                      <a:pt x="20" y="8"/>
                    </a:lnTo>
                    <a:lnTo>
                      <a:pt x="30" y="4"/>
                    </a:lnTo>
                    <a:lnTo>
                      <a:pt x="30" y="0"/>
                    </a:lnTo>
                    <a:lnTo>
                      <a:pt x="25" y="4"/>
                    </a:lnTo>
                    <a:lnTo>
                      <a:pt x="2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87" name="Freeform 77">
                <a:extLst>
                  <a:ext uri="{FF2B5EF4-FFF2-40B4-BE49-F238E27FC236}">
                    <a16:creationId xmlns:a16="http://schemas.microsoft.com/office/drawing/2014/main" id="{C86F0710-90C3-F445-B24E-5813715A87D0}"/>
                  </a:ext>
                </a:extLst>
              </p:cNvPr>
              <p:cNvSpPr>
                <a:spLocks/>
              </p:cNvSpPr>
              <p:nvPr/>
            </p:nvSpPr>
            <p:spPr bwMode="auto">
              <a:xfrm>
                <a:off x="3388" y="1720"/>
                <a:ext cx="66" cy="50"/>
              </a:xfrm>
              <a:custGeom>
                <a:avLst/>
                <a:gdLst>
                  <a:gd name="T0" fmla="*/ 57 w 66"/>
                  <a:gd name="T1" fmla="*/ 4 h 50"/>
                  <a:gd name="T2" fmla="*/ 66 w 66"/>
                  <a:gd name="T3" fmla="*/ 8 h 50"/>
                  <a:gd name="T4" fmla="*/ 66 w 66"/>
                  <a:gd name="T5" fmla="*/ 12 h 50"/>
                  <a:gd name="T6" fmla="*/ 66 w 66"/>
                  <a:gd name="T7" fmla="*/ 27 h 50"/>
                  <a:gd name="T8" fmla="*/ 66 w 66"/>
                  <a:gd name="T9" fmla="*/ 35 h 50"/>
                  <a:gd name="T10" fmla="*/ 57 w 66"/>
                  <a:gd name="T11" fmla="*/ 38 h 50"/>
                  <a:gd name="T12" fmla="*/ 48 w 66"/>
                  <a:gd name="T13" fmla="*/ 38 h 50"/>
                  <a:gd name="T14" fmla="*/ 38 w 66"/>
                  <a:gd name="T15" fmla="*/ 42 h 50"/>
                  <a:gd name="T16" fmla="*/ 33 w 66"/>
                  <a:gd name="T17" fmla="*/ 50 h 50"/>
                  <a:gd name="T18" fmla="*/ 28 w 66"/>
                  <a:gd name="T19" fmla="*/ 46 h 50"/>
                  <a:gd name="T20" fmla="*/ 19 w 66"/>
                  <a:gd name="T21" fmla="*/ 38 h 50"/>
                  <a:gd name="T22" fmla="*/ 15 w 66"/>
                  <a:gd name="T23" fmla="*/ 38 h 50"/>
                  <a:gd name="T24" fmla="*/ 15 w 66"/>
                  <a:gd name="T25" fmla="*/ 35 h 50"/>
                  <a:gd name="T26" fmla="*/ 9 w 66"/>
                  <a:gd name="T27" fmla="*/ 27 h 50"/>
                  <a:gd name="T28" fmla="*/ 5 w 66"/>
                  <a:gd name="T29" fmla="*/ 27 h 50"/>
                  <a:gd name="T30" fmla="*/ 0 w 66"/>
                  <a:gd name="T31" fmla="*/ 23 h 50"/>
                  <a:gd name="T32" fmla="*/ 5 w 66"/>
                  <a:gd name="T33" fmla="*/ 20 h 50"/>
                  <a:gd name="T34" fmla="*/ 9 w 66"/>
                  <a:gd name="T35" fmla="*/ 20 h 50"/>
                  <a:gd name="T36" fmla="*/ 15 w 66"/>
                  <a:gd name="T37" fmla="*/ 20 h 50"/>
                  <a:gd name="T38" fmla="*/ 19 w 66"/>
                  <a:gd name="T39" fmla="*/ 12 h 50"/>
                  <a:gd name="T40" fmla="*/ 15 w 66"/>
                  <a:gd name="T41" fmla="*/ 8 h 50"/>
                  <a:gd name="T42" fmla="*/ 19 w 66"/>
                  <a:gd name="T43" fmla="*/ 0 h 50"/>
                  <a:gd name="T44" fmla="*/ 28 w 66"/>
                  <a:gd name="T45" fmla="*/ 4 h 50"/>
                  <a:gd name="T46" fmla="*/ 28 w 66"/>
                  <a:gd name="T47" fmla="*/ 8 h 50"/>
                  <a:gd name="T48" fmla="*/ 28 w 66"/>
                  <a:gd name="T49" fmla="*/ 20 h 50"/>
                  <a:gd name="T50" fmla="*/ 33 w 66"/>
                  <a:gd name="T51" fmla="*/ 20 h 50"/>
                  <a:gd name="T52" fmla="*/ 43 w 66"/>
                  <a:gd name="T53" fmla="*/ 16 h 50"/>
                  <a:gd name="T54" fmla="*/ 48 w 66"/>
                  <a:gd name="T55" fmla="*/ 16 h 50"/>
                  <a:gd name="T56" fmla="*/ 48 w 66"/>
                  <a:gd name="T57" fmla="*/ 12 h 50"/>
                  <a:gd name="T58" fmla="*/ 57 w 66"/>
                  <a:gd name="T59"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50">
                    <a:moveTo>
                      <a:pt x="57" y="4"/>
                    </a:moveTo>
                    <a:lnTo>
                      <a:pt x="66" y="8"/>
                    </a:lnTo>
                    <a:lnTo>
                      <a:pt x="66" y="12"/>
                    </a:lnTo>
                    <a:lnTo>
                      <a:pt x="66" y="27"/>
                    </a:lnTo>
                    <a:lnTo>
                      <a:pt x="66" y="35"/>
                    </a:lnTo>
                    <a:lnTo>
                      <a:pt x="57" y="38"/>
                    </a:lnTo>
                    <a:lnTo>
                      <a:pt x="48" y="38"/>
                    </a:lnTo>
                    <a:lnTo>
                      <a:pt x="38" y="42"/>
                    </a:lnTo>
                    <a:lnTo>
                      <a:pt x="33" y="50"/>
                    </a:lnTo>
                    <a:lnTo>
                      <a:pt x="28" y="46"/>
                    </a:lnTo>
                    <a:lnTo>
                      <a:pt x="19" y="38"/>
                    </a:lnTo>
                    <a:lnTo>
                      <a:pt x="15" y="38"/>
                    </a:lnTo>
                    <a:lnTo>
                      <a:pt x="15" y="35"/>
                    </a:lnTo>
                    <a:lnTo>
                      <a:pt x="9" y="27"/>
                    </a:lnTo>
                    <a:lnTo>
                      <a:pt x="5" y="27"/>
                    </a:lnTo>
                    <a:lnTo>
                      <a:pt x="0" y="23"/>
                    </a:lnTo>
                    <a:lnTo>
                      <a:pt x="5" y="20"/>
                    </a:lnTo>
                    <a:lnTo>
                      <a:pt x="9" y="20"/>
                    </a:lnTo>
                    <a:lnTo>
                      <a:pt x="15" y="20"/>
                    </a:lnTo>
                    <a:lnTo>
                      <a:pt x="19" y="12"/>
                    </a:lnTo>
                    <a:lnTo>
                      <a:pt x="15" y="8"/>
                    </a:lnTo>
                    <a:lnTo>
                      <a:pt x="19" y="0"/>
                    </a:lnTo>
                    <a:lnTo>
                      <a:pt x="28" y="4"/>
                    </a:lnTo>
                    <a:lnTo>
                      <a:pt x="28" y="8"/>
                    </a:lnTo>
                    <a:lnTo>
                      <a:pt x="28" y="20"/>
                    </a:lnTo>
                    <a:lnTo>
                      <a:pt x="33" y="20"/>
                    </a:lnTo>
                    <a:lnTo>
                      <a:pt x="43" y="16"/>
                    </a:lnTo>
                    <a:lnTo>
                      <a:pt x="48" y="16"/>
                    </a:lnTo>
                    <a:lnTo>
                      <a:pt x="48" y="12"/>
                    </a:lnTo>
                    <a:lnTo>
                      <a:pt x="57" y="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88" name="Freeform 78">
                <a:extLst>
                  <a:ext uri="{FF2B5EF4-FFF2-40B4-BE49-F238E27FC236}">
                    <a16:creationId xmlns:a16="http://schemas.microsoft.com/office/drawing/2014/main" id="{4951800A-5798-BA47-BC7A-F04BC7B2DFB3}"/>
                  </a:ext>
                </a:extLst>
              </p:cNvPr>
              <p:cNvSpPr>
                <a:spLocks/>
              </p:cNvSpPr>
              <p:nvPr/>
            </p:nvSpPr>
            <p:spPr bwMode="auto">
              <a:xfrm>
                <a:off x="3388" y="1720"/>
                <a:ext cx="71" cy="50"/>
              </a:xfrm>
              <a:custGeom>
                <a:avLst/>
                <a:gdLst>
                  <a:gd name="T0" fmla="*/ 56 w 71"/>
                  <a:gd name="T1" fmla="*/ 0 h 50"/>
                  <a:gd name="T2" fmla="*/ 71 w 71"/>
                  <a:gd name="T3" fmla="*/ 8 h 50"/>
                  <a:gd name="T4" fmla="*/ 71 w 71"/>
                  <a:gd name="T5" fmla="*/ 13 h 50"/>
                  <a:gd name="T6" fmla="*/ 66 w 71"/>
                  <a:gd name="T7" fmla="*/ 25 h 50"/>
                  <a:gd name="T8" fmla="*/ 66 w 71"/>
                  <a:gd name="T9" fmla="*/ 38 h 50"/>
                  <a:gd name="T10" fmla="*/ 56 w 71"/>
                  <a:gd name="T11" fmla="*/ 38 h 50"/>
                  <a:gd name="T12" fmla="*/ 51 w 71"/>
                  <a:gd name="T13" fmla="*/ 38 h 50"/>
                  <a:gd name="T14" fmla="*/ 41 w 71"/>
                  <a:gd name="T15" fmla="*/ 46 h 50"/>
                  <a:gd name="T16" fmla="*/ 30 w 71"/>
                  <a:gd name="T17" fmla="*/ 50 h 50"/>
                  <a:gd name="T18" fmla="*/ 20 w 71"/>
                  <a:gd name="T19" fmla="*/ 38 h 50"/>
                  <a:gd name="T20" fmla="*/ 10 w 71"/>
                  <a:gd name="T21" fmla="*/ 42 h 50"/>
                  <a:gd name="T22" fmla="*/ 10 w 71"/>
                  <a:gd name="T23" fmla="*/ 34 h 50"/>
                  <a:gd name="T24" fmla="*/ 10 w 71"/>
                  <a:gd name="T25" fmla="*/ 30 h 50"/>
                  <a:gd name="T26" fmla="*/ 5 w 71"/>
                  <a:gd name="T27" fmla="*/ 25 h 50"/>
                  <a:gd name="T28" fmla="*/ 0 w 71"/>
                  <a:gd name="T29" fmla="*/ 25 h 50"/>
                  <a:gd name="T30" fmla="*/ 5 w 71"/>
                  <a:gd name="T31" fmla="*/ 21 h 50"/>
                  <a:gd name="T32" fmla="*/ 10 w 71"/>
                  <a:gd name="T33" fmla="*/ 17 h 50"/>
                  <a:gd name="T34" fmla="*/ 15 w 71"/>
                  <a:gd name="T35" fmla="*/ 17 h 50"/>
                  <a:gd name="T36" fmla="*/ 15 w 71"/>
                  <a:gd name="T37" fmla="*/ 13 h 50"/>
                  <a:gd name="T38" fmla="*/ 15 w 71"/>
                  <a:gd name="T39" fmla="*/ 4 h 50"/>
                  <a:gd name="T40" fmla="*/ 20 w 71"/>
                  <a:gd name="T41" fmla="*/ 0 h 50"/>
                  <a:gd name="T42" fmla="*/ 25 w 71"/>
                  <a:gd name="T43" fmla="*/ 0 h 50"/>
                  <a:gd name="T44" fmla="*/ 30 w 71"/>
                  <a:gd name="T45" fmla="*/ 8 h 50"/>
                  <a:gd name="T46" fmla="*/ 25 w 71"/>
                  <a:gd name="T47" fmla="*/ 17 h 50"/>
                  <a:gd name="T48" fmla="*/ 36 w 71"/>
                  <a:gd name="T49" fmla="*/ 17 h 50"/>
                  <a:gd name="T50" fmla="*/ 46 w 71"/>
                  <a:gd name="T51" fmla="*/ 13 h 50"/>
                  <a:gd name="T52" fmla="*/ 46 w 71"/>
                  <a:gd name="T53" fmla="*/ 17 h 50"/>
                  <a:gd name="T54" fmla="*/ 51 w 71"/>
                  <a:gd name="T55" fmla="*/ 17 h 50"/>
                  <a:gd name="T56" fmla="*/ 46 w 71"/>
                  <a:gd name="T57" fmla="*/ 8 h 50"/>
                  <a:gd name="T58" fmla="*/ 56 w 71"/>
                  <a:gd name="T5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50">
                    <a:moveTo>
                      <a:pt x="56" y="0"/>
                    </a:moveTo>
                    <a:lnTo>
                      <a:pt x="71" y="8"/>
                    </a:lnTo>
                    <a:lnTo>
                      <a:pt x="71" y="13"/>
                    </a:lnTo>
                    <a:lnTo>
                      <a:pt x="66" y="25"/>
                    </a:lnTo>
                    <a:lnTo>
                      <a:pt x="66" y="38"/>
                    </a:lnTo>
                    <a:lnTo>
                      <a:pt x="56" y="38"/>
                    </a:lnTo>
                    <a:lnTo>
                      <a:pt x="51" y="38"/>
                    </a:lnTo>
                    <a:lnTo>
                      <a:pt x="41" y="46"/>
                    </a:lnTo>
                    <a:lnTo>
                      <a:pt x="30" y="50"/>
                    </a:lnTo>
                    <a:lnTo>
                      <a:pt x="20" y="38"/>
                    </a:lnTo>
                    <a:lnTo>
                      <a:pt x="10" y="42"/>
                    </a:lnTo>
                    <a:lnTo>
                      <a:pt x="10" y="34"/>
                    </a:lnTo>
                    <a:lnTo>
                      <a:pt x="10" y="30"/>
                    </a:lnTo>
                    <a:lnTo>
                      <a:pt x="5" y="25"/>
                    </a:lnTo>
                    <a:lnTo>
                      <a:pt x="0" y="25"/>
                    </a:lnTo>
                    <a:lnTo>
                      <a:pt x="5" y="21"/>
                    </a:lnTo>
                    <a:lnTo>
                      <a:pt x="10" y="17"/>
                    </a:lnTo>
                    <a:lnTo>
                      <a:pt x="15" y="17"/>
                    </a:lnTo>
                    <a:lnTo>
                      <a:pt x="15" y="13"/>
                    </a:lnTo>
                    <a:lnTo>
                      <a:pt x="15" y="4"/>
                    </a:lnTo>
                    <a:lnTo>
                      <a:pt x="20" y="0"/>
                    </a:lnTo>
                    <a:lnTo>
                      <a:pt x="25" y="0"/>
                    </a:lnTo>
                    <a:lnTo>
                      <a:pt x="30" y="8"/>
                    </a:lnTo>
                    <a:lnTo>
                      <a:pt x="25" y="17"/>
                    </a:lnTo>
                    <a:lnTo>
                      <a:pt x="36" y="17"/>
                    </a:lnTo>
                    <a:lnTo>
                      <a:pt x="46" y="13"/>
                    </a:lnTo>
                    <a:lnTo>
                      <a:pt x="46" y="17"/>
                    </a:lnTo>
                    <a:lnTo>
                      <a:pt x="51" y="17"/>
                    </a:lnTo>
                    <a:lnTo>
                      <a:pt x="46" y="8"/>
                    </a:lnTo>
                    <a:lnTo>
                      <a:pt x="5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89" name="Freeform 79">
                <a:extLst>
                  <a:ext uri="{FF2B5EF4-FFF2-40B4-BE49-F238E27FC236}">
                    <a16:creationId xmlns:a16="http://schemas.microsoft.com/office/drawing/2014/main" id="{6488E4BF-B8A5-8445-BAC6-DA6E21F8E695}"/>
                  </a:ext>
                </a:extLst>
              </p:cNvPr>
              <p:cNvSpPr>
                <a:spLocks/>
              </p:cNvSpPr>
              <p:nvPr/>
            </p:nvSpPr>
            <p:spPr bwMode="auto">
              <a:xfrm>
                <a:off x="3348" y="1724"/>
                <a:ext cx="35" cy="41"/>
              </a:xfrm>
              <a:custGeom>
                <a:avLst/>
                <a:gdLst>
                  <a:gd name="T0" fmla="*/ 35 w 35"/>
                  <a:gd name="T1" fmla="*/ 19 h 41"/>
                  <a:gd name="T2" fmla="*/ 31 w 35"/>
                  <a:gd name="T3" fmla="*/ 12 h 41"/>
                  <a:gd name="T4" fmla="*/ 26 w 35"/>
                  <a:gd name="T5" fmla="*/ 8 h 41"/>
                  <a:gd name="T6" fmla="*/ 22 w 35"/>
                  <a:gd name="T7" fmla="*/ 0 h 41"/>
                  <a:gd name="T8" fmla="*/ 13 w 35"/>
                  <a:gd name="T9" fmla="*/ 0 h 41"/>
                  <a:gd name="T10" fmla="*/ 8 w 35"/>
                  <a:gd name="T11" fmla="*/ 8 h 41"/>
                  <a:gd name="T12" fmla="*/ 13 w 35"/>
                  <a:gd name="T13" fmla="*/ 15 h 41"/>
                  <a:gd name="T14" fmla="*/ 4 w 35"/>
                  <a:gd name="T15" fmla="*/ 23 h 41"/>
                  <a:gd name="T16" fmla="*/ 0 w 35"/>
                  <a:gd name="T17" fmla="*/ 30 h 41"/>
                  <a:gd name="T18" fmla="*/ 0 w 35"/>
                  <a:gd name="T19" fmla="*/ 38 h 41"/>
                  <a:gd name="T20" fmla="*/ 4 w 35"/>
                  <a:gd name="T21" fmla="*/ 41 h 41"/>
                  <a:gd name="T22" fmla="*/ 13 w 35"/>
                  <a:gd name="T23" fmla="*/ 34 h 41"/>
                  <a:gd name="T24" fmla="*/ 13 w 35"/>
                  <a:gd name="T25" fmla="*/ 30 h 41"/>
                  <a:gd name="T26" fmla="*/ 13 w 35"/>
                  <a:gd name="T27" fmla="*/ 23 h 41"/>
                  <a:gd name="T28" fmla="*/ 18 w 35"/>
                  <a:gd name="T29" fmla="*/ 19 h 41"/>
                  <a:gd name="T30" fmla="*/ 22 w 35"/>
                  <a:gd name="T31" fmla="*/ 23 h 41"/>
                  <a:gd name="T32" fmla="*/ 31 w 35"/>
                  <a:gd name="T33" fmla="*/ 23 h 41"/>
                  <a:gd name="T34" fmla="*/ 35 w 35"/>
                  <a:gd name="T35"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1">
                    <a:moveTo>
                      <a:pt x="35" y="19"/>
                    </a:moveTo>
                    <a:lnTo>
                      <a:pt x="31" y="12"/>
                    </a:lnTo>
                    <a:lnTo>
                      <a:pt x="26" y="8"/>
                    </a:lnTo>
                    <a:lnTo>
                      <a:pt x="22" y="0"/>
                    </a:lnTo>
                    <a:lnTo>
                      <a:pt x="13" y="0"/>
                    </a:lnTo>
                    <a:lnTo>
                      <a:pt x="8" y="8"/>
                    </a:lnTo>
                    <a:lnTo>
                      <a:pt x="13" y="15"/>
                    </a:lnTo>
                    <a:lnTo>
                      <a:pt x="4" y="23"/>
                    </a:lnTo>
                    <a:lnTo>
                      <a:pt x="0" y="30"/>
                    </a:lnTo>
                    <a:lnTo>
                      <a:pt x="0" y="38"/>
                    </a:lnTo>
                    <a:lnTo>
                      <a:pt x="4" y="41"/>
                    </a:lnTo>
                    <a:lnTo>
                      <a:pt x="13" y="34"/>
                    </a:lnTo>
                    <a:lnTo>
                      <a:pt x="13" y="30"/>
                    </a:lnTo>
                    <a:lnTo>
                      <a:pt x="13" y="23"/>
                    </a:lnTo>
                    <a:lnTo>
                      <a:pt x="18" y="19"/>
                    </a:lnTo>
                    <a:lnTo>
                      <a:pt x="22" y="23"/>
                    </a:lnTo>
                    <a:lnTo>
                      <a:pt x="31" y="23"/>
                    </a:lnTo>
                    <a:lnTo>
                      <a:pt x="35" y="19"/>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90" name="Freeform 80">
                <a:extLst>
                  <a:ext uri="{FF2B5EF4-FFF2-40B4-BE49-F238E27FC236}">
                    <a16:creationId xmlns:a16="http://schemas.microsoft.com/office/drawing/2014/main" id="{658A89CF-E6C0-A546-9B97-E065D04B2BAC}"/>
                  </a:ext>
                </a:extLst>
              </p:cNvPr>
              <p:cNvSpPr>
                <a:spLocks/>
              </p:cNvSpPr>
              <p:nvPr/>
            </p:nvSpPr>
            <p:spPr bwMode="auto">
              <a:xfrm>
                <a:off x="3343" y="1720"/>
                <a:ext cx="45" cy="45"/>
              </a:xfrm>
              <a:custGeom>
                <a:avLst/>
                <a:gdLst>
                  <a:gd name="T0" fmla="*/ 45 w 45"/>
                  <a:gd name="T1" fmla="*/ 21 h 45"/>
                  <a:gd name="T2" fmla="*/ 40 w 45"/>
                  <a:gd name="T3" fmla="*/ 17 h 45"/>
                  <a:gd name="T4" fmla="*/ 35 w 45"/>
                  <a:gd name="T5" fmla="*/ 13 h 45"/>
                  <a:gd name="T6" fmla="*/ 25 w 45"/>
                  <a:gd name="T7" fmla="*/ 4 h 45"/>
                  <a:gd name="T8" fmla="*/ 20 w 45"/>
                  <a:gd name="T9" fmla="*/ 0 h 45"/>
                  <a:gd name="T10" fmla="*/ 15 w 45"/>
                  <a:gd name="T11" fmla="*/ 8 h 45"/>
                  <a:gd name="T12" fmla="*/ 15 w 45"/>
                  <a:gd name="T13" fmla="*/ 17 h 45"/>
                  <a:gd name="T14" fmla="*/ 10 w 45"/>
                  <a:gd name="T15" fmla="*/ 25 h 45"/>
                  <a:gd name="T16" fmla="*/ 0 w 45"/>
                  <a:gd name="T17" fmla="*/ 33 h 45"/>
                  <a:gd name="T18" fmla="*/ 5 w 45"/>
                  <a:gd name="T19" fmla="*/ 41 h 45"/>
                  <a:gd name="T20" fmla="*/ 5 w 45"/>
                  <a:gd name="T21" fmla="*/ 45 h 45"/>
                  <a:gd name="T22" fmla="*/ 20 w 45"/>
                  <a:gd name="T23" fmla="*/ 41 h 45"/>
                  <a:gd name="T24" fmla="*/ 20 w 45"/>
                  <a:gd name="T25" fmla="*/ 33 h 45"/>
                  <a:gd name="T26" fmla="*/ 20 w 45"/>
                  <a:gd name="T27" fmla="*/ 29 h 45"/>
                  <a:gd name="T28" fmla="*/ 25 w 45"/>
                  <a:gd name="T29" fmla="*/ 21 h 45"/>
                  <a:gd name="T30" fmla="*/ 30 w 45"/>
                  <a:gd name="T31" fmla="*/ 29 h 45"/>
                  <a:gd name="T32" fmla="*/ 35 w 45"/>
                  <a:gd name="T33" fmla="*/ 29 h 45"/>
                  <a:gd name="T34" fmla="*/ 45 w 45"/>
                  <a:gd name="T35"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45">
                    <a:moveTo>
                      <a:pt x="45" y="21"/>
                    </a:moveTo>
                    <a:lnTo>
                      <a:pt x="40" y="17"/>
                    </a:lnTo>
                    <a:lnTo>
                      <a:pt x="35" y="13"/>
                    </a:lnTo>
                    <a:lnTo>
                      <a:pt x="25" y="4"/>
                    </a:lnTo>
                    <a:lnTo>
                      <a:pt x="20" y="0"/>
                    </a:lnTo>
                    <a:lnTo>
                      <a:pt x="15" y="8"/>
                    </a:lnTo>
                    <a:lnTo>
                      <a:pt x="15" y="17"/>
                    </a:lnTo>
                    <a:lnTo>
                      <a:pt x="10" y="25"/>
                    </a:lnTo>
                    <a:lnTo>
                      <a:pt x="0" y="33"/>
                    </a:lnTo>
                    <a:lnTo>
                      <a:pt x="5" y="41"/>
                    </a:lnTo>
                    <a:lnTo>
                      <a:pt x="5" y="45"/>
                    </a:lnTo>
                    <a:lnTo>
                      <a:pt x="20" y="41"/>
                    </a:lnTo>
                    <a:lnTo>
                      <a:pt x="20" y="33"/>
                    </a:lnTo>
                    <a:lnTo>
                      <a:pt x="20" y="29"/>
                    </a:lnTo>
                    <a:lnTo>
                      <a:pt x="25" y="21"/>
                    </a:lnTo>
                    <a:lnTo>
                      <a:pt x="30" y="29"/>
                    </a:lnTo>
                    <a:lnTo>
                      <a:pt x="35" y="29"/>
                    </a:lnTo>
                    <a:lnTo>
                      <a:pt x="45" y="21"/>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91" name="Freeform 81">
                <a:extLst>
                  <a:ext uri="{FF2B5EF4-FFF2-40B4-BE49-F238E27FC236}">
                    <a16:creationId xmlns:a16="http://schemas.microsoft.com/office/drawing/2014/main" id="{E74454E5-41AF-0843-96F6-24CB0E65C92E}"/>
                  </a:ext>
                </a:extLst>
              </p:cNvPr>
              <p:cNvSpPr>
                <a:spLocks/>
              </p:cNvSpPr>
              <p:nvPr/>
            </p:nvSpPr>
            <p:spPr bwMode="auto">
              <a:xfrm>
                <a:off x="3358" y="1753"/>
                <a:ext cx="30" cy="21"/>
              </a:xfrm>
              <a:custGeom>
                <a:avLst/>
                <a:gdLst>
                  <a:gd name="T0" fmla="*/ 30 w 30"/>
                  <a:gd name="T1" fmla="*/ 4 h 21"/>
                  <a:gd name="T2" fmla="*/ 26 w 30"/>
                  <a:gd name="T3" fmla="*/ 0 h 21"/>
                  <a:gd name="T4" fmla="*/ 22 w 30"/>
                  <a:gd name="T5" fmla="*/ 0 h 21"/>
                  <a:gd name="T6" fmla="*/ 13 w 30"/>
                  <a:gd name="T7" fmla="*/ 0 h 21"/>
                  <a:gd name="T8" fmla="*/ 13 w 30"/>
                  <a:gd name="T9" fmla="*/ 4 h 21"/>
                  <a:gd name="T10" fmla="*/ 4 w 30"/>
                  <a:gd name="T11" fmla="*/ 7 h 21"/>
                  <a:gd name="T12" fmla="*/ 0 w 30"/>
                  <a:gd name="T13" fmla="*/ 14 h 21"/>
                  <a:gd name="T14" fmla="*/ 4 w 30"/>
                  <a:gd name="T15" fmla="*/ 21 h 21"/>
                  <a:gd name="T16" fmla="*/ 17 w 30"/>
                  <a:gd name="T17" fmla="*/ 14 h 21"/>
                  <a:gd name="T18" fmla="*/ 26 w 30"/>
                  <a:gd name="T19" fmla="*/ 11 h 21"/>
                  <a:gd name="T20" fmla="*/ 30 w 30"/>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1">
                    <a:moveTo>
                      <a:pt x="30" y="4"/>
                    </a:moveTo>
                    <a:lnTo>
                      <a:pt x="26" y="0"/>
                    </a:lnTo>
                    <a:lnTo>
                      <a:pt x="22" y="0"/>
                    </a:lnTo>
                    <a:lnTo>
                      <a:pt x="13" y="0"/>
                    </a:lnTo>
                    <a:lnTo>
                      <a:pt x="13" y="4"/>
                    </a:lnTo>
                    <a:lnTo>
                      <a:pt x="4" y="7"/>
                    </a:lnTo>
                    <a:lnTo>
                      <a:pt x="0" y="14"/>
                    </a:lnTo>
                    <a:lnTo>
                      <a:pt x="4" y="21"/>
                    </a:lnTo>
                    <a:lnTo>
                      <a:pt x="17" y="14"/>
                    </a:lnTo>
                    <a:lnTo>
                      <a:pt x="26" y="11"/>
                    </a:lnTo>
                    <a:lnTo>
                      <a:pt x="30" y="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92" name="Freeform 82">
                <a:extLst>
                  <a:ext uri="{FF2B5EF4-FFF2-40B4-BE49-F238E27FC236}">
                    <a16:creationId xmlns:a16="http://schemas.microsoft.com/office/drawing/2014/main" id="{3C355855-DCC8-124D-91E8-EBA71AE0A3C0}"/>
                  </a:ext>
                </a:extLst>
              </p:cNvPr>
              <p:cNvSpPr>
                <a:spLocks/>
              </p:cNvSpPr>
              <p:nvPr/>
            </p:nvSpPr>
            <p:spPr bwMode="auto">
              <a:xfrm>
                <a:off x="3358" y="1750"/>
                <a:ext cx="36" cy="28"/>
              </a:xfrm>
              <a:custGeom>
                <a:avLst/>
                <a:gdLst>
                  <a:gd name="T0" fmla="*/ 36 w 36"/>
                  <a:gd name="T1" fmla="*/ 4 h 28"/>
                  <a:gd name="T2" fmla="*/ 31 w 36"/>
                  <a:gd name="T3" fmla="*/ 0 h 28"/>
                  <a:gd name="T4" fmla="*/ 21 w 36"/>
                  <a:gd name="T5" fmla="*/ 0 h 28"/>
                  <a:gd name="T6" fmla="*/ 15 w 36"/>
                  <a:gd name="T7" fmla="*/ 0 h 28"/>
                  <a:gd name="T8" fmla="*/ 15 w 36"/>
                  <a:gd name="T9" fmla="*/ 4 h 28"/>
                  <a:gd name="T10" fmla="*/ 5 w 36"/>
                  <a:gd name="T11" fmla="*/ 12 h 28"/>
                  <a:gd name="T12" fmla="*/ 0 w 36"/>
                  <a:gd name="T13" fmla="*/ 15 h 28"/>
                  <a:gd name="T14" fmla="*/ 5 w 36"/>
                  <a:gd name="T15" fmla="*/ 28 h 28"/>
                  <a:gd name="T16" fmla="*/ 15 w 36"/>
                  <a:gd name="T17" fmla="*/ 19 h 28"/>
                  <a:gd name="T18" fmla="*/ 26 w 36"/>
                  <a:gd name="T19" fmla="*/ 15 h 28"/>
                  <a:gd name="T20" fmla="*/ 36 w 36"/>
                  <a:gd name="T2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8">
                    <a:moveTo>
                      <a:pt x="36" y="4"/>
                    </a:moveTo>
                    <a:lnTo>
                      <a:pt x="31" y="0"/>
                    </a:lnTo>
                    <a:lnTo>
                      <a:pt x="21" y="0"/>
                    </a:lnTo>
                    <a:lnTo>
                      <a:pt x="15" y="0"/>
                    </a:lnTo>
                    <a:lnTo>
                      <a:pt x="15" y="4"/>
                    </a:lnTo>
                    <a:lnTo>
                      <a:pt x="5" y="12"/>
                    </a:lnTo>
                    <a:lnTo>
                      <a:pt x="0" y="15"/>
                    </a:lnTo>
                    <a:lnTo>
                      <a:pt x="5" y="28"/>
                    </a:lnTo>
                    <a:lnTo>
                      <a:pt x="15" y="19"/>
                    </a:lnTo>
                    <a:lnTo>
                      <a:pt x="26" y="15"/>
                    </a:lnTo>
                    <a:lnTo>
                      <a:pt x="36" y="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93" name="Freeform 83">
                <a:extLst>
                  <a:ext uri="{FF2B5EF4-FFF2-40B4-BE49-F238E27FC236}">
                    <a16:creationId xmlns:a16="http://schemas.microsoft.com/office/drawing/2014/main" id="{999E0BB5-7B2A-0E41-A5B0-F7DC44A6239B}"/>
                  </a:ext>
                </a:extLst>
              </p:cNvPr>
              <p:cNvSpPr>
                <a:spLocks/>
              </p:cNvSpPr>
              <p:nvPr/>
            </p:nvSpPr>
            <p:spPr bwMode="auto">
              <a:xfrm>
                <a:off x="3388" y="1762"/>
                <a:ext cx="31" cy="28"/>
              </a:xfrm>
              <a:custGeom>
                <a:avLst/>
                <a:gdLst>
                  <a:gd name="T0" fmla="*/ 13 w 31"/>
                  <a:gd name="T1" fmla="*/ 0 h 28"/>
                  <a:gd name="T2" fmla="*/ 4 w 31"/>
                  <a:gd name="T3" fmla="*/ 7 h 28"/>
                  <a:gd name="T4" fmla="*/ 0 w 31"/>
                  <a:gd name="T5" fmla="*/ 14 h 28"/>
                  <a:gd name="T6" fmla="*/ 0 w 31"/>
                  <a:gd name="T7" fmla="*/ 21 h 28"/>
                  <a:gd name="T8" fmla="*/ 0 w 31"/>
                  <a:gd name="T9" fmla="*/ 28 h 28"/>
                  <a:gd name="T10" fmla="*/ 9 w 31"/>
                  <a:gd name="T11" fmla="*/ 25 h 28"/>
                  <a:gd name="T12" fmla="*/ 9 w 31"/>
                  <a:gd name="T13" fmla="*/ 18 h 28"/>
                  <a:gd name="T14" fmla="*/ 13 w 31"/>
                  <a:gd name="T15" fmla="*/ 18 h 28"/>
                  <a:gd name="T16" fmla="*/ 13 w 31"/>
                  <a:gd name="T17" fmla="*/ 21 h 28"/>
                  <a:gd name="T18" fmla="*/ 18 w 31"/>
                  <a:gd name="T19" fmla="*/ 28 h 28"/>
                  <a:gd name="T20" fmla="*/ 27 w 31"/>
                  <a:gd name="T21" fmla="*/ 28 h 28"/>
                  <a:gd name="T22" fmla="*/ 31 w 31"/>
                  <a:gd name="T23" fmla="*/ 25 h 28"/>
                  <a:gd name="T24" fmla="*/ 31 w 31"/>
                  <a:gd name="T25" fmla="*/ 21 h 28"/>
                  <a:gd name="T26" fmla="*/ 31 w 31"/>
                  <a:gd name="T27" fmla="*/ 14 h 28"/>
                  <a:gd name="T28" fmla="*/ 31 w 31"/>
                  <a:gd name="T29" fmla="*/ 10 h 28"/>
                  <a:gd name="T30" fmla="*/ 13 w 31"/>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28">
                    <a:moveTo>
                      <a:pt x="13" y="0"/>
                    </a:moveTo>
                    <a:lnTo>
                      <a:pt x="4" y="7"/>
                    </a:lnTo>
                    <a:lnTo>
                      <a:pt x="0" y="14"/>
                    </a:lnTo>
                    <a:lnTo>
                      <a:pt x="0" y="21"/>
                    </a:lnTo>
                    <a:lnTo>
                      <a:pt x="0" y="28"/>
                    </a:lnTo>
                    <a:lnTo>
                      <a:pt x="9" y="25"/>
                    </a:lnTo>
                    <a:lnTo>
                      <a:pt x="9" y="18"/>
                    </a:lnTo>
                    <a:lnTo>
                      <a:pt x="13" y="18"/>
                    </a:lnTo>
                    <a:lnTo>
                      <a:pt x="13" y="21"/>
                    </a:lnTo>
                    <a:lnTo>
                      <a:pt x="18" y="28"/>
                    </a:lnTo>
                    <a:lnTo>
                      <a:pt x="27" y="28"/>
                    </a:lnTo>
                    <a:lnTo>
                      <a:pt x="31" y="25"/>
                    </a:lnTo>
                    <a:lnTo>
                      <a:pt x="31" y="21"/>
                    </a:lnTo>
                    <a:lnTo>
                      <a:pt x="31" y="14"/>
                    </a:lnTo>
                    <a:lnTo>
                      <a:pt x="31" y="10"/>
                    </a:lnTo>
                    <a:lnTo>
                      <a:pt x="13"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94" name="Freeform 84">
                <a:extLst>
                  <a:ext uri="{FF2B5EF4-FFF2-40B4-BE49-F238E27FC236}">
                    <a16:creationId xmlns:a16="http://schemas.microsoft.com/office/drawing/2014/main" id="{EE4DEAD0-0FB1-A345-A840-3FFB68BD3E1C}"/>
                  </a:ext>
                </a:extLst>
              </p:cNvPr>
              <p:cNvSpPr>
                <a:spLocks/>
              </p:cNvSpPr>
              <p:nvPr/>
            </p:nvSpPr>
            <p:spPr bwMode="auto">
              <a:xfrm>
                <a:off x="3383" y="1762"/>
                <a:ext cx="41" cy="33"/>
              </a:xfrm>
              <a:custGeom>
                <a:avLst/>
                <a:gdLst>
                  <a:gd name="T0" fmla="*/ 21 w 41"/>
                  <a:gd name="T1" fmla="*/ 0 h 33"/>
                  <a:gd name="T2" fmla="*/ 10 w 41"/>
                  <a:gd name="T3" fmla="*/ 4 h 33"/>
                  <a:gd name="T4" fmla="*/ 0 w 41"/>
                  <a:gd name="T5" fmla="*/ 12 h 33"/>
                  <a:gd name="T6" fmla="*/ 0 w 41"/>
                  <a:gd name="T7" fmla="*/ 24 h 33"/>
                  <a:gd name="T8" fmla="*/ 5 w 41"/>
                  <a:gd name="T9" fmla="*/ 28 h 33"/>
                  <a:gd name="T10" fmla="*/ 10 w 41"/>
                  <a:gd name="T11" fmla="*/ 28 h 33"/>
                  <a:gd name="T12" fmla="*/ 15 w 41"/>
                  <a:gd name="T13" fmla="*/ 20 h 33"/>
                  <a:gd name="T14" fmla="*/ 21 w 41"/>
                  <a:gd name="T15" fmla="*/ 16 h 33"/>
                  <a:gd name="T16" fmla="*/ 21 w 41"/>
                  <a:gd name="T17" fmla="*/ 24 h 33"/>
                  <a:gd name="T18" fmla="*/ 26 w 41"/>
                  <a:gd name="T19" fmla="*/ 28 h 33"/>
                  <a:gd name="T20" fmla="*/ 31 w 41"/>
                  <a:gd name="T21" fmla="*/ 33 h 33"/>
                  <a:gd name="T22" fmla="*/ 41 w 41"/>
                  <a:gd name="T23" fmla="*/ 24 h 33"/>
                  <a:gd name="T24" fmla="*/ 36 w 41"/>
                  <a:gd name="T25" fmla="*/ 20 h 33"/>
                  <a:gd name="T26" fmla="*/ 36 w 41"/>
                  <a:gd name="T27" fmla="*/ 12 h 33"/>
                  <a:gd name="T28" fmla="*/ 36 w 41"/>
                  <a:gd name="T29" fmla="*/ 8 h 33"/>
                  <a:gd name="T30" fmla="*/ 21 w 41"/>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33">
                    <a:moveTo>
                      <a:pt x="21" y="0"/>
                    </a:moveTo>
                    <a:lnTo>
                      <a:pt x="10" y="4"/>
                    </a:lnTo>
                    <a:lnTo>
                      <a:pt x="0" y="12"/>
                    </a:lnTo>
                    <a:lnTo>
                      <a:pt x="0" y="24"/>
                    </a:lnTo>
                    <a:lnTo>
                      <a:pt x="5" y="28"/>
                    </a:lnTo>
                    <a:lnTo>
                      <a:pt x="10" y="28"/>
                    </a:lnTo>
                    <a:lnTo>
                      <a:pt x="15" y="20"/>
                    </a:lnTo>
                    <a:lnTo>
                      <a:pt x="21" y="16"/>
                    </a:lnTo>
                    <a:lnTo>
                      <a:pt x="21" y="24"/>
                    </a:lnTo>
                    <a:lnTo>
                      <a:pt x="26" y="28"/>
                    </a:lnTo>
                    <a:lnTo>
                      <a:pt x="31" y="33"/>
                    </a:lnTo>
                    <a:lnTo>
                      <a:pt x="41" y="24"/>
                    </a:lnTo>
                    <a:lnTo>
                      <a:pt x="36" y="20"/>
                    </a:lnTo>
                    <a:lnTo>
                      <a:pt x="36" y="12"/>
                    </a:lnTo>
                    <a:lnTo>
                      <a:pt x="36" y="8"/>
                    </a:lnTo>
                    <a:lnTo>
                      <a:pt x="21"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95" name="Freeform 85">
                <a:extLst>
                  <a:ext uri="{FF2B5EF4-FFF2-40B4-BE49-F238E27FC236}">
                    <a16:creationId xmlns:a16="http://schemas.microsoft.com/office/drawing/2014/main" id="{0D8C8A56-8506-EC40-AC0E-C480EC96A9FE}"/>
                  </a:ext>
                </a:extLst>
              </p:cNvPr>
              <p:cNvSpPr>
                <a:spLocks/>
              </p:cNvSpPr>
              <p:nvPr/>
            </p:nvSpPr>
            <p:spPr bwMode="auto">
              <a:xfrm>
                <a:off x="3444" y="1765"/>
                <a:ext cx="10" cy="17"/>
              </a:xfrm>
              <a:custGeom>
                <a:avLst/>
                <a:gdLst>
                  <a:gd name="T0" fmla="*/ 7 w 10"/>
                  <a:gd name="T1" fmla="*/ 0 h 17"/>
                  <a:gd name="T2" fmla="*/ 4 w 10"/>
                  <a:gd name="T3" fmla="*/ 4 h 17"/>
                  <a:gd name="T4" fmla="*/ 0 w 10"/>
                  <a:gd name="T5" fmla="*/ 7 h 17"/>
                  <a:gd name="T6" fmla="*/ 0 w 10"/>
                  <a:gd name="T7" fmla="*/ 14 h 17"/>
                  <a:gd name="T8" fmla="*/ 0 w 10"/>
                  <a:gd name="T9" fmla="*/ 17 h 17"/>
                  <a:gd name="T10" fmla="*/ 7 w 10"/>
                  <a:gd name="T11" fmla="*/ 14 h 17"/>
                  <a:gd name="T12" fmla="*/ 10 w 10"/>
                  <a:gd name="T13" fmla="*/ 10 h 17"/>
                  <a:gd name="T14" fmla="*/ 7 w 10"/>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
                    <a:moveTo>
                      <a:pt x="7" y="0"/>
                    </a:moveTo>
                    <a:lnTo>
                      <a:pt x="4" y="4"/>
                    </a:lnTo>
                    <a:lnTo>
                      <a:pt x="0" y="7"/>
                    </a:lnTo>
                    <a:lnTo>
                      <a:pt x="0" y="14"/>
                    </a:lnTo>
                    <a:lnTo>
                      <a:pt x="0" y="17"/>
                    </a:lnTo>
                    <a:lnTo>
                      <a:pt x="7" y="14"/>
                    </a:lnTo>
                    <a:lnTo>
                      <a:pt x="10" y="10"/>
                    </a:lnTo>
                    <a:lnTo>
                      <a:pt x="7"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96" name="Freeform 86">
                <a:extLst>
                  <a:ext uri="{FF2B5EF4-FFF2-40B4-BE49-F238E27FC236}">
                    <a16:creationId xmlns:a16="http://schemas.microsoft.com/office/drawing/2014/main" id="{00DC7C34-A6DC-2E49-80D3-138F89857667}"/>
                  </a:ext>
                </a:extLst>
              </p:cNvPr>
              <p:cNvSpPr>
                <a:spLocks/>
              </p:cNvSpPr>
              <p:nvPr/>
            </p:nvSpPr>
            <p:spPr bwMode="auto">
              <a:xfrm>
                <a:off x="3444" y="1765"/>
                <a:ext cx="15" cy="17"/>
              </a:xfrm>
              <a:custGeom>
                <a:avLst/>
                <a:gdLst>
                  <a:gd name="T0" fmla="*/ 10 w 15"/>
                  <a:gd name="T1" fmla="*/ 0 h 17"/>
                  <a:gd name="T2" fmla="*/ 5 w 15"/>
                  <a:gd name="T3" fmla="*/ 4 h 17"/>
                  <a:gd name="T4" fmla="*/ 0 w 15"/>
                  <a:gd name="T5" fmla="*/ 9 h 17"/>
                  <a:gd name="T6" fmla="*/ 0 w 15"/>
                  <a:gd name="T7" fmla="*/ 13 h 17"/>
                  <a:gd name="T8" fmla="*/ 0 w 15"/>
                  <a:gd name="T9" fmla="*/ 17 h 17"/>
                  <a:gd name="T10" fmla="*/ 5 w 15"/>
                  <a:gd name="T11" fmla="*/ 13 h 17"/>
                  <a:gd name="T12" fmla="*/ 15 w 15"/>
                  <a:gd name="T13" fmla="*/ 9 h 17"/>
                  <a:gd name="T14" fmla="*/ 10 w 15"/>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0" y="0"/>
                    </a:moveTo>
                    <a:lnTo>
                      <a:pt x="5" y="4"/>
                    </a:lnTo>
                    <a:lnTo>
                      <a:pt x="0" y="9"/>
                    </a:lnTo>
                    <a:lnTo>
                      <a:pt x="0" y="13"/>
                    </a:lnTo>
                    <a:lnTo>
                      <a:pt x="0" y="17"/>
                    </a:lnTo>
                    <a:lnTo>
                      <a:pt x="5" y="13"/>
                    </a:lnTo>
                    <a:lnTo>
                      <a:pt x="15" y="9"/>
                    </a:lnTo>
                    <a:lnTo>
                      <a:pt x="1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97" name="Freeform 87">
                <a:extLst>
                  <a:ext uri="{FF2B5EF4-FFF2-40B4-BE49-F238E27FC236}">
                    <a16:creationId xmlns:a16="http://schemas.microsoft.com/office/drawing/2014/main" id="{025DE21A-9CC6-FE4C-ABAF-7A6ABC6B867F}"/>
                  </a:ext>
                </a:extLst>
              </p:cNvPr>
              <p:cNvSpPr>
                <a:spLocks/>
              </p:cNvSpPr>
              <p:nvPr/>
            </p:nvSpPr>
            <p:spPr bwMode="auto">
              <a:xfrm>
                <a:off x="3378" y="1795"/>
                <a:ext cx="16" cy="4"/>
              </a:xfrm>
              <a:custGeom>
                <a:avLst/>
                <a:gdLst>
                  <a:gd name="T0" fmla="*/ 16 w 16"/>
                  <a:gd name="T1" fmla="*/ 0 h 4"/>
                  <a:gd name="T2" fmla="*/ 16 w 16"/>
                  <a:gd name="T3" fmla="*/ 2 h 4"/>
                  <a:gd name="T4" fmla="*/ 12 w 16"/>
                  <a:gd name="T5" fmla="*/ 4 h 4"/>
                  <a:gd name="T6" fmla="*/ 4 w 16"/>
                  <a:gd name="T7" fmla="*/ 4 h 4"/>
                  <a:gd name="T8" fmla="*/ 0 w 16"/>
                  <a:gd name="T9" fmla="*/ 4 h 4"/>
                  <a:gd name="T10" fmla="*/ 4 w 16"/>
                  <a:gd name="T11" fmla="*/ 0 h 4"/>
                  <a:gd name="T12" fmla="*/ 8 w 16"/>
                  <a:gd name="T13" fmla="*/ 0 h 4"/>
                  <a:gd name="T14" fmla="*/ 16 w 1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6" y="0"/>
                    </a:moveTo>
                    <a:lnTo>
                      <a:pt x="16" y="2"/>
                    </a:lnTo>
                    <a:lnTo>
                      <a:pt x="12" y="4"/>
                    </a:lnTo>
                    <a:lnTo>
                      <a:pt x="4" y="4"/>
                    </a:lnTo>
                    <a:lnTo>
                      <a:pt x="0" y="4"/>
                    </a:lnTo>
                    <a:lnTo>
                      <a:pt x="4" y="0"/>
                    </a:lnTo>
                    <a:lnTo>
                      <a:pt x="8" y="0"/>
                    </a:lnTo>
                    <a:lnTo>
                      <a:pt x="1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98" name="Freeform 88">
                <a:extLst>
                  <a:ext uri="{FF2B5EF4-FFF2-40B4-BE49-F238E27FC236}">
                    <a16:creationId xmlns:a16="http://schemas.microsoft.com/office/drawing/2014/main" id="{B0B43BF3-4BF9-D74B-AC57-09684A71C8B0}"/>
                  </a:ext>
                </a:extLst>
              </p:cNvPr>
              <p:cNvSpPr>
                <a:spLocks/>
              </p:cNvSpPr>
              <p:nvPr/>
            </p:nvSpPr>
            <p:spPr bwMode="auto">
              <a:xfrm>
                <a:off x="3378" y="1790"/>
                <a:ext cx="16" cy="13"/>
              </a:xfrm>
              <a:custGeom>
                <a:avLst/>
                <a:gdLst>
                  <a:gd name="T0" fmla="*/ 16 w 16"/>
                  <a:gd name="T1" fmla="*/ 0 h 13"/>
                  <a:gd name="T2" fmla="*/ 16 w 16"/>
                  <a:gd name="T3" fmla="*/ 9 h 13"/>
                  <a:gd name="T4" fmla="*/ 16 w 16"/>
                  <a:gd name="T5" fmla="*/ 13 h 13"/>
                  <a:gd name="T6" fmla="*/ 5 w 16"/>
                  <a:gd name="T7" fmla="*/ 13 h 13"/>
                  <a:gd name="T8" fmla="*/ 0 w 16"/>
                  <a:gd name="T9" fmla="*/ 9 h 13"/>
                  <a:gd name="T10" fmla="*/ 0 w 16"/>
                  <a:gd name="T11" fmla="*/ 5 h 13"/>
                  <a:gd name="T12" fmla="*/ 5 w 16"/>
                  <a:gd name="T13" fmla="*/ 0 h 13"/>
                  <a:gd name="T14" fmla="*/ 16 w 16"/>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6" y="0"/>
                    </a:moveTo>
                    <a:lnTo>
                      <a:pt x="16" y="9"/>
                    </a:lnTo>
                    <a:lnTo>
                      <a:pt x="16" y="13"/>
                    </a:lnTo>
                    <a:lnTo>
                      <a:pt x="5" y="13"/>
                    </a:lnTo>
                    <a:lnTo>
                      <a:pt x="0" y="9"/>
                    </a:lnTo>
                    <a:lnTo>
                      <a:pt x="0" y="5"/>
                    </a:lnTo>
                    <a:lnTo>
                      <a:pt x="5" y="0"/>
                    </a:lnTo>
                    <a:lnTo>
                      <a:pt x="1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99" name="Freeform 89">
                <a:extLst>
                  <a:ext uri="{FF2B5EF4-FFF2-40B4-BE49-F238E27FC236}">
                    <a16:creationId xmlns:a16="http://schemas.microsoft.com/office/drawing/2014/main" id="{64E86F1A-B47D-3C40-B6C3-B66256084F9D}"/>
                  </a:ext>
                </a:extLst>
              </p:cNvPr>
              <p:cNvSpPr>
                <a:spLocks/>
              </p:cNvSpPr>
              <p:nvPr/>
            </p:nvSpPr>
            <p:spPr bwMode="auto">
              <a:xfrm>
                <a:off x="3343" y="1786"/>
                <a:ext cx="40" cy="38"/>
              </a:xfrm>
              <a:custGeom>
                <a:avLst/>
                <a:gdLst>
                  <a:gd name="T0" fmla="*/ 40 w 40"/>
                  <a:gd name="T1" fmla="*/ 4 h 38"/>
                  <a:gd name="T2" fmla="*/ 36 w 40"/>
                  <a:gd name="T3" fmla="*/ 0 h 38"/>
                  <a:gd name="T4" fmla="*/ 31 w 40"/>
                  <a:gd name="T5" fmla="*/ 0 h 38"/>
                  <a:gd name="T6" fmla="*/ 26 w 40"/>
                  <a:gd name="T7" fmla="*/ 4 h 38"/>
                  <a:gd name="T8" fmla="*/ 26 w 40"/>
                  <a:gd name="T9" fmla="*/ 11 h 38"/>
                  <a:gd name="T10" fmla="*/ 18 w 40"/>
                  <a:gd name="T11" fmla="*/ 11 h 38"/>
                  <a:gd name="T12" fmla="*/ 8 w 40"/>
                  <a:gd name="T13" fmla="*/ 16 h 38"/>
                  <a:gd name="T14" fmla="*/ 4 w 40"/>
                  <a:gd name="T15" fmla="*/ 19 h 38"/>
                  <a:gd name="T16" fmla="*/ 0 w 40"/>
                  <a:gd name="T17" fmla="*/ 27 h 38"/>
                  <a:gd name="T18" fmla="*/ 0 w 40"/>
                  <a:gd name="T19" fmla="*/ 34 h 38"/>
                  <a:gd name="T20" fmla="*/ 0 w 40"/>
                  <a:gd name="T21" fmla="*/ 38 h 38"/>
                  <a:gd name="T22" fmla="*/ 8 w 40"/>
                  <a:gd name="T23" fmla="*/ 34 h 38"/>
                  <a:gd name="T24" fmla="*/ 22 w 40"/>
                  <a:gd name="T25" fmla="*/ 27 h 38"/>
                  <a:gd name="T26" fmla="*/ 26 w 40"/>
                  <a:gd name="T27" fmla="*/ 27 h 38"/>
                  <a:gd name="T28" fmla="*/ 26 w 40"/>
                  <a:gd name="T29" fmla="*/ 23 h 38"/>
                  <a:gd name="T30" fmla="*/ 31 w 40"/>
                  <a:gd name="T31" fmla="*/ 16 h 38"/>
                  <a:gd name="T32" fmla="*/ 40 w 40"/>
                  <a:gd name="T33"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38">
                    <a:moveTo>
                      <a:pt x="40" y="4"/>
                    </a:moveTo>
                    <a:lnTo>
                      <a:pt x="36" y="0"/>
                    </a:lnTo>
                    <a:lnTo>
                      <a:pt x="31" y="0"/>
                    </a:lnTo>
                    <a:lnTo>
                      <a:pt x="26" y="4"/>
                    </a:lnTo>
                    <a:lnTo>
                      <a:pt x="26" y="11"/>
                    </a:lnTo>
                    <a:lnTo>
                      <a:pt x="18" y="11"/>
                    </a:lnTo>
                    <a:lnTo>
                      <a:pt x="8" y="16"/>
                    </a:lnTo>
                    <a:lnTo>
                      <a:pt x="4" y="19"/>
                    </a:lnTo>
                    <a:lnTo>
                      <a:pt x="0" y="27"/>
                    </a:lnTo>
                    <a:lnTo>
                      <a:pt x="0" y="34"/>
                    </a:lnTo>
                    <a:lnTo>
                      <a:pt x="0" y="38"/>
                    </a:lnTo>
                    <a:lnTo>
                      <a:pt x="8" y="34"/>
                    </a:lnTo>
                    <a:lnTo>
                      <a:pt x="22" y="27"/>
                    </a:lnTo>
                    <a:lnTo>
                      <a:pt x="26" y="27"/>
                    </a:lnTo>
                    <a:lnTo>
                      <a:pt x="26" y="23"/>
                    </a:lnTo>
                    <a:lnTo>
                      <a:pt x="31" y="16"/>
                    </a:lnTo>
                    <a:lnTo>
                      <a:pt x="40" y="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00" name="Freeform 90">
                <a:extLst>
                  <a:ext uri="{FF2B5EF4-FFF2-40B4-BE49-F238E27FC236}">
                    <a16:creationId xmlns:a16="http://schemas.microsoft.com/office/drawing/2014/main" id="{F2F89E57-8588-3C42-B0C1-CFA80F023A9A}"/>
                  </a:ext>
                </a:extLst>
              </p:cNvPr>
              <p:cNvSpPr>
                <a:spLocks/>
              </p:cNvSpPr>
              <p:nvPr/>
            </p:nvSpPr>
            <p:spPr bwMode="auto">
              <a:xfrm>
                <a:off x="3338" y="1782"/>
                <a:ext cx="45" cy="45"/>
              </a:xfrm>
              <a:custGeom>
                <a:avLst/>
                <a:gdLst>
                  <a:gd name="T0" fmla="*/ 45 w 45"/>
                  <a:gd name="T1" fmla="*/ 8 h 45"/>
                  <a:gd name="T2" fmla="*/ 45 w 45"/>
                  <a:gd name="T3" fmla="*/ 0 h 45"/>
                  <a:gd name="T4" fmla="*/ 40 w 45"/>
                  <a:gd name="T5" fmla="*/ 4 h 45"/>
                  <a:gd name="T6" fmla="*/ 35 w 45"/>
                  <a:gd name="T7" fmla="*/ 4 h 45"/>
                  <a:gd name="T8" fmla="*/ 30 w 45"/>
                  <a:gd name="T9" fmla="*/ 13 h 45"/>
                  <a:gd name="T10" fmla="*/ 20 w 45"/>
                  <a:gd name="T11" fmla="*/ 13 h 45"/>
                  <a:gd name="T12" fmla="*/ 15 w 45"/>
                  <a:gd name="T13" fmla="*/ 21 h 45"/>
                  <a:gd name="T14" fmla="*/ 10 w 45"/>
                  <a:gd name="T15" fmla="*/ 25 h 45"/>
                  <a:gd name="T16" fmla="*/ 5 w 45"/>
                  <a:gd name="T17" fmla="*/ 29 h 45"/>
                  <a:gd name="T18" fmla="*/ 5 w 45"/>
                  <a:gd name="T19" fmla="*/ 41 h 45"/>
                  <a:gd name="T20" fmla="*/ 0 w 45"/>
                  <a:gd name="T21" fmla="*/ 45 h 45"/>
                  <a:gd name="T22" fmla="*/ 10 w 45"/>
                  <a:gd name="T23" fmla="*/ 41 h 45"/>
                  <a:gd name="T24" fmla="*/ 25 w 45"/>
                  <a:gd name="T25" fmla="*/ 29 h 45"/>
                  <a:gd name="T26" fmla="*/ 30 w 45"/>
                  <a:gd name="T27" fmla="*/ 29 h 45"/>
                  <a:gd name="T28" fmla="*/ 35 w 45"/>
                  <a:gd name="T29" fmla="*/ 25 h 45"/>
                  <a:gd name="T30" fmla="*/ 40 w 45"/>
                  <a:gd name="T31" fmla="*/ 21 h 45"/>
                  <a:gd name="T32" fmla="*/ 45 w 45"/>
                  <a:gd name="T33"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45">
                    <a:moveTo>
                      <a:pt x="45" y="8"/>
                    </a:moveTo>
                    <a:lnTo>
                      <a:pt x="45" y="0"/>
                    </a:lnTo>
                    <a:lnTo>
                      <a:pt x="40" y="4"/>
                    </a:lnTo>
                    <a:lnTo>
                      <a:pt x="35" y="4"/>
                    </a:lnTo>
                    <a:lnTo>
                      <a:pt x="30" y="13"/>
                    </a:lnTo>
                    <a:lnTo>
                      <a:pt x="20" y="13"/>
                    </a:lnTo>
                    <a:lnTo>
                      <a:pt x="15" y="21"/>
                    </a:lnTo>
                    <a:lnTo>
                      <a:pt x="10" y="25"/>
                    </a:lnTo>
                    <a:lnTo>
                      <a:pt x="5" y="29"/>
                    </a:lnTo>
                    <a:lnTo>
                      <a:pt x="5" y="41"/>
                    </a:lnTo>
                    <a:lnTo>
                      <a:pt x="0" y="45"/>
                    </a:lnTo>
                    <a:lnTo>
                      <a:pt x="10" y="41"/>
                    </a:lnTo>
                    <a:lnTo>
                      <a:pt x="25" y="29"/>
                    </a:lnTo>
                    <a:lnTo>
                      <a:pt x="30" y="29"/>
                    </a:lnTo>
                    <a:lnTo>
                      <a:pt x="35" y="25"/>
                    </a:lnTo>
                    <a:lnTo>
                      <a:pt x="40" y="21"/>
                    </a:lnTo>
                    <a:lnTo>
                      <a:pt x="45" y="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01" name="Freeform 91">
                <a:extLst>
                  <a:ext uri="{FF2B5EF4-FFF2-40B4-BE49-F238E27FC236}">
                    <a16:creationId xmlns:a16="http://schemas.microsoft.com/office/drawing/2014/main" id="{17E90F78-7FA0-7241-9E9B-4921E1B2A179}"/>
                  </a:ext>
                </a:extLst>
              </p:cNvPr>
              <p:cNvSpPr>
                <a:spLocks/>
              </p:cNvSpPr>
              <p:nvPr/>
            </p:nvSpPr>
            <p:spPr bwMode="auto">
              <a:xfrm>
                <a:off x="3398" y="1815"/>
                <a:ext cx="21" cy="42"/>
              </a:xfrm>
              <a:custGeom>
                <a:avLst/>
                <a:gdLst>
                  <a:gd name="T0" fmla="*/ 21 w 21"/>
                  <a:gd name="T1" fmla="*/ 0 h 42"/>
                  <a:gd name="T2" fmla="*/ 21 w 21"/>
                  <a:gd name="T3" fmla="*/ 4 h 42"/>
                  <a:gd name="T4" fmla="*/ 21 w 21"/>
                  <a:gd name="T5" fmla="*/ 8 h 42"/>
                  <a:gd name="T6" fmla="*/ 12 w 21"/>
                  <a:gd name="T7" fmla="*/ 11 h 42"/>
                  <a:gd name="T8" fmla="*/ 12 w 21"/>
                  <a:gd name="T9" fmla="*/ 15 h 42"/>
                  <a:gd name="T10" fmla="*/ 12 w 21"/>
                  <a:gd name="T11" fmla="*/ 26 h 42"/>
                  <a:gd name="T12" fmla="*/ 9 w 21"/>
                  <a:gd name="T13" fmla="*/ 38 h 42"/>
                  <a:gd name="T14" fmla="*/ 5 w 21"/>
                  <a:gd name="T15" fmla="*/ 42 h 42"/>
                  <a:gd name="T16" fmla="*/ 0 w 21"/>
                  <a:gd name="T17" fmla="*/ 34 h 42"/>
                  <a:gd name="T18" fmla="*/ 0 w 21"/>
                  <a:gd name="T19" fmla="*/ 23 h 42"/>
                  <a:gd name="T20" fmla="*/ 5 w 21"/>
                  <a:gd name="T21" fmla="*/ 23 h 42"/>
                  <a:gd name="T22" fmla="*/ 9 w 21"/>
                  <a:gd name="T23" fmla="*/ 19 h 42"/>
                  <a:gd name="T24" fmla="*/ 9 w 21"/>
                  <a:gd name="T25" fmla="*/ 11 h 42"/>
                  <a:gd name="T26" fmla="*/ 9 w 21"/>
                  <a:gd name="T27" fmla="*/ 8 h 42"/>
                  <a:gd name="T28" fmla="*/ 12 w 21"/>
                  <a:gd name="T29" fmla="*/ 4 h 42"/>
                  <a:gd name="T30" fmla="*/ 21 w 21"/>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42">
                    <a:moveTo>
                      <a:pt x="21" y="0"/>
                    </a:moveTo>
                    <a:lnTo>
                      <a:pt x="21" y="4"/>
                    </a:lnTo>
                    <a:lnTo>
                      <a:pt x="21" y="8"/>
                    </a:lnTo>
                    <a:lnTo>
                      <a:pt x="12" y="11"/>
                    </a:lnTo>
                    <a:lnTo>
                      <a:pt x="12" y="15"/>
                    </a:lnTo>
                    <a:lnTo>
                      <a:pt x="12" y="26"/>
                    </a:lnTo>
                    <a:lnTo>
                      <a:pt x="9" y="38"/>
                    </a:lnTo>
                    <a:lnTo>
                      <a:pt x="5" y="42"/>
                    </a:lnTo>
                    <a:lnTo>
                      <a:pt x="0" y="34"/>
                    </a:lnTo>
                    <a:lnTo>
                      <a:pt x="0" y="23"/>
                    </a:lnTo>
                    <a:lnTo>
                      <a:pt x="5" y="23"/>
                    </a:lnTo>
                    <a:lnTo>
                      <a:pt x="9" y="19"/>
                    </a:lnTo>
                    <a:lnTo>
                      <a:pt x="9" y="11"/>
                    </a:lnTo>
                    <a:lnTo>
                      <a:pt x="9" y="8"/>
                    </a:lnTo>
                    <a:lnTo>
                      <a:pt x="12" y="4"/>
                    </a:lnTo>
                    <a:lnTo>
                      <a:pt x="21"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02" name="Freeform 92">
                <a:extLst>
                  <a:ext uri="{FF2B5EF4-FFF2-40B4-BE49-F238E27FC236}">
                    <a16:creationId xmlns:a16="http://schemas.microsoft.com/office/drawing/2014/main" id="{69D46F9D-D9D9-9F47-8E85-BE79A3390BF2}"/>
                  </a:ext>
                </a:extLst>
              </p:cNvPr>
              <p:cNvSpPr>
                <a:spLocks/>
              </p:cNvSpPr>
              <p:nvPr/>
            </p:nvSpPr>
            <p:spPr bwMode="auto">
              <a:xfrm>
                <a:off x="3394" y="1812"/>
                <a:ext cx="25" cy="45"/>
              </a:xfrm>
              <a:custGeom>
                <a:avLst/>
                <a:gdLst>
                  <a:gd name="T0" fmla="*/ 25 w 25"/>
                  <a:gd name="T1" fmla="*/ 0 h 45"/>
                  <a:gd name="T2" fmla="*/ 25 w 25"/>
                  <a:gd name="T3" fmla="*/ 8 h 45"/>
                  <a:gd name="T4" fmla="*/ 25 w 25"/>
                  <a:gd name="T5" fmla="*/ 12 h 45"/>
                  <a:gd name="T6" fmla="*/ 20 w 25"/>
                  <a:gd name="T7" fmla="*/ 16 h 45"/>
                  <a:gd name="T8" fmla="*/ 15 w 25"/>
                  <a:gd name="T9" fmla="*/ 20 h 45"/>
                  <a:gd name="T10" fmla="*/ 15 w 25"/>
                  <a:gd name="T11" fmla="*/ 28 h 45"/>
                  <a:gd name="T12" fmla="*/ 10 w 25"/>
                  <a:gd name="T13" fmla="*/ 40 h 45"/>
                  <a:gd name="T14" fmla="*/ 10 w 25"/>
                  <a:gd name="T15" fmla="*/ 45 h 45"/>
                  <a:gd name="T16" fmla="*/ 0 w 25"/>
                  <a:gd name="T17" fmla="*/ 40 h 45"/>
                  <a:gd name="T18" fmla="*/ 5 w 25"/>
                  <a:gd name="T19" fmla="*/ 28 h 45"/>
                  <a:gd name="T20" fmla="*/ 10 w 25"/>
                  <a:gd name="T21" fmla="*/ 24 h 45"/>
                  <a:gd name="T22" fmla="*/ 15 w 25"/>
                  <a:gd name="T23" fmla="*/ 24 h 45"/>
                  <a:gd name="T24" fmla="*/ 10 w 25"/>
                  <a:gd name="T25" fmla="*/ 12 h 45"/>
                  <a:gd name="T26" fmla="*/ 10 w 25"/>
                  <a:gd name="T27" fmla="*/ 8 h 45"/>
                  <a:gd name="T28" fmla="*/ 15 w 25"/>
                  <a:gd name="T29" fmla="*/ 4 h 45"/>
                  <a:gd name="T30" fmla="*/ 25 w 25"/>
                  <a:gd name="T3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45">
                    <a:moveTo>
                      <a:pt x="25" y="0"/>
                    </a:moveTo>
                    <a:lnTo>
                      <a:pt x="25" y="8"/>
                    </a:lnTo>
                    <a:lnTo>
                      <a:pt x="25" y="12"/>
                    </a:lnTo>
                    <a:lnTo>
                      <a:pt x="20" y="16"/>
                    </a:lnTo>
                    <a:lnTo>
                      <a:pt x="15" y="20"/>
                    </a:lnTo>
                    <a:lnTo>
                      <a:pt x="15" y="28"/>
                    </a:lnTo>
                    <a:lnTo>
                      <a:pt x="10" y="40"/>
                    </a:lnTo>
                    <a:lnTo>
                      <a:pt x="10" y="45"/>
                    </a:lnTo>
                    <a:lnTo>
                      <a:pt x="0" y="40"/>
                    </a:lnTo>
                    <a:lnTo>
                      <a:pt x="5" y="28"/>
                    </a:lnTo>
                    <a:lnTo>
                      <a:pt x="10" y="24"/>
                    </a:lnTo>
                    <a:lnTo>
                      <a:pt x="15" y="24"/>
                    </a:lnTo>
                    <a:lnTo>
                      <a:pt x="10" y="12"/>
                    </a:lnTo>
                    <a:lnTo>
                      <a:pt x="10" y="8"/>
                    </a:lnTo>
                    <a:lnTo>
                      <a:pt x="15" y="4"/>
                    </a:lnTo>
                    <a:lnTo>
                      <a:pt x="2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03" name="Freeform 93">
                <a:extLst>
                  <a:ext uri="{FF2B5EF4-FFF2-40B4-BE49-F238E27FC236}">
                    <a16:creationId xmlns:a16="http://schemas.microsoft.com/office/drawing/2014/main" id="{683D545F-AA12-3A48-AD08-E1302ABB6AA1}"/>
                  </a:ext>
                </a:extLst>
              </p:cNvPr>
              <p:cNvSpPr>
                <a:spLocks/>
              </p:cNvSpPr>
              <p:nvPr/>
            </p:nvSpPr>
            <p:spPr bwMode="auto">
              <a:xfrm>
                <a:off x="3302" y="1807"/>
                <a:ext cx="36" cy="29"/>
              </a:xfrm>
              <a:custGeom>
                <a:avLst/>
                <a:gdLst>
                  <a:gd name="T0" fmla="*/ 36 w 36"/>
                  <a:gd name="T1" fmla="*/ 3 h 29"/>
                  <a:gd name="T2" fmla="*/ 31 w 36"/>
                  <a:gd name="T3" fmla="*/ 0 h 29"/>
                  <a:gd name="T4" fmla="*/ 22 w 36"/>
                  <a:gd name="T5" fmla="*/ 3 h 29"/>
                  <a:gd name="T6" fmla="*/ 22 w 36"/>
                  <a:gd name="T7" fmla="*/ 7 h 29"/>
                  <a:gd name="T8" fmla="*/ 9 w 36"/>
                  <a:gd name="T9" fmla="*/ 3 h 29"/>
                  <a:gd name="T10" fmla="*/ 4 w 36"/>
                  <a:gd name="T11" fmla="*/ 7 h 29"/>
                  <a:gd name="T12" fmla="*/ 4 w 36"/>
                  <a:gd name="T13" fmla="*/ 14 h 29"/>
                  <a:gd name="T14" fmla="*/ 0 w 36"/>
                  <a:gd name="T15" fmla="*/ 18 h 29"/>
                  <a:gd name="T16" fmla="*/ 0 w 36"/>
                  <a:gd name="T17" fmla="*/ 22 h 29"/>
                  <a:gd name="T18" fmla="*/ 0 w 36"/>
                  <a:gd name="T19" fmla="*/ 26 h 29"/>
                  <a:gd name="T20" fmla="*/ 13 w 36"/>
                  <a:gd name="T21" fmla="*/ 29 h 29"/>
                  <a:gd name="T22" fmla="*/ 18 w 36"/>
                  <a:gd name="T23" fmla="*/ 26 h 29"/>
                  <a:gd name="T24" fmla="*/ 22 w 36"/>
                  <a:gd name="T25" fmla="*/ 18 h 29"/>
                  <a:gd name="T26" fmla="*/ 27 w 36"/>
                  <a:gd name="T27" fmla="*/ 18 h 29"/>
                  <a:gd name="T28" fmla="*/ 31 w 36"/>
                  <a:gd name="T29" fmla="*/ 22 h 29"/>
                  <a:gd name="T30" fmla="*/ 36 w 36"/>
                  <a:gd name="T31" fmla="*/ 14 h 29"/>
                  <a:gd name="T32" fmla="*/ 36 w 36"/>
                  <a:gd name="T33"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9">
                    <a:moveTo>
                      <a:pt x="36" y="3"/>
                    </a:moveTo>
                    <a:lnTo>
                      <a:pt x="31" y="0"/>
                    </a:lnTo>
                    <a:lnTo>
                      <a:pt x="22" y="3"/>
                    </a:lnTo>
                    <a:lnTo>
                      <a:pt x="22" y="7"/>
                    </a:lnTo>
                    <a:lnTo>
                      <a:pt x="9" y="3"/>
                    </a:lnTo>
                    <a:lnTo>
                      <a:pt x="4" y="7"/>
                    </a:lnTo>
                    <a:lnTo>
                      <a:pt x="4" y="14"/>
                    </a:lnTo>
                    <a:lnTo>
                      <a:pt x="0" y="18"/>
                    </a:lnTo>
                    <a:lnTo>
                      <a:pt x="0" y="22"/>
                    </a:lnTo>
                    <a:lnTo>
                      <a:pt x="0" y="26"/>
                    </a:lnTo>
                    <a:lnTo>
                      <a:pt x="13" y="29"/>
                    </a:lnTo>
                    <a:lnTo>
                      <a:pt x="18" y="26"/>
                    </a:lnTo>
                    <a:lnTo>
                      <a:pt x="22" y="18"/>
                    </a:lnTo>
                    <a:lnTo>
                      <a:pt x="27" y="18"/>
                    </a:lnTo>
                    <a:lnTo>
                      <a:pt x="31" y="22"/>
                    </a:lnTo>
                    <a:lnTo>
                      <a:pt x="36" y="14"/>
                    </a:lnTo>
                    <a:lnTo>
                      <a:pt x="36" y="3"/>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04" name="Freeform 94">
                <a:extLst>
                  <a:ext uri="{FF2B5EF4-FFF2-40B4-BE49-F238E27FC236}">
                    <a16:creationId xmlns:a16="http://schemas.microsoft.com/office/drawing/2014/main" id="{3139873F-6D06-DF4C-A11E-DE44C1D48A9F}"/>
                  </a:ext>
                </a:extLst>
              </p:cNvPr>
              <p:cNvSpPr>
                <a:spLocks/>
              </p:cNvSpPr>
              <p:nvPr/>
            </p:nvSpPr>
            <p:spPr bwMode="auto">
              <a:xfrm>
                <a:off x="3297" y="1803"/>
                <a:ext cx="46" cy="33"/>
              </a:xfrm>
              <a:custGeom>
                <a:avLst/>
                <a:gdLst>
                  <a:gd name="T0" fmla="*/ 46 w 46"/>
                  <a:gd name="T1" fmla="*/ 8 h 33"/>
                  <a:gd name="T2" fmla="*/ 41 w 46"/>
                  <a:gd name="T3" fmla="*/ 4 h 33"/>
                  <a:gd name="T4" fmla="*/ 36 w 46"/>
                  <a:gd name="T5" fmla="*/ 0 h 33"/>
                  <a:gd name="T6" fmla="*/ 31 w 46"/>
                  <a:gd name="T7" fmla="*/ 4 h 33"/>
                  <a:gd name="T8" fmla="*/ 31 w 46"/>
                  <a:gd name="T9" fmla="*/ 12 h 33"/>
                  <a:gd name="T10" fmla="*/ 26 w 46"/>
                  <a:gd name="T11" fmla="*/ 8 h 33"/>
                  <a:gd name="T12" fmla="*/ 15 w 46"/>
                  <a:gd name="T13" fmla="*/ 8 h 33"/>
                  <a:gd name="T14" fmla="*/ 5 w 46"/>
                  <a:gd name="T15" fmla="*/ 12 h 33"/>
                  <a:gd name="T16" fmla="*/ 5 w 46"/>
                  <a:gd name="T17" fmla="*/ 17 h 33"/>
                  <a:gd name="T18" fmla="*/ 5 w 46"/>
                  <a:gd name="T19" fmla="*/ 25 h 33"/>
                  <a:gd name="T20" fmla="*/ 0 w 46"/>
                  <a:gd name="T21" fmla="*/ 25 h 33"/>
                  <a:gd name="T22" fmla="*/ 0 w 46"/>
                  <a:gd name="T23" fmla="*/ 33 h 33"/>
                  <a:gd name="T24" fmla="*/ 15 w 46"/>
                  <a:gd name="T25" fmla="*/ 33 h 33"/>
                  <a:gd name="T26" fmla="*/ 20 w 46"/>
                  <a:gd name="T27" fmla="*/ 29 h 33"/>
                  <a:gd name="T28" fmla="*/ 26 w 46"/>
                  <a:gd name="T29" fmla="*/ 25 h 33"/>
                  <a:gd name="T30" fmla="*/ 31 w 46"/>
                  <a:gd name="T31" fmla="*/ 25 h 33"/>
                  <a:gd name="T32" fmla="*/ 41 w 46"/>
                  <a:gd name="T33" fmla="*/ 25 h 33"/>
                  <a:gd name="T34" fmla="*/ 46 w 46"/>
                  <a:gd name="T35" fmla="*/ 17 h 33"/>
                  <a:gd name="T36" fmla="*/ 46 w 46"/>
                  <a:gd name="T37"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33">
                    <a:moveTo>
                      <a:pt x="46" y="8"/>
                    </a:moveTo>
                    <a:lnTo>
                      <a:pt x="41" y="4"/>
                    </a:lnTo>
                    <a:lnTo>
                      <a:pt x="36" y="0"/>
                    </a:lnTo>
                    <a:lnTo>
                      <a:pt x="31" y="4"/>
                    </a:lnTo>
                    <a:lnTo>
                      <a:pt x="31" y="12"/>
                    </a:lnTo>
                    <a:lnTo>
                      <a:pt x="26" y="8"/>
                    </a:lnTo>
                    <a:lnTo>
                      <a:pt x="15" y="8"/>
                    </a:lnTo>
                    <a:lnTo>
                      <a:pt x="5" y="12"/>
                    </a:lnTo>
                    <a:lnTo>
                      <a:pt x="5" y="17"/>
                    </a:lnTo>
                    <a:lnTo>
                      <a:pt x="5" y="25"/>
                    </a:lnTo>
                    <a:lnTo>
                      <a:pt x="0" y="25"/>
                    </a:lnTo>
                    <a:lnTo>
                      <a:pt x="0" y="33"/>
                    </a:lnTo>
                    <a:lnTo>
                      <a:pt x="15" y="33"/>
                    </a:lnTo>
                    <a:lnTo>
                      <a:pt x="20" y="29"/>
                    </a:lnTo>
                    <a:lnTo>
                      <a:pt x="26" y="25"/>
                    </a:lnTo>
                    <a:lnTo>
                      <a:pt x="31" y="25"/>
                    </a:lnTo>
                    <a:lnTo>
                      <a:pt x="41" y="25"/>
                    </a:lnTo>
                    <a:lnTo>
                      <a:pt x="46" y="17"/>
                    </a:lnTo>
                    <a:lnTo>
                      <a:pt x="46" y="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05" name="Freeform 95">
                <a:extLst>
                  <a:ext uri="{FF2B5EF4-FFF2-40B4-BE49-F238E27FC236}">
                    <a16:creationId xmlns:a16="http://schemas.microsoft.com/office/drawing/2014/main" id="{C94E16EC-4149-2B46-9C2F-76039FC1FF8A}"/>
                  </a:ext>
                </a:extLst>
              </p:cNvPr>
              <p:cNvSpPr>
                <a:spLocks/>
              </p:cNvSpPr>
              <p:nvPr/>
            </p:nvSpPr>
            <p:spPr bwMode="auto">
              <a:xfrm>
                <a:off x="3272" y="1836"/>
                <a:ext cx="30" cy="33"/>
              </a:xfrm>
              <a:custGeom>
                <a:avLst/>
                <a:gdLst>
                  <a:gd name="T0" fmla="*/ 25 w 30"/>
                  <a:gd name="T1" fmla="*/ 0 h 33"/>
                  <a:gd name="T2" fmla="*/ 17 w 30"/>
                  <a:gd name="T3" fmla="*/ 0 h 33"/>
                  <a:gd name="T4" fmla="*/ 8 w 30"/>
                  <a:gd name="T5" fmla="*/ 7 h 33"/>
                  <a:gd name="T6" fmla="*/ 4 w 30"/>
                  <a:gd name="T7" fmla="*/ 15 h 33"/>
                  <a:gd name="T8" fmla="*/ 0 w 30"/>
                  <a:gd name="T9" fmla="*/ 18 h 33"/>
                  <a:gd name="T10" fmla="*/ 0 w 30"/>
                  <a:gd name="T11" fmla="*/ 33 h 33"/>
                  <a:gd name="T12" fmla="*/ 8 w 30"/>
                  <a:gd name="T13" fmla="*/ 29 h 33"/>
                  <a:gd name="T14" fmla="*/ 8 w 30"/>
                  <a:gd name="T15" fmla="*/ 26 h 33"/>
                  <a:gd name="T16" fmla="*/ 21 w 30"/>
                  <a:gd name="T17" fmla="*/ 18 h 33"/>
                  <a:gd name="T18" fmla="*/ 30 w 30"/>
                  <a:gd name="T19" fmla="*/ 7 h 33"/>
                  <a:gd name="T20" fmla="*/ 25 w 30"/>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25" y="0"/>
                    </a:moveTo>
                    <a:lnTo>
                      <a:pt x="17" y="0"/>
                    </a:lnTo>
                    <a:lnTo>
                      <a:pt x="8" y="7"/>
                    </a:lnTo>
                    <a:lnTo>
                      <a:pt x="4" y="15"/>
                    </a:lnTo>
                    <a:lnTo>
                      <a:pt x="0" y="18"/>
                    </a:lnTo>
                    <a:lnTo>
                      <a:pt x="0" y="33"/>
                    </a:lnTo>
                    <a:lnTo>
                      <a:pt x="8" y="29"/>
                    </a:lnTo>
                    <a:lnTo>
                      <a:pt x="8" y="26"/>
                    </a:lnTo>
                    <a:lnTo>
                      <a:pt x="21" y="18"/>
                    </a:lnTo>
                    <a:lnTo>
                      <a:pt x="30" y="7"/>
                    </a:lnTo>
                    <a:lnTo>
                      <a:pt x="2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06" name="Freeform 96">
                <a:extLst>
                  <a:ext uri="{FF2B5EF4-FFF2-40B4-BE49-F238E27FC236}">
                    <a16:creationId xmlns:a16="http://schemas.microsoft.com/office/drawing/2014/main" id="{7C7FECF2-11FF-0641-A22D-7066F79794AB}"/>
                  </a:ext>
                </a:extLst>
              </p:cNvPr>
              <p:cNvSpPr>
                <a:spLocks/>
              </p:cNvSpPr>
              <p:nvPr/>
            </p:nvSpPr>
            <p:spPr bwMode="auto">
              <a:xfrm>
                <a:off x="3272" y="1832"/>
                <a:ext cx="30" cy="41"/>
              </a:xfrm>
              <a:custGeom>
                <a:avLst/>
                <a:gdLst>
                  <a:gd name="T0" fmla="*/ 25 w 30"/>
                  <a:gd name="T1" fmla="*/ 0 h 41"/>
                  <a:gd name="T2" fmla="*/ 15 w 30"/>
                  <a:gd name="T3" fmla="*/ 4 h 41"/>
                  <a:gd name="T4" fmla="*/ 10 w 30"/>
                  <a:gd name="T5" fmla="*/ 12 h 41"/>
                  <a:gd name="T6" fmla="*/ 0 w 30"/>
                  <a:gd name="T7" fmla="*/ 21 h 41"/>
                  <a:gd name="T8" fmla="*/ 0 w 30"/>
                  <a:gd name="T9" fmla="*/ 25 h 41"/>
                  <a:gd name="T10" fmla="*/ 0 w 30"/>
                  <a:gd name="T11" fmla="*/ 41 h 41"/>
                  <a:gd name="T12" fmla="*/ 10 w 30"/>
                  <a:gd name="T13" fmla="*/ 37 h 41"/>
                  <a:gd name="T14" fmla="*/ 10 w 30"/>
                  <a:gd name="T15" fmla="*/ 29 h 41"/>
                  <a:gd name="T16" fmla="*/ 20 w 30"/>
                  <a:gd name="T17" fmla="*/ 21 h 41"/>
                  <a:gd name="T18" fmla="*/ 30 w 30"/>
                  <a:gd name="T19" fmla="*/ 12 h 41"/>
                  <a:gd name="T20" fmla="*/ 25 w 30"/>
                  <a:gd name="T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1">
                    <a:moveTo>
                      <a:pt x="25" y="0"/>
                    </a:moveTo>
                    <a:lnTo>
                      <a:pt x="15" y="4"/>
                    </a:lnTo>
                    <a:lnTo>
                      <a:pt x="10" y="12"/>
                    </a:lnTo>
                    <a:lnTo>
                      <a:pt x="0" y="21"/>
                    </a:lnTo>
                    <a:lnTo>
                      <a:pt x="0" y="25"/>
                    </a:lnTo>
                    <a:lnTo>
                      <a:pt x="0" y="41"/>
                    </a:lnTo>
                    <a:lnTo>
                      <a:pt x="10" y="37"/>
                    </a:lnTo>
                    <a:lnTo>
                      <a:pt x="10" y="29"/>
                    </a:lnTo>
                    <a:lnTo>
                      <a:pt x="20" y="21"/>
                    </a:lnTo>
                    <a:lnTo>
                      <a:pt x="30" y="12"/>
                    </a:lnTo>
                    <a:lnTo>
                      <a:pt x="2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07" name="Freeform 97">
                <a:extLst>
                  <a:ext uri="{FF2B5EF4-FFF2-40B4-BE49-F238E27FC236}">
                    <a16:creationId xmlns:a16="http://schemas.microsoft.com/office/drawing/2014/main" id="{130705A0-8B25-4943-BF3F-008C140436AB}"/>
                  </a:ext>
                </a:extLst>
              </p:cNvPr>
              <p:cNvSpPr>
                <a:spLocks/>
              </p:cNvSpPr>
              <p:nvPr/>
            </p:nvSpPr>
            <p:spPr bwMode="auto">
              <a:xfrm>
                <a:off x="3261" y="1889"/>
                <a:ext cx="6" cy="9"/>
              </a:xfrm>
              <a:custGeom>
                <a:avLst/>
                <a:gdLst>
                  <a:gd name="T0" fmla="*/ 0 w 6"/>
                  <a:gd name="T1" fmla="*/ 0 h 9"/>
                  <a:gd name="T2" fmla="*/ 0 w 6"/>
                  <a:gd name="T3" fmla="*/ 9 h 9"/>
                  <a:gd name="T4" fmla="*/ 6 w 6"/>
                  <a:gd name="T5" fmla="*/ 6 h 9"/>
                  <a:gd name="T6" fmla="*/ 6 w 6"/>
                  <a:gd name="T7" fmla="*/ 3 h 9"/>
                  <a:gd name="T8" fmla="*/ 6 w 6"/>
                  <a:gd name="T9" fmla="*/ 0 h 9"/>
                  <a:gd name="T10" fmla="*/ 0 w 6"/>
                  <a:gd name="T11" fmla="*/ 0 h 9"/>
                </a:gdLst>
                <a:ahLst/>
                <a:cxnLst>
                  <a:cxn ang="0">
                    <a:pos x="T0" y="T1"/>
                  </a:cxn>
                  <a:cxn ang="0">
                    <a:pos x="T2" y="T3"/>
                  </a:cxn>
                  <a:cxn ang="0">
                    <a:pos x="T4" y="T5"/>
                  </a:cxn>
                  <a:cxn ang="0">
                    <a:pos x="T6" y="T7"/>
                  </a:cxn>
                  <a:cxn ang="0">
                    <a:pos x="T8" y="T9"/>
                  </a:cxn>
                  <a:cxn ang="0">
                    <a:pos x="T10" y="T11"/>
                  </a:cxn>
                </a:cxnLst>
                <a:rect l="0" t="0" r="r" b="b"/>
                <a:pathLst>
                  <a:path w="6" h="9">
                    <a:moveTo>
                      <a:pt x="0" y="0"/>
                    </a:moveTo>
                    <a:lnTo>
                      <a:pt x="0" y="9"/>
                    </a:lnTo>
                    <a:lnTo>
                      <a:pt x="6" y="6"/>
                    </a:lnTo>
                    <a:lnTo>
                      <a:pt x="6" y="3"/>
                    </a:lnTo>
                    <a:lnTo>
                      <a:pt x="6" y="0"/>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08" name="Freeform 98">
                <a:extLst>
                  <a:ext uri="{FF2B5EF4-FFF2-40B4-BE49-F238E27FC236}">
                    <a16:creationId xmlns:a16="http://schemas.microsoft.com/office/drawing/2014/main" id="{BFB894ED-9DAF-3141-A378-B41BC500513C}"/>
                  </a:ext>
                </a:extLst>
              </p:cNvPr>
              <p:cNvSpPr>
                <a:spLocks/>
              </p:cNvSpPr>
              <p:nvPr/>
            </p:nvSpPr>
            <p:spPr bwMode="auto">
              <a:xfrm>
                <a:off x="3261" y="1889"/>
                <a:ext cx="11" cy="9"/>
              </a:xfrm>
              <a:custGeom>
                <a:avLst/>
                <a:gdLst>
                  <a:gd name="T0" fmla="*/ 0 w 11"/>
                  <a:gd name="T1" fmla="*/ 0 h 9"/>
                  <a:gd name="T2" fmla="*/ 0 w 11"/>
                  <a:gd name="T3" fmla="*/ 9 h 9"/>
                  <a:gd name="T4" fmla="*/ 6 w 11"/>
                  <a:gd name="T5" fmla="*/ 9 h 9"/>
                  <a:gd name="T6" fmla="*/ 11 w 11"/>
                  <a:gd name="T7" fmla="*/ 5 h 9"/>
                  <a:gd name="T8" fmla="*/ 6 w 11"/>
                  <a:gd name="T9" fmla="*/ 0 h 9"/>
                  <a:gd name="T10" fmla="*/ 0 w 11"/>
                  <a:gd name="T11" fmla="*/ 0 h 9"/>
                </a:gdLst>
                <a:ahLst/>
                <a:cxnLst>
                  <a:cxn ang="0">
                    <a:pos x="T0" y="T1"/>
                  </a:cxn>
                  <a:cxn ang="0">
                    <a:pos x="T2" y="T3"/>
                  </a:cxn>
                  <a:cxn ang="0">
                    <a:pos x="T4" y="T5"/>
                  </a:cxn>
                  <a:cxn ang="0">
                    <a:pos x="T6" y="T7"/>
                  </a:cxn>
                  <a:cxn ang="0">
                    <a:pos x="T8" y="T9"/>
                  </a:cxn>
                  <a:cxn ang="0">
                    <a:pos x="T10" y="T11"/>
                  </a:cxn>
                </a:cxnLst>
                <a:rect l="0" t="0" r="r" b="b"/>
                <a:pathLst>
                  <a:path w="11" h="9">
                    <a:moveTo>
                      <a:pt x="0" y="0"/>
                    </a:moveTo>
                    <a:lnTo>
                      <a:pt x="0" y="9"/>
                    </a:lnTo>
                    <a:lnTo>
                      <a:pt x="6" y="9"/>
                    </a:lnTo>
                    <a:lnTo>
                      <a:pt x="11" y="5"/>
                    </a:lnTo>
                    <a:lnTo>
                      <a:pt x="6" y="0"/>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09" name="Freeform 99">
                <a:extLst>
                  <a:ext uri="{FF2B5EF4-FFF2-40B4-BE49-F238E27FC236}">
                    <a16:creationId xmlns:a16="http://schemas.microsoft.com/office/drawing/2014/main" id="{1E19709E-2B97-754A-85A7-CF5183D14900}"/>
                  </a:ext>
                </a:extLst>
              </p:cNvPr>
              <p:cNvSpPr>
                <a:spLocks/>
              </p:cNvSpPr>
              <p:nvPr/>
            </p:nvSpPr>
            <p:spPr bwMode="auto">
              <a:xfrm>
                <a:off x="3282" y="2068"/>
                <a:ext cx="45" cy="53"/>
              </a:xfrm>
              <a:custGeom>
                <a:avLst/>
                <a:gdLst>
                  <a:gd name="T0" fmla="*/ 27 w 45"/>
                  <a:gd name="T1" fmla="*/ 0 h 53"/>
                  <a:gd name="T2" fmla="*/ 23 w 45"/>
                  <a:gd name="T3" fmla="*/ 4 h 53"/>
                  <a:gd name="T4" fmla="*/ 23 w 45"/>
                  <a:gd name="T5" fmla="*/ 7 h 53"/>
                  <a:gd name="T6" fmla="*/ 13 w 45"/>
                  <a:gd name="T7" fmla="*/ 15 h 53"/>
                  <a:gd name="T8" fmla="*/ 9 w 45"/>
                  <a:gd name="T9" fmla="*/ 15 h 53"/>
                  <a:gd name="T10" fmla="*/ 4 w 45"/>
                  <a:gd name="T11" fmla="*/ 15 h 53"/>
                  <a:gd name="T12" fmla="*/ 9 w 45"/>
                  <a:gd name="T13" fmla="*/ 19 h 53"/>
                  <a:gd name="T14" fmla="*/ 4 w 45"/>
                  <a:gd name="T15" fmla="*/ 22 h 53"/>
                  <a:gd name="T16" fmla="*/ 0 w 45"/>
                  <a:gd name="T17" fmla="*/ 26 h 53"/>
                  <a:gd name="T18" fmla="*/ 0 w 45"/>
                  <a:gd name="T19" fmla="*/ 34 h 53"/>
                  <a:gd name="T20" fmla="*/ 4 w 45"/>
                  <a:gd name="T21" fmla="*/ 31 h 53"/>
                  <a:gd name="T22" fmla="*/ 13 w 45"/>
                  <a:gd name="T23" fmla="*/ 26 h 53"/>
                  <a:gd name="T24" fmla="*/ 18 w 45"/>
                  <a:gd name="T25" fmla="*/ 26 h 53"/>
                  <a:gd name="T26" fmla="*/ 18 w 45"/>
                  <a:gd name="T27" fmla="*/ 31 h 53"/>
                  <a:gd name="T28" fmla="*/ 13 w 45"/>
                  <a:gd name="T29" fmla="*/ 38 h 53"/>
                  <a:gd name="T30" fmla="*/ 9 w 45"/>
                  <a:gd name="T31" fmla="*/ 38 h 53"/>
                  <a:gd name="T32" fmla="*/ 4 w 45"/>
                  <a:gd name="T33" fmla="*/ 42 h 53"/>
                  <a:gd name="T34" fmla="*/ 4 w 45"/>
                  <a:gd name="T35" fmla="*/ 49 h 53"/>
                  <a:gd name="T36" fmla="*/ 4 w 45"/>
                  <a:gd name="T37" fmla="*/ 53 h 53"/>
                  <a:gd name="T38" fmla="*/ 13 w 45"/>
                  <a:gd name="T39" fmla="*/ 49 h 53"/>
                  <a:gd name="T40" fmla="*/ 13 w 45"/>
                  <a:gd name="T41" fmla="*/ 46 h 53"/>
                  <a:gd name="T42" fmla="*/ 18 w 45"/>
                  <a:gd name="T43" fmla="*/ 42 h 53"/>
                  <a:gd name="T44" fmla="*/ 23 w 45"/>
                  <a:gd name="T45" fmla="*/ 34 h 53"/>
                  <a:gd name="T46" fmla="*/ 27 w 45"/>
                  <a:gd name="T47" fmla="*/ 31 h 53"/>
                  <a:gd name="T48" fmla="*/ 27 w 45"/>
                  <a:gd name="T49" fmla="*/ 22 h 53"/>
                  <a:gd name="T50" fmla="*/ 31 w 45"/>
                  <a:gd name="T51" fmla="*/ 19 h 53"/>
                  <a:gd name="T52" fmla="*/ 41 w 45"/>
                  <a:gd name="T53" fmla="*/ 19 h 53"/>
                  <a:gd name="T54" fmla="*/ 45 w 45"/>
                  <a:gd name="T55" fmla="*/ 15 h 53"/>
                  <a:gd name="T56" fmla="*/ 41 w 45"/>
                  <a:gd name="T57" fmla="*/ 11 h 53"/>
                  <a:gd name="T58" fmla="*/ 31 w 45"/>
                  <a:gd name="T59" fmla="*/ 11 h 53"/>
                  <a:gd name="T60" fmla="*/ 23 w 45"/>
                  <a:gd name="T61" fmla="*/ 19 h 53"/>
                  <a:gd name="T62" fmla="*/ 18 w 45"/>
                  <a:gd name="T63" fmla="*/ 19 h 53"/>
                  <a:gd name="T64" fmla="*/ 23 w 45"/>
                  <a:gd name="T65" fmla="*/ 11 h 53"/>
                  <a:gd name="T66" fmla="*/ 27 w 45"/>
                  <a:gd name="T67" fmla="*/ 11 h 53"/>
                  <a:gd name="T68" fmla="*/ 27 w 45"/>
                  <a:gd name="T6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 h="53">
                    <a:moveTo>
                      <a:pt x="27" y="0"/>
                    </a:moveTo>
                    <a:lnTo>
                      <a:pt x="23" y="4"/>
                    </a:lnTo>
                    <a:lnTo>
                      <a:pt x="23" y="7"/>
                    </a:lnTo>
                    <a:lnTo>
                      <a:pt x="13" y="15"/>
                    </a:lnTo>
                    <a:lnTo>
                      <a:pt x="9" y="15"/>
                    </a:lnTo>
                    <a:lnTo>
                      <a:pt x="4" y="15"/>
                    </a:lnTo>
                    <a:lnTo>
                      <a:pt x="9" y="19"/>
                    </a:lnTo>
                    <a:lnTo>
                      <a:pt x="4" y="22"/>
                    </a:lnTo>
                    <a:lnTo>
                      <a:pt x="0" y="26"/>
                    </a:lnTo>
                    <a:lnTo>
                      <a:pt x="0" y="34"/>
                    </a:lnTo>
                    <a:lnTo>
                      <a:pt x="4" y="31"/>
                    </a:lnTo>
                    <a:lnTo>
                      <a:pt x="13" y="26"/>
                    </a:lnTo>
                    <a:lnTo>
                      <a:pt x="18" y="26"/>
                    </a:lnTo>
                    <a:lnTo>
                      <a:pt x="18" y="31"/>
                    </a:lnTo>
                    <a:lnTo>
                      <a:pt x="13" y="38"/>
                    </a:lnTo>
                    <a:lnTo>
                      <a:pt x="9" y="38"/>
                    </a:lnTo>
                    <a:lnTo>
                      <a:pt x="4" y="42"/>
                    </a:lnTo>
                    <a:lnTo>
                      <a:pt x="4" y="49"/>
                    </a:lnTo>
                    <a:lnTo>
                      <a:pt x="4" y="53"/>
                    </a:lnTo>
                    <a:lnTo>
                      <a:pt x="13" y="49"/>
                    </a:lnTo>
                    <a:lnTo>
                      <a:pt x="13" y="46"/>
                    </a:lnTo>
                    <a:lnTo>
                      <a:pt x="18" y="42"/>
                    </a:lnTo>
                    <a:lnTo>
                      <a:pt x="23" y="34"/>
                    </a:lnTo>
                    <a:lnTo>
                      <a:pt x="27" y="31"/>
                    </a:lnTo>
                    <a:lnTo>
                      <a:pt x="27" y="22"/>
                    </a:lnTo>
                    <a:lnTo>
                      <a:pt x="31" y="19"/>
                    </a:lnTo>
                    <a:lnTo>
                      <a:pt x="41" y="19"/>
                    </a:lnTo>
                    <a:lnTo>
                      <a:pt x="45" y="15"/>
                    </a:lnTo>
                    <a:lnTo>
                      <a:pt x="41" y="11"/>
                    </a:lnTo>
                    <a:lnTo>
                      <a:pt x="31" y="11"/>
                    </a:lnTo>
                    <a:lnTo>
                      <a:pt x="23" y="19"/>
                    </a:lnTo>
                    <a:lnTo>
                      <a:pt x="18" y="19"/>
                    </a:lnTo>
                    <a:lnTo>
                      <a:pt x="23" y="11"/>
                    </a:lnTo>
                    <a:lnTo>
                      <a:pt x="27" y="11"/>
                    </a:lnTo>
                    <a:lnTo>
                      <a:pt x="27"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10" name="Freeform 100">
                <a:extLst>
                  <a:ext uri="{FF2B5EF4-FFF2-40B4-BE49-F238E27FC236}">
                    <a16:creationId xmlns:a16="http://schemas.microsoft.com/office/drawing/2014/main" id="{4C3CB202-F12A-8A44-8290-660F320D046F}"/>
                  </a:ext>
                </a:extLst>
              </p:cNvPr>
              <p:cNvSpPr>
                <a:spLocks/>
              </p:cNvSpPr>
              <p:nvPr/>
            </p:nvSpPr>
            <p:spPr bwMode="auto">
              <a:xfrm>
                <a:off x="3282" y="2068"/>
                <a:ext cx="45" cy="57"/>
              </a:xfrm>
              <a:custGeom>
                <a:avLst/>
                <a:gdLst>
                  <a:gd name="T0" fmla="*/ 25 w 45"/>
                  <a:gd name="T1" fmla="*/ 0 h 57"/>
                  <a:gd name="T2" fmla="*/ 25 w 45"/>
                  <a:gd name="T3" fmla="*/ 0 h 57"/>
                  <a:gd name="T4" fmla="*/ 20 w 45"/>
                  <a:gd name="T5" fmla="*/ 4 h 57"/>
                  <a:gd name="T6" fmla="*/ 20 w 45"/>
                  <a:gd name="T7" fmla="*/ 8 h 57"/>
                  <a:gd name="T8" fmla="*/ 15 w 45"/>
                  <a:gd name="T9" fmla="*/ 12 h 57"/>
                  <a:gd name="T10" fmla="*/ 10 w 45"/>
                  <a:gd name="T11" fmla="*/ 12 h 57"/>
                  <a:gd name="T12" fmla="*/ 5 w 45"/>
                  <a:gd name="T13" fmla="*/ 16 h 57"/>
                  <a:gd name="T14" fmla="*/ 5 w 45"/>
                  <a:gd name="T15" fmla="*/ 20 h 57"/>
                  <a:gd name="T16" fmla="*/ 0 w 45"/>
                  <a:gd name="T17" fmla="*/ 24 h 57"/>
                  <a:gd name="T18" fmla="*/ 0 w 45"/>
                  <a:gd name="T19" fmla="*/ 29 h 57"/>
                  <a:gd name="T20" fmla="*/ 0 w 45"/>
                  <a:gd name="T21" fmla="*/ 37 h 57"/>
                  <a:gd name="T22" fmla="*/ 5 w 45"/>
                  <a:gd name="T23" fmla="*/ 29 h 57"/>
                  <a:gd name="T24" fmla="*/ 15 w 45"/>
                  <a:gd name="T25" fmla="*/ 24 h 57"/>
                  <a:gd name="T26" fmla="*/ 20 w 45"/>
                  <a:gd name="T27" fmla="*/ 24 h 57"/>
                  <a:gd name="T28" fmla="*/ 20 w 45"/>
                  <a:gd name="T29" fmla="*/ 33 h 57"/>
                  <a:gd name="T30" fmla="*/ 10 w 45"/>
                  <a:gd name="T31" fmla="*/ 37 h 57"/>
                  <a:gd name="T32" fmla="*/ 5 w 45"/>
                  <a:gd name="T33" fmla="*/ 37 h 57"/>
                  <a:gd name="T34" fmla="*/ 5 w 45"/>
                  <a:gd name="T35" fmla="*/ 45 h 57"/>
                  <a:gd name="T36" fmla="*/ 0 w 45"/>
                  <a:gd name="T37" fmla="*/ 53 h 57"/>
                  <a:gd name="T38" fmla="*/ 5 w 45"/>
                  <a:gd name="T39" fmla="*/ 57 h 57"/>
                  <a:gd name="T40" fmla="*/ 10 w 45"/>
                  <a:gd name="T41" fmla="*/ 53 h 57"/>
                  <a:gd name="T42" fmla="*/ 15 w 45"/>
                  <a:gd name="T43" fmla="*/ 45 h 57"/>
                  <a:gd name="T44" fmla="*/ 20 w 45"/>
                  <a:gd name="T45" fmla="*/ 37 h 57"/>
                  <a:gd name="T46" fmla="*/ 30 w 45"/>
                  <a:gd name="T47" fmla="*/ 33 h 57"/>
                  <a:gd name="T48" fmla="*/ 30 w 45"/>
                  <a:gd name="T49" fmla="*/ 24 h 57"/>
                  <a:gd name="T50" fmla="*/ 35 w 45"/>
                  <a:gd name="T51" fmla="*/ 20 h 57"/>
                  <a:gd name="T52" fmla="*/ 40 w 45"/>
                  <a:gd name="T53" fmla="*/ 20 h 57"/>
                  <a:gd name="T54" fmla="*/ 45 w 45"/>
                  <a:gd name="T55" fmla="*/ 16 h 57"/>
                  <a:gd name="T56" fmla="*/ 40 w 45"/>
                  <a:gd name="T57" fmla="*/ 8 h 57"/>
                  <a:gd name="T58" fmla="*/ 30 w 45"/>
                  <a:gd name="T59" fmla="*/ 12 h 57"/>
                  <a:gd name="T60" fmla="*/ 25 w 45"/>
                  <a:gd name="T61" fmla="*/ 16 h 57"/>
                  <a:gd name="T62" fmla="*/ 20 w 45"/>
                  <a:gd name="T63" fmla="*/ 20 h 57"/>
                  <a:gd name="T64" fmla="*/ 15 w 45"/>
                  <a:gd name="T65" fmla="*/ 16 h 57"/>
                  <a:gd name="T66" fmla="*/ 20 w 45"/>
                  <a:gd name="T67" fmla="*/ 12 h 57"/>
                  <a:gd name="T68" fmla="*/ 30 w 45"/>
                  <a:gd name="T69" fmla="*/ 12 h 57"/>
                  <a:gd name="T70" fmla="*/ 25 w 45"/>
                  <a:gd name="T7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57">
                    <a:moveTo>
                      <a:pt x="25" y="0"/>
                    </a:moveTo>
                    <a:lnTo>
                      <a:pt x="25" y="0"/>
                    </a:lnTo>
                    <a:lnTo>
                      <a:pt x="20" y="4"/>
                    </a:lnTo>
                    <a:lnTo>
                      <a:pt x="20" y="8"/>
                    </a:lnTo>
                    <a:lnTo>
                      <a:pt x="15" y="12"/>
                    </a:lnTo>
                    <a:lnTo>
                      <a:pt x="10" y="12"/>
                    </a:lnTo>
                    <a:lnTo>
                      <a:pt x="5" y="16"/>
                    </a:lnTo>
                    <a:lnTo>
                      <a:pt x="5" y="20"/>
                    </a:lnTo>
                    <a:lnTo>
                      <a:pt x="0" y="24"/>
                    </a:lnTo>
                    <a:lnTo>
                      <a:pt x="0" y="29"/>
                    </a:lnTo>
                    <a:lnTo>
                      <a:pt x="0" y="37"/>
                    </a:lnTo>
                    <a:lnTo>
                      <a:pt x="5" y="29"/>
                    </a:lnTo>
                    <a:lnTo>
                      <a:pt x="15" y="24"/>
                    </a:lnTo>
                    <a:lnTo>
                      <a:pt x="20" y="24"/>
                    </a:lnTo>
                    <a:lnTo>
                      <a:pt x="20" y="33"/>
                    </a:lnTo>
                    <a:lnTo>
                      <a:pt x="10" y="37"/>
                    </a:lnTo>
                    <a:lnTo>
                      <a:pt x="5" y="37"/>
                    </a:lnTo>
                    <a:lnTo>
                      <a:pt x="5" y="45"/>
                    </a:lnTo>
                    <a:lnTo>
                      <a:pt x="0" y="53"/>
                    </a:lnTo>
                    <a:lnTo>
                      <a:pt x="5" y="57"/>
                    </a:lnTo>
                    <a:lnTo>
                      <a:pt x="10" y="53"/>
                    </a:lnTo>
                    <a:lnTo>
                      <a:pt x="15" y="45"/>
                    </a:lnTo>
                    <a:lnTo>
                      <a:pt x="20" y="37"/>
                    </a:lnTo>
                    <a:lnTo>
                      <a:pt x="30" y="33"/>
                    </a:lnTo>
                    <a:lnTo>
                      <a:pt x="30" y="24"/>
                    </a:lnTo>
                    <a:lnTo>
                      <a:pt x="35" y="20"/>
                    </a:lnTo>
                    <a:lnTo>
                      <a:pt x="40" y="20"/>
                    </a:lnTo>
                    <a:lnTo>
                      <a:pt x="45" y="16"/>
                    </a:lnTo>
                    <a:lnTo>
                      <a:pt x="40" y="8"/>
                    </a:lnTo>
                    <a:lnTo>
                      <a:pt x="30" y="12"/>
                    </a:lnTo>
                    <a:lnTo>
                      <a:pt x="25" y="16"/>
                    </a:lnTo>
                    <a:lnTo>
                      <a:pt x="20" y="20"/>
                    </a:lnTo>
                    <a:lnTo>
                      <a:pt x="15" y="16"/>
                    </a:lnTo>
                    <a:lnTo>
                      <a:pt x="20" y="12"/>
                    </a:lnTo>
                    <a:lnTo>
                      <a:pt x="30" y="12"/>
                    </a:lnTo>
                    <a:lnTo>
                      <a:pt x="2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11" name="Freeform 101">
                <a:extLst>
                  <a:ext uri="{FF2B5EF4-FFF2-40B4-BE49-F238E27FC236}">
                    <a16:creationId xmlns:a16="http://schemas.microsoft.com/office/drawing/2014/main" id="{A37B34C9-BD5B-1F43-B603-31104B863196}"/>
                  </a:ext>
                </a:extLst>
              </p:cNvPr>
              <p:cNvSpPr>
                <a:spLocks/>
              </p:cNvSpPr>
              <p:nvPr/>
            </p:nvSpPr>
            <p:spPr bwMode="auto">
              <a:xfrm>
                <a:off x="3251" y="2142"/>
                <a:ext cx="21" cy="12"/>
              </a:xfrm>
              <a:custGeom>
                <a:avLst/>
                <a:gdLst>
                  <a:gd name="T0" fmla="*/ 21 w 21"/>
                  <a:gd name="T1" fmla="*/ 0 h 12"/>
                  <a:gd name="T2" fmla="*/ 16 w 21"/>
                  <a:gd name="T3" fmla="*/ 0 h 12"/>
                  <a:gd name="T4" fmla="*/ 5 w 21"/>
                  <a:gd name="T5" fmla="*/ 4 h 12"/>
                  <a:gd name="T6" fmla="*/ 0 w 21"/>
                  <a:gd name="T7" fmla="*/ 4 h 12"/>
                  <a:gd name="T8" fmla="*/ 0 w 21"/>
                  <a:gd name="T9" fmla="*/ 8 h 12"/>
                  <a:gd name="T10" fmla="*/ 0 w 21"/>
                  <a:gd name="T11" fmla="*/ 12 h 12"/>
                  <a:gd name="T12" fmla="*/ 10 w 21"/>
                  <a:gd name="T13" fmla="*/ 12 h 12"/>
                  <a:gd name="T14" fmla="*/ 16 w 21"/>
                  <a:gd name="T15" fmla="*/ 4 h 12"/>
                  <a:gd name="T16" fmla="*/ 21 w 21"/>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2">
                    <a:moveTo>
                      <a:pt x="21" y="0"/>
                    </a:moveTo>
                    <a:lnTo>
                      <a:pt x="16" y="0"/>
                    </a:lnTo>
                    <a:lnTo>
                      <a:pt x="5" y="4"/>
                    </a:lnTo>
                    <a:lnTo>
                      <a:pt x="0" y="4"/>
                    </a:lnTo>
                    <a:lnTo>
                      <a:pt x="0" y="8"/>
                    </a:lnTo>
                    <a:lnTo>
                      <a:pt x="0" y="12"/>
                    </a:lnTo>
                    <a:lnTo>
                      <a:pt x="10" y="12"/>
                    </a:lnTo>
                    <a:lnTo>
                      <a:pt x="16" y="4"/>
                    </a:lnTo>
                    <a:lnTo>
                      <a:pt x="21"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nb-NO"/>
              </a:p>
            </p:txBody>
          </p:sp>
          <p:sp>
            <p:nvSpPr>
              <p:cNvPr id="312" name="Freeform 102">
                <a:extLst>
                  <a:ext uri="{FF2B5EF4-FFF2-40B4-BE49-F238E27FC236}">
                    <a16:creationId xmlns:a16="http://schemas.microsoft.com/office/drawing/2014/main" id="{EA026E0E-5680-7248-B1F8-CF7CAD27DA92}"/>
                  </a:ext>
                </a:extLst>
              </p:cNvPr>
              <p:cNvSpPr>
                <a:spLocks/>
              </p:cNvSpPr>
              <p:nvPr/>
            </p:nvSpPr>
            <p:spPr bwMode="auto">
              <a:xfrm>
                <a:off x="3251" y="2142"/>
                <a:ext cx="21" cy="12"/>
              </a:xfrm>
              <a:custGeom>
                <a:avLst/>
                <a:gdLst>
                  <a:gd name="T0" fmla="*/ 21 w 21"/>
                  <a:gd name="T1" fmla="*/ 0 h 12"/>
                  <a:gd name="T2" fmla="*/ 16 w 21"/>
                  <a:gd name="T3" fmla="*/ 0 h 12"/>
                  <a:gd name="T4" fmla="*/ 5 w 21"/>
                  <a:gd name="T5" fmla="*/ 4 h 12"/>
                  <a:gd name="T6" fmla="*/ 0 w 21"/>
                  <a:gd name="T7" fmla="*/ 4 h 12"/>
                  <a:gd name="T8" fmla="*/ 0 w 21"/>
                  <a:gd name="T9" fmla="*/ 8 h 12"/>
                  <a:gd name="T10" fmla="*/ 0 w 21"/>
                  <a:gd name="T11" fmla="*/ 12 h 12"/>
                  <a:gd name="T12" fmla="*/ 10 w 21"/>
                  <a:gd name="T13" fmla="*/ 12 h 12"/>
                  <a:gd name="T14" fmla="*/ 16 w 21"/>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2">
                    <a:moveTo>
                      <a:pt x="21" y="0"/>
                    </a:moveTo>
                    <a:lnTo>
                      <a:pt x="16" y="0"/>
                    </a:lnTo>
                    <a:lnTo>
                      <a:pt x="5" y="4"/>
                    </a:lnTo>
                    <a:lnTo>
                      <a:pt x="0" y="4"/>
                    </a:lnTo>
                    <a:lnTo>
                      <a:pt x="0" y="8"/>
                    </a:lnTo>
                    <a:lnTo>
                      <a:pt x="0" y="12"/>
                    </a:lnTo>
                    <a:lnTo>
                      <a:pt x="10" y="12"/>
                    </a:lnTo>
                    <a:lnTo>
                      <a:pt x="16" y="4"/>
                    </a:lnTo>
                  </a:path>
                </a:pathLst>
              </a:custGeom>
              <a:noFill/>
              <a:ln w="9525" cap="sq">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nb-NO"/>
              </a:p>
            </p:txBody>
          </p:sp>
          <p:sp>
            <p:nvSpPr>
              <p:cNvPr id="313" name="Freeform 103">
                <a:extLst>
                  <a:ext uri="{FF2B5EF4-FFF2-40B4-BE49-F238E27FC236}">
                    <a16:creationId xmlns:a16="http://schemas.microsoft.com/office/drawing/2014/main" id="{F204820E-5015-A548-B2E8-BFAE35F0D254}"/>
                  </a:ext>
                </a:extLst>
              </p:cNvPr>
              <p:cNvSpPr>
                <a:spLocks/>
              </p:cNvSpPr>
              <p:nvPr/>
            </p:nvSpPr>
            <p:spPr bwMode="auto">
              <a:xfrm>
                <a:off x="3200" y="2245"/>
                <a:ext cx="25" cy="13"/>
              </a:xfrm>
              <a:custGeom>
                <a:avLst/>
                <a:gdLst>
                  <a:gd name="T0" fmla="*/ 21 w 25"/>
                  <a:gd name="T1" fmla="*/ 3 h 13"/>
                  <a:gd name="T2" fmla="*/ 17 w 25"/>
                  <a:gd name="T3" fmla="*/ 0 h 13"/>
                  <a:gd name="T4" fmla="*/ 13 w 25"/>
                  <a:gd name="T5" fmla="*/ 0 h 13"/>
                  <a:gd name="T6" fmla="*/ 9 w 25"/>
                  <a:gd name="T7" fmla="*/ 3 h 13"/>
                  <a:gd name="T8" fmla="*/ 5 w 25"/>
                  <a:gd name="T9" fmla="*/ 3 h 13"/>
                  <a:gd name="T10" fmla="*/ 0 w 25"/>
                  <a:gd name="T11" fmla="*/ 6 h 13"/>
                  <a:gd name="T12" fmla="*/ 0 w 25"/>
                  <a:gd name="T13" fmla="*/ 10 h 13"/>
                  <a:gd name="T14" fmla="*/ 5 w 25"/>
                  <a:gd name="T15" fmla="*/ 10 h 13"/>
                  <a:gd name="T16" fmla="*/ 9 w 25"/>
                  <a:gd name="T17" fmla="*/ 6 h 13"/>
                  <a:gd name="T18" fmla="*/ 13 w 25"/>
                  <a:gd name="T19" fmla="*/ 6 h 13"/>
                  <a:gd name="T20" fmla="*/ 17 w 25"/>
                  <a:gd name="T21" fmla="*/ 13 h 13"/>
                  <a:gd name="T22" fmla="*/ 21 w 25"/>
                  <a:gd name="T23" fmla="*/ 13 h 13"/>
                  <a:gd name="T24" fmla="*/ 25 w 25"/>
                  <a:gd name="T25" fmla="*/ 10 h 13"/>
                  <a:gd name="T26" fmla="*/ 21 w 25"/>
                  <a:gd name="T2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3">
                    <a:moveTo>
                      <a:pt x="21" y="3"/>
                    </a:moveTo>
                    <a:lnTo>
                      <a:pt x="17" y="0"/>
                    </a:lnTo>
                    <a:lnTo>
                      <a:pt x="13" y="0"/>
                    </a:lnTo>
                    <a:lnTo>
                      <a:pt x="9" y="3"/>
                    </a:lnTo>
                    <a:lnTo>
                      <a:pt x="5" y="3"/>
                    </a:lnTo>
                    <a:lnTo>
                      <a:pt x="0" y="6"/>
                    </a:lnTo>
                    <a:lnTo>
                      <a:pt x="0" y="10"/>
                    </a:lnTo>
                    <a:lnTo>
                      <a:pt x="5" y="10"/>
                    </a:lnTo>
                    <a:lnTo>
                      <a:pt x="9" y="6"/>
                    </a:lnTo>
                    <a:lnTo>
                      <a:pt x="13" y="6"/>
                    </a:lnTo>
                    <a:lnTo>
                      <a:pt x="17" y="13"/>
                    </a:lnTo>
                    <a:lnTo>
                      <a:pt x="21" y="13"/>
                    </a:lnTo>
                    <a:lnTo>
                      <a:pt x="25" y="10"/>
                    </a:lnTo>
                    <a:lnTo>
                      <a:pt x="21" y="3"/>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14" name="Freeform 104">
                <a:extLst>
                  <a:ext uri="{FF2B5EF4-FFF2-40B4-BE49-F238E27FC236}">
                    <a16:creationId xmlns:a16="http://schemas.microsoft.com/office/drawing/2014/main" id="{92A59C61-AA4C-804E-95A8-05BAEA26A00C}"/>
                  </a:ext>
                </a:extLst>
              </p:cNvPr>
              <p:cNvSpPr>
                <a:spLocks/>
              </p:cNvSpPr>
              <p:nvPr/>
            </p:nvSpPr>
            <p:spPr bwMode="auto">
              <a:xfrm>
                <a:off x="3678" y="1315"/>
                <a:ext cx="539" cy="351"/>
              </a:xfrm>
              <a:custGeom>
                <a:avLst/>
                <a:gdLst>
                  <a:gd name="T0" fmla="*/ 30 w 539"/>
                  <a:gd name="T1" fmla="*/ 176 h 351"/>
                  <a:gd name="T2" fmla="*/ 56 w 539"/>
                  <a:gd name="T3" fmla="*/ 180 h 351"/>
                  <a:gd name="T4" fmla="*/ 86 w 539"/>
                  <a:gd name="T5" fmla="*/ 188 h 351"/>
                  <a:gd name="T6" fmla="*/ 111 w 539"/>
                  <a:gd name="T7" fmla="*/ 184 h 351"/>
                  <a:gd name="T8" fmla="*/ 106 w 539"/>
                  <a:gd name="T9" fmla="*/ 152 h 351"/>
                  <a:gd name="T10" fmla="*/ 131 w 539"/>
                  <a:gd name="T11" fmla="*/ 110 h 351"/>
                  <a:gd name="T12" fmla="*/ 141 w 539"/>
                  <a:gd name="T13" fmla="*/ 94 h 351"/>
                  <a:gd name="T14" fmla="*/ 131 w 539"/>
                  <a:gd name="T15" fmla="*/ 62 h 351"/>
                  <a:gd name="T16" fmla="*/ 166 w 539"/>
                  <a:gd name="T17" fmla="*/ 69 h 351"/>
                  <a:gd name="T18" fmla="*/ 197 w 539"/>
                  <a:gd name="T19" fmla="*/ 57 h 351"/>
                  <a:gd name="T20" fmla="*/ 182 w 539"/>
                  <a:gd name="T21" fmla="*/ 94 h 351"/>
                  <a:gd name="T22" fmla="*/ 197 w 539"/>
                  <a:gd name="T23" fmla="*/ 147 h 351"/>
                  <a:gd name="T24" fmla="*/ 212 w 539"/>
                  <a:gd name="T25" fmla="*/ 114 h 351"/>
                  <a:gd name="T26" fmla="*/ 237 w 539"/>
                  <a:gd name="T27" fmla="*/ 41 h 351"/>
                  <a:gd name="T28" fmla="*/ 257 w 539"/>
                  <a:gd name="T29" fmla="*/ 57 h 351"/>
                  <a:gd name="T30" fmla="*/ 272 w 539"/>
                  <a:gd name="T31" fmla="*/ 53 h 351"/>
                  <a:gd name="T32" fmla="*/ 277 w 539"/>
                  <a:gd name="T33" fmla="*/ 17 h 351"/>
                  <a:gd name="T34" fmla="*/ 338 w 539"/>
                  <a:gd name="T35" fmla="*/ 8 h 351"/>
                  <a:gd name="T36" fmla="*/ 318 w 539"/>
                  <a:gd name="T37" fmla="*/ 37 h 351"/>
                  <a:gd name="T38" fmla="*/ 338 w 539"/>
                  <a:gd name="T39" fmla="*/ 53 h 351"/>
                  <a:gd name="T40" fmla="*/ 353 w 539"/>
                  <a:gd name="T41" fmla="*/ 12 h 351"/>
                  <a:gd name="T42" fmla="*/ 393 w 539"/>
                  <a:gd name="T43" fmla="*/ 17 h 351"/>
                  <a:gd name="T44" fmla="*/ 418 w 539"/>
                  <a:gd name="T45" fmla="*/ 8 h 351"/>
                  <a:gd name="T46" fmla="*/ 444 w 539"/>
                  <a:gd name="T47" fmla="*/ 24 h 351"/>
                  <a:gd name="T48" fmla="*/ 484 w 539"/>
                  <a:gd name="T49" fmla="*/ 17 h 351"/>
                  <a:gd name="T50" fmla="*/ 489 w 539"/>
                  <a:gd name="T51" fmla="*/ 53 h 351"/>
                  <a:gd name="T52" fmla="*/ 439 w 539"/>
                  <a:gd name="T53" fmla="*/ 86 h 351"/>
                  <a:gd name="T54" fmla="*/ 423 w 539"/>
                  <a:gd name="T55" fmla="*/ 98 h 351"/>
                  <a:gd name="T56" fmla="*/ 494 w 539"/>
                  <a:gd name="T57" fmla="*/ 110 h 351"/>
                  <a:gd name="T58" fmla="*/ 529 w 539"/>
                  <a:gd name="T59" fmla="*/ 98 h 351"/>
                  <a:gd name="T60" fmla="*/ 529 w 539"/>
                  <a:gd name="T61" fmla="*/ 131 h 351"/>
                  <a:gd name="T62" fmla="*/ 499 w 539"/>
                  <a:gd name="T63" fmla="*/ 155 h 351"/>
                  <a:gd name="T64" fmla="*/ 469 w 539"/>
                  <a:gd name="T65" fmla="*/ 180 h 351"/>
                  <a:gd name="T66" fmla="*/ 464 w 539"/>
                  <a:gd name="T67" fmla="*/ 212 h 351"/>
                  <a:gd name="T68" fmla="*/ 459 w 539"/>
                  <a:gd name="T69" fmla="*/ 167 h 351"/>
                  <a:gd name="T70" fmla="*/ 403 w 539"/>
                  <a:gd name="T71" fmla="*/ 139 h 351"/>
                  <a:gd name="T72" fmla="*/ 358 w 539"/>
                  <a:gd name="T73" fmla="*/ 118 h 351"/>
                  <a:gd name="T74" fmla="*/ 333 w 539"/>
                  <a:gd name="T75" fmla="*/ 139 h 351"/>
                  <a:gd name="T76" fmla="*/ 287 w 539"/>
                  <a:gd name="T77" fmla="*/ 155 h 351"/>
                  <a:gd name="T78" fmla="*/ 267 w 539"/>
                  <a:gd name="T79" fmla="*/ 225 h 351"/>
                  <a:gd name="T80" fmla="*/ 287 w 539"/>
                  <a:gd name="T81" fmla="*/ 282 h 351"/>
                  <a:gd name="T82" fmla="*/ 272 w 539"/>
                  <a:gd name="T83" fmla="*/ 330 h 351"/>
                  <a:gd name="T84" fmla="*/ 242 w 539"/>
                  <a:gd name="T85" fmla="*/ 318 h 351"/>
                  <a:gd name="T86" fmla="*/ 197 w 539"/>
                  <a:gd name="T87" fmla="*/ 314 h 351"/>
                  <a:gd name="T88" fmla="*/ 166 w 539"/>
                  <a:gd name="T89" fmla="*/ 343 h 351"/>
                  <a:gd name="T90" fmla="*/ 136 w 539"/>
                  <a:gd name="T91" fmla="*/ 343 h 351"/>
                  <a:gd name="T92" fmla="*/ 96 w 539"/>
                  <a:gd name="T93" fmla="*/ 330 h 351"/>
                  <a:gd name="T94" fmla="*/ 96 w 539"/>
                  <a:gd name="T95" fmla="*/ 297 h 351"/>
                  <a:gd name="T96" fmla="*/ 89 w 539"/>
                  <a:gd name="T97" fmla="*/ 261 h 351"/>
                  <a:gd name="T98" fmla="*/ 94 w 539"/>
                  <a:gd name="T99" fmla="*/ 252 h 351"/>
                  <a:gd name="T100" fmla="*/ 77 w 539"/>
                  <a:gd name="T101" fmla="*/ 229 h 351"/>
                  <a:gd name="T102" fmla="*/ 58 w 539"/>
                  <a:gd name="T103" fmla="*/ 215 h 351"/>
                  <a:gd name="T104" fmla="*/ 32 w 539"/>
                  <a:gd name="T105" fmla="*/ 196 h 351"/>
                  <a:gd name="T106" fmla="*/ 5 w 539"/>
                  <a:gd name="T107"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9" h="351">
                    <a:moveTo>
                      <a:pt x="5" y="184"/>
                    </a:moveTo>
                    <a:lnTo>
                      <a:pt x="15" y="184"/>
                    </a:lnTo>
                    <a:lnTo>
                      <a:pt x="25" y="180"/>
                    </a:lnTo>
                    <a:lnTo>
                      <a:pt x="30" y="176"/>
                    </a:lnTo>
                    <a:lnTo>
                      <a:pt x="35" y="176"/>
                    </a:lnTo>
                    <a:lnTo>
                      <a:pt x="35" y="184"/>
                    </a:lnTo>
                    <a:lnTo>
                      <a:pt x="51" y="188"/>
                    </a:lnTo>
                    <a:lnTo>
                      <a:pt x="56" y="180"/>
                    </a:lnTo>
                    <a:lnTo>
                      <a:pt x="61" y="176"/>
                    </a:lnTo>
                    <a:lnTo>
                      <a:pt x="76" y="176"/>
                    </a:lnTo>
                    <a:lnTo>
                      <a:pt x="86" y="180"/>
                    </a:lnTo>
                    <a:lnTo>
                      <a:pt x="86" y="188"/>
                    </a:lnTo>
                    <a:lnTo>
                      <a:pt x="96" y="196"/>
                    </a:lnTo>
                    <a:lnTo>
                      <a:pt x="106" y="196"/>
                    </a:lnTo>
                    <a:lnTo>
                      <a:pt x="111" y="192"/>
                    </a:lnTo>
                    <a:lnTo>
                      <a:pt x="111" y="184"/>
                    </a:lnTo>
                    <a:lnTo>
                      <a:pt x="106" y="171"/>
                    </a:lnTo>
                    <a:lnTo>
                      <a:pt x="101" y="167"/>
                    </a:lnTo>
                    <a:lnTo>
                      <a:pt x="101" y="155"/>
                    </a:lnTo>
                    <a:lnTo>
                      <a:pt x="106" y="152"/>
                    </a:lnTo>
                    <a:lnTo>
                      <a:pt x="121" y="143"/>
                    </a:lnTo>
                    <a:lnTo>
                      <a:pt x="126" y="131"/>
                    </a:lnTo>
                    <a:lnTo>
                      <a:pt x="131" y="122"/>
                    </a:lnTo>
                    <a:lnTo>
                      <a:pt x="131" y="110"/>
                    </a:lnTo>
                    <a:lnTo>
                      <a:pt x="126" y="102"/>
                    </a:lnTo>
                    <a:lnTo>
                      <a:pt x="131" y="98"/>
                    </a:lnTo>
                    <a:lnTo>
                      <a:pt x="141" y="98"/>
                    </a:lnTo>
                    <a:lnTo>
                      <a:pt x="141" y="94"/>
                    </a:lnTo>
                    <a:lnTo>
                      <a:pt x="141" y="86"/>
                    </a:lnTo>
                    <a:lnTo>
                      <a:pt x="131" y="81"/>
                    </a:lnTo>
                    <a:lnTo>
                      <a:pt x="131" y="73"/>
                    </a:lnTo>
                    <a:lnTo>
                      <a:pt x="131" y="62"/>
                    </a:lnTo>
                    <a:lnTo>
                      <a:pt x="141" y="57"/>
                    </a:lnTo>
                    <a:lnTo>
                      <a:pt x="151" y="62"/>
                    </a:lnTo>
                    <a:lnTo>
                      <a:pt x="161" y="66"/>
                    </a:lnTo>
                    <a:lnTo>
                      <a:pt x="166" y="69"/>
                    </a:lnTo>
                    <a:lnTo>
                      <a:pt x="172" y="66"/>
                    </a:lnTo>
                    <a:lnTo>
                      <a:pt x="172" y="57"/>
                    </a:lnTo>
                    <a:lnTo>
                      <a:pt x="182" y="57"/>
                    </a:lnTo>
                    <a:lnTo>
                      <a:pt x="197" y="57"/>
                    </a:lnTo>
                    <a:lnTo>
                      <a:pt x="202" y="57"/>
                    </a:lnTo>
                    <a:lnTo>
                      <a:pt x="202" y="69"/>
                    </a:lnTo>
                    <a:lnTo>
                      <a:pt x="187" y="86"/>
                    </a:lnTo>
                    <a:lnTo>
                      <a:pt x="182" y="94"/>
                    </a:lnTo>
                    <a:lnTo>
                      <a:pt x="187" y="107"/>
                    </a:lnTo>
                    <a:lnTo>
                      <a:pt x="187" y="118"/>
                    </a:lnTo>
                    <a:lnTo>
                      <a:pt x="197" y="135"/>
                    </a:lnTo>
                    <a:lnTo>
                      <a:pt x="197" y="147"/>
                    </a:lnTo>
                    <a:lnTo>
                      <a:pt x="207" y="147"/>
                    </a:lnTo>
                    <a:lnTo>
                      <a:pt x="212" y="143"/>
                    </a:lnTo>
                    <a:lnTo>
                      <a:pt x="212" y="131"/>
                    </a:lnTo>
                    <a:lnTo>
                      <a:pt x="212" y="114"/>
                    </a:lnTo>
                    <a:lnTo>
                      <a:pt x="217" y="107"/>
                    </a:lnTo>
                    <a:lnTo>
                      <a:pt x="227" y="90"/>
                    </a:lnTo>
                    <a:lnTo>
                      <a:pt x="227" y="66"/>
                    </a:lnTo>
                    <a:lnTo>
                      <a:pt x="237" y="41"/>
                    </a:lnTo>
                    <a:lnTo>
                      <a:pt x="242" y="33"/>
                    </a:lnTo>
                    <a:lnTo>
                      <a:pt x="252" y="37"/>
                    </a:lnTo>
                    <a:lnTo>
                      <a:pt x="257" y="49"/>
                    </a:lnTo>
                    <a:lnTo>
                      <a:pt x="257" y="57"/>
                    </a:lnTo>
                    <a:lnTo>
                      <a:pt x="267" y="73"/>
                    </a:lnTo>
                    <a:lnTo>
                      <a:pt x="272" y="69"/>
                    </a:lnTo>
                    <a:lnTo>
                      <a:pt x="277" y="62"/>
                    </a:lnTo>
                    <a:lnTo>
                      <a:pt x="272" y="53"/>
                    </a:lnTo>
                    <a:lnTo>
                      <a:pt x="262" y="33"/>
                    </a:lnTo>
                    <a:lnTo>
                      <a:pt x="267" y="24"/>
                    </a:lnTo>
                    <a:lnTo>
                      <a:pt x="272" y="17"/>
                    </a:lnTo>
                    <a:lnTo>
                      <a:pt x="277" y="17"/>
                    </a:lnTo>
                    <a:lnTo>
                      <a:pt x="287" y="8"/>
                    </a:lnTo>
                    <a:lnTo>
                      <a:pt x="302" y="4"/>
                    </a:lnTo>
                    <a:lnTo>
                      <a:pt x="313" y="4"/>
                    </a:lnTo>
                    <a:lnTo>
                      <a:pt x="338" y="8"/>
                    </a:lnTo>
                    <a:lnTo>
                      <a:pt x="338" y="12"/>
                    </a:lnTo>
                    <a:lnTo>
                      <a:pt x="333" y="21"/>
                    </a:lnTo>
                    <a:lnTo>
                      <a:pt x="323" y="29"/>
                    </a:lnTo>
                    <a:lnTo>
                      <a:pt x="318" y="37"/>
                    </a:lnTo>
                    <a:lnTo>
                      <a:pt x="328" y="37"/>
                    </a:lnTo>
                    <a:lnTo>
                      <a:pt x="338" y="37"/>
                    </a:lnTo>
                    <a:lnTo>
                      <a:pt x="338" y="45"/>
                    </a:lnTo>
                    <a:lnTo>
                      <a:pt x="338" y="53"/>
                    </a:lnTo>
                    <a:lnTo>
                      <a:pt x="353" y="49"/>
                    </a:lnTo>
                    <a:lnTo>
                      <a:pt x="353" y="37"/>
                    </a:lnTo>
                    <a:lnTo>
                      <a:pt x="353" y="21"/>
                    </a:lnTo>
                    <a:lnTo>
                      <a:pt x="353" y="12"/>
                    </a:lnTo>
                    <a:lnTo>
                      <a:pt x="363" y="0"/>
                    </a:lnTo>
                    <a:lnTo>
                      <a:pt x="373" y="0"/>
                    </a:lnTo>
                    <a:lnTo>
                      <a:pt x="388" y="12"/>
                    </a:lnTo>
                    <a:lnTo>
                      <a:pt x="393" y="17"/>
                    </a:lnTo>
                    <a:lnTo>
                      <a:pt x="398" y="8"/>
                    </a:lnTo>
                    <a:lnTo>
                      <a:pt x="403" y="8"/>
                    </a:lnTo>
                    <a:lnTo>
                      <a:pt x="408" y="12"/>
                    </a:lnTo>
                    <a:lnTo>
                      <a:pt x="418" y="8"/>
                    </a:lnTo>
                    <a:lnTo>
                      <a:pt x="428" y="8"/>
                    </a:lnTo>
                    <a:lnTo>
                      <a:pt x="439" y="8"/>
                    </a:lnTo>
                    <a:lnTo>
                      <a:pt x="439" y="17"/>
                    </a:lnTo>
                    <a:lnTo>
                      <a:pt x="444" y="24"/>
                    </a:lnTo>
                    <a:lnTo>
                      <a:pt x="449" y="24"/>
                    </a:lnTo>
                    <a:lnTo>
                      <a:pt x="459" y="24"/>
                    </a:lnTo>
                    <a:lnTo>
                      <a:pt x="469" y="17"/>
                    </a:lnTo>
                    <a:lnTo>
                      <a:pt x="484" y="17"/>
                    </a:lnTo>
                    <a:lnTo>
                      <a:pt x="494" y="24"/>
                    </a:lnTo>
                    <a:lnTo>
                      <a:pt x="499" y="37"/>
                    </a:lnTo>
                    <a:lnTo>
                      <a:pt x="499" y="45"/>
                    </a:lnTo>
                    <a:lnTo>
                      <a:pt x="489" y="53"/>
                    </a:lnTo>
                    <a:lnTo>
                      <a:pt x="479" y="62"/>
                    </a:lnTo>
                    <a:lnTo>
                      <a:pt x="474" y="77"/>
                    </a:lnTo>
                    <a:lnTo>
                      <a:pt x="459" y="81"/>
                    </a:lnTo>
                    <a:lnTo>
                      <a:pt x="439" y="86"/>
                    </a:lnTo>
                    <a:lnTo>
                      <a:pt x="413" y="90"/>
                    </a:lnTo>
                    <a:lnTo>
                      <a:pt x="403" y="90"/>
                    </a:lnTo>
                    <a:lnTo>
                      <a:pt x="408" y="98"/>
                    </a:lnTo>
                    <a:lnTo>
                      <a:pt x="423" y="98"/>
                    </a:lnTo>
                    <a:lnTo>
                      <a:pt x="449" y="102"/>
                    </a:lnTo>
                    <a:lnTo>
                      <a:pt x="464" y="107"/>
                    </a:lnTo>
                    <a:lnTo>
                      <a:pt x="484" y="107"/>
                    </a:lnTo>
                    <a:lnTo>
                      <a:pt x="494" y="110"/>
                    </a:lnTo>
                    <a:lnTo>
                      <a:pt x="499" y="114"/>
                    </a:lnTo>
                    <a:lnTo>
                      <a:pt x="509" y="107"/>
                    </a:lnTo>
                    <a:lnTo>
                      <a:pt x="519" y="98"/>
                    </a:lnTo>
                    <a:lnTo>
                      <a:pt x="529" y="98"/>
                    </a:lnTo>
                    <a:lnTo>
                      <a:pt x="534" y="114"/>
                    </a:lnTo>
                    <a:lnTo>
                      <a:pt x="539" y="122"/>
                    </a:lnTo>
                    <a:lnTo>
                      <a:pt x="539" y="131"/>
                    </a:lnTo>
                    <a:lnTo>
                      <a:pt x="529" y="131"/>
                    </a:lnTo>
                    <a:lnTo>
                      <a:pt x="514" y="131"/>
                    </a:lnTo>
                    <a:lnTo>
                      <a:pt x="504" y="131"/>
                    </a:lnTo>
                    <a:lnTo>
                      <a:pt x="499" y="135"/>
                    </a:lnTo>
                    <a:lnTo>
                      <a:pt x="499" y="155"/>
                    </a:lnTo>
                    <a:lnTo>
                      <a:pt x="494" y="159"/>
                    </a:lnTo>
                    <a:lnTo>
                      <a:pt x="479" y="167"/>
                    </a:lnTo>
                    <a:lnTo>
                      <a:pt x="469" y="167"/>
                    </a:lnTo>
                    <a:lnTo>
                      <a:pt x="469" y="180"/>
                    </a:lnTo>
                    <a:lnTo>
                      <a:pt x="464" y="188"/>
                    </a:lnTo>
                    <a:lnTo>
                      <a:pt x="469" y="192"/>
                    </a:lnTo>
                    <a:lnTo>
                      <a:pt x="469" y="200"/>
                    </a:lnTo>
                    <a:lnTo>
                      <a:pt x="464" y="212"/>
                    </a:lnTo>
                    <a:lnTo>
                      <a:pt x="459" y="216"/>
                    </a:lnTo>
                    <a:lnTo>
                      <a:pt x="454" y="204"/>
                    </a:lnTo>
                    <a:lnTo>
                      <a:pt x="454" y="188"/>
                    </a:lnTo>
                    <a:lnTo>
                      <a:pt x="459" y="167"/>
                    </a:lnTo>
                    <a:lnTo>
                      <a:pt x="459" y="152"/>
                    </a:lnTo>
                    <a:lnTo>
                      <a:pt x="454" y="147"/>
                    </a:lnTo>
                    <a:lnTo>
                      <a:pt x="439" y="143"/>
                    </a:lnTo>
                    <a:lnTo>
                      <a:pt x="403" y="139"/>
                    </a:lnTo>
                    <a:lnTo>
                      <a:pt x="393" y="135"/>
                    </a:lnTo>
                    <a:lnTo>
                      <a:pt x="388" y="131"/>
                    </a:lnTo>
                    <a:lnTo>
                      <a:pt x="378" y="118"/>
                    </a:lnTo>
                    <a:lnTo>
                      <a:pt x="358" y="118"/>
                    </a:lnTo>
                    <a:lnTo>
                      <a:pt x="353" y="114"/>
                    </a:lnTo>
                    <a:lnTo>
                      <a:pt x="343" y="118"/>
                    </a:lnTo>
                    <a:lnTo>
                      <a:pt x="338" y="131"/>
                    </a:lnTo>
                    <a:lnTo>
                      <a:pt x="333" y="139"/>
                    </a:lnTo>
                    <a:lnTo>
                      <a:pt x="323" y="147"/>
                    </a:lnTo>
                    <a:lnTo>
                      <a:pt x="308" y="147"/>
                    </a:lnTo>
                    <a:lnTo>
                      <a:pt x="297" y="147"/>
                    </a:lnTo>
                    <a:lnTo>
                      <a:pt x="287" y="155"/>
                    </a:lnTo>
                    <a:lnTo>
                      <a:pt x="277" y="163"/>
                    </a:lnTo>
                    <a:lnTo>
                      <a:pt x="272" y="188"/>
                    </a:lnTo>
                    <a:lnTo>
                      <a:pt x="267" y="208"/>
                    </a:lnTo>
                    <a:lnTo>
                      <a:pt x="267" y="225"/>
                    </a:lnTo>
                    <a:lnTo>
                      <a:pt x="287" y="241"/>
                    </a:lnTo>
                    <a:lnTo>
                      <a:pt x="292" y="257"/>
                    </a:lnTo>
                    <a:lnTo>
                      <a:pt x="287" y="274"/>
                    </a:lnTo>
                    <a:lnTo>
                      <a:pt x="287" y="282"/>
                    </a:lnTo>
                    <a:lnTo>
                      <a:pt x="282" y="285"/>
                    </a:lnTo>
                    <a:lnTo>
                      <a:pt x="277" y="294"/>
                    </a:lnTo>
                    <a:lnTo>
                      <a:pt x="282" y="327"/>
                    </a:lnTo>
                    <a:lnTo>
                      <a:pt x="272" y="330"/>
                    </a:lnTo>
                    <a:lnTo>
                      <a:pt x="267" y="335"/>
                    </a:lnTo>
                    <a:lnTo>
                      <a:pt x="257" y="327"/>
                    </a:lnTo>
                    <a:lnTo>
                      <a:pt x="252" y="318"/>
                    </a:lnTo>
                    <a:lnTo>
                      <a:pt x="242" y="318"/>
                    </a:lnTo>
                    <a:lnTo>
                      <a:pt x="232" y="322"/>
                    </a:lnTo>
                    <a:lnTo>
                      <a:pt x="212" y="322"/>
                    </a:lnTo>
                    <a:lnTo>
                      <a:pt x="207" y="314"/>
                    </a:lnTo>
                    <a:lnTo>
                      <a:pt x="197" y="314"/>
                    </a:lnTo>
                    <a:lnTo>
                      <a:pt x="187" y="322"/>
                    </a:lnTo>
                    <a:lnTo>
                      <a:pt x="187" y="330"/>
                    </a:lnTo>
                    <a:lnTo>
                      <a:pt x="177" y="339"/>
                    </a:lnTo>
                    <a:lnTo>
                      <a:pt x="166" y="343"/>
                    </a:lnTo>
                    <a:lnTo>
                      <a:pt x="161" y="347"/>
                    </a:lnTo>
                    <a:lnTo>
                      <a:pt x="151" y="351"/>
                    </a:lnTo>
                    <a:lnTo>
                      <a:pt x="141" y="347"/>
                    </a:lnTo>
                    <a:lnTo>
                      <a:pt x="136" y="343"/>
                    </a:lnTo>
                    <a:lnTo>
                      <a:pt x="126" y="347"/>
                    </a:lnTo>
                    <a:lnTo>
                      <a:pt x="116" y="343"/>
                    </a:lnTo>
                    <a:lnTo>
                      <a:pt x="106" y="339"/>
                    </a:lnTo>
                    <a:lnTo>
                      <a:pt x="96" y="330"/>
                    </a:lnTo>
                    <a:lnTo>
                      <a:pt x="86" y="322"/>
                    </a:lnTo>
                    <a:lnTo>
                      <a:pt x="79" y="319"/>
                    </a:lnTo>
                    <a:lnTo>
                      <a:pt x="89" y="297"/>
                    </a:lnTo>
                    <a:lnTo>
                      <a:pt x="96" y="297"/>
                    </a:lnTo>
                    <a:lnTo>
                      <a:pt x="96" y="288"/>
                    </a:lnTo>
                    <a:lnTo>
                      <a:pt x="91" y="281"/>
                    </a:lnTo>
                    <a:lnTo>
                      <a:pt x="79" y="267"/>
                    </a:lnTo>
                    <a:lnTo>
                      <a:pt x="89" y="261"/>
                    </a:lnTo>
                    <a:lnTo>
                      <a:pt x="91" y="257"/>
                    </a:lnTo>
                    <a:lnTo>
                      <a:pt x="92" y="257"/>
                    </a:lnTo>
                    <a:lnTo>
                      <a:pt x="96" y="253"/>
                    </a:lnTo>
                    <a:lnTo>
                      <a:pt x="94" y="252"/>
                    </a:lnTo>
                    <a:lnTo>
                      <a:pt x="82" y="248"/>
                    </a:lnTo>
                    <a:lnTo>
                      <a:pt x="77" y="243"/>
                    </a:lnTo>
                    <a:lnTo>
                      <a:pt x="74" y="237"/>
                    </a:lnTo>
                    <a:lnTo>
                      <a:pt x="77" y="229"/>
                    </a:lnTo>
                    <a:lnTo>
                      <a:pt x="79" y="223"/>
                    </a:lnTo>
                    <a:lnTo>
                      <a:pt x="76" y="221"/>
                    </a:lnTo>
                    <a:lnTo>
                      <a:pt x="69" y="216"/>
                    </a:lnTo>
                    <a:lnTo>
                      <a:pt x="58" y="215"/>
                    </a:lnTo>
                    <a:lnTo>
                      <a:pt x="52" y="212"/>
                    </a:lnTo>
                    <a:lnTo>
                      <a:pt x="49" y="203"/>
                    </a:lnTo>
                    <a:lnTo>
                      <a:pt x="39" y="200"/>
                    </a:lnTo>
                    <a:lnTo>
                      <a:pt x="32" y="196"/>
                    </a:lnTo>
                    <a:lnTo>
                      <a:pt x="22" y="198"/>
                    </a:lnTo>
                    <a:lnTo>
                      <a:pt x="10" y="196"/>
                    </a:lnTo>
                    <a:lnTo>
                      <a:pt x="0" y="188"/>
                    </a:lnTo>
                    <a:lnTo>
                      <a:pt x="5" y="18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15" name="Freeform 105">
                <a:extLst>
                  <a:ext uri="{FF2B5EF4-FFF2-40B4-BE49-F238E27FC236}">
                    <a16:creationId xmlns:a16="http://schemas.microsoft.com/office/drawing/2014/main" id="{21FE605B-0132-C145-AD2C-104591F87684}"/>
                  </a:ext>
                </a:extLst>
              </p:cNvPr>
              <p:cNvSpPr>
                <a:spLocks/>
              </p:cNvSpPr>
              <p:nvPr/>
            </p:nvSpPr>
            <p:spPr bwMode="auto">
              <a:xfrm>
                <a:off x="3841" y="1336"/>
                <a:ext cx="51" cy="24"/>
              </a:xfrm>
              <a:custGeom>
                <a:avLst/>
                <a:gdLst>
                  <a:gd name="T0" fmla="*/ 19 w 51"/>
                  <a:gd name="T1" fmla="*/ 24 h 24"/>
                  <a:gd name="T2" fmla="*/ 23 w 51"/>
                  <a:gd name="T3" fmla="*/ 24 h 24"/>
                  <a:gd name="T4" fmla="*/ 23 w 51"/>
                  <a:gd name="T5" fmla="*/ 17 h 24"/>
                  <a:gd name="T6" fmla="*/ 32 w 51"/>
                  <a:gd name="T7" fmla="*/ 17 h 24"/>
                  <a:gd name="T8" fmla="*/ 32 w 51"/>
                  <a:gd name="T9" fmla="*/ 21 h 24"/>
                  <a:gd name="T10" fmla="*/ 42 w 51"/>
                  <a:gd name="T11" fmla="*/ 17 h 24"/>
                  <a:gd name="T12" fmla="*/ 51 w 51"/>
                  <a:gd name="T13" fmla="*/ 10 h 24"/>
                  <a:gd name="T14" fmla="*/ 51 w 51"/>
                  <a:gd name="T15" fmla="*/ 7 h 24"/>
                  <a:gd name="T16" fmla="*/ 47 w 51"/>
                  <a:gd name="T17" fmla="*/ 10 h 24"/>
                  <a:gd name="T18" fmla="*/ 23 w 51"/>
                  <a:gd name="T19" fmla="*/ 7 h 24"/>
                  <a:gd name="T20" fmla="*/ 19 w 51"/>
                  <a:gd name="T21" fmla="*/ 0 h 24"/>
                  <a:gd name="T22" fmla="*/ 14 w 51"/>
                  <a:gd name="T23" fmla="*/ 0 h 24"/>
                  <a:gd name="T24" fmla="*/ 4 w 51"/>
                  <a:gd name="T25" fmla="*/ 7 h 24"/>
                  <a:gd name="T26" fmla="*/ 0 w 51"/>
                  <a:gd name="T27" fmla="*/ 14 h 24"/>
                  <a:gd name="T28" fmla="*/ 4 w 51"/>
                  <a:gd name="T29" fmla="*/ 17 h 24"/>
                  <a:gd name="T30" fmla="*/ 19 w 51"/>
                  <a:gd name="T3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24">
                    <a:moveTo>
                      <a:pt x="19" y="24"/>
                    </a:moveTo>
                    <a:lnTo>
                      <a:pt x="23" y="24"/>
                    </a:lnTo>
                    <a:lnTo>
                      <a:pt x="23" y="17"/>
                    </a:lnTo>
                    <a:lnTo>
                      <a:pt x="32" y="17"/>
                    </a:lnTo>
                    <a:lnTo>
                      <a:pt x="32" y="21"/>
                    </a:lnTo>
                    <a:lnTo>
                      <a:pt x="42" y="17"/>
                    </a:lnTo>
                    <a:lnTo>
                      <a:pt x="51" y="10"/>
                    </a:lnTo>
                    <a:lnTo>
                      <a:pt x="51" y="7"/>
                    </a:lnTo>
                    <a:lnTo>
                      <a:pt x="47" y="10"/>
                    </a:lnTo>
                    <a:lnTo>
                      <a:pt x="23" y="7"/>
                    </a:lnTo>
                    <a:lnTo>
                      <a:pt x="19" y="0"/>
                    </a:lnTo>
                    <a:lnTo>
                      <a:pt x="14" y="0"/>
                    </a:lnTo>
                    <a:lnTo>
                      <a:pt x="4" y="7"/>
                    </a:lnTo>
                    <a:lnTo>
                      <a:pt x="0" y="14"/>
                    </a:lnTo>
                    <a:lnTo>
                      <a:pt x="4" y="17"/>
                    </a:lnTo>
                    <a:lnTo>
                      <a:pt x="19" y="2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16" name="Freeform 106">
                <a:extLst>
                  <a:ext uri="{FF2B5EF4-FFF2-40B4-BE49-F238E27FC236}">
                    <a16:creationId xmlns:a16="http://schemas.microsoft.com/office/drawing/2014/main" id="{BB1ED306-0101-D84D-91C9-A3EF0232259A}"/>
                  </a:ext>
                </a:extLst>
              </p:cNvPr>
              <p:cNvSpPr>
                <a:spLocks/>
              </p:cNvSpPr>
              <p:nvPr/>
            </p:nvSpPr>
            <p:spPr bwMode="auto">
              <a:xfrm>
                <a:off x="3841" y="1332"/>
                <a:ext cx="51" cy="33"/>
              </a:xfrm>
              <a:custGeom>
                <a:avLst/>
                <a:gdLst>
                  <a:gd name="T0" fmla="*/ 15 w 51"/>
                  <a:gd name="T1" fmla="*/ 33 h 33"/>
                  <a:gd name="T2" fmla="*/ 20 w 51"/>
                  <a:gd name="T3" fmla="*/ 29 h 33"/>
                  <a:gd name="T4" fmla="*/ 26 w 51"/>
                  <a:gd name="T5" fmla="*/ 25 h 33"/>
                  <a:gd name="T6" fmla="*/ 36 w 51"/>
                  <a:gd name="T7" fmla="*/ 25 h 33"/>
                  <a:gd name="T8" fmla="*/ 46 w 51"/>
                  <a:gd name="T9" fmla="*/ 21 h 33"/>
                  <a:gd name="T10" fmla="*/ 51 w 51"/>
                  <a:gd name="T11" fmla="*/ 17 h 33"/>
                  <a:gd name="T12" fmla="*/ 51 w 51"/>
                  <a:gd name="T13" fmla="*/ 8 h 33"/>
                  <a:gd name="T14" fmla="*/ 46 w 51"/>
                  <a:gd name="T15" fmla="*/ 12 h 33"/>
                  <a:gd name="T16" fmla="*/ 26 w 51"/>
                  <a:gd name="T17" fmla="*/ 8 h 33"/>
                  <a:gd name="T18" fmla="*/ 20 w 51"/>
                  <a:gd name="T19" fmla="*/ 4 h 33"/>
                  <a:gd name="T20" fmla="*/ 15 w 51"/>
                  <a:gd name="T21" fmla="*/ 0 h 33"/>
                  <a:gd name="T22" fmla="*/ 10 w 51"/>
                  <a:gd name="T23" fmla="*/ 4 h 33"/>
                  <a:gd name="T24" fmla="*/ 5 w 51"/>
                  <a:gd name="T25" fmla="*/ 12 h 33"/>
                  <a:gd name="T26" fmla="*/ 0 w 51"/>
                  <a:gd name="T27" fmla="*/ 21 h 33"/>
                  <a:gd name="T28" fmla="*/ 0 w 51"/>
                  <a:gd name="T29" fmla="*/ 25 h 33"/>
                  <a:gd name="T30" fmla="*/ 15 w 51"/>
                  <a:gd name="T3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33">
                    <a:moveTo>
                      <a:pt x="15" y="33"/>
                    </a:moveTo>
                    <a:lnTo>
                      <a:pt x="20" y="29"/>
                    </a:lnTo>
                    <a:lnTo>
                      <a:pt x="26" y="25"/>
                    </a:lnTo>
                    <a:lnTo>
                      <a:pt x="36" y="25"/>
                    </a:lnTo>
                    <a:lnTo>
                      <a:pt x="46" y="21"/>
                    </a:lnTo>
                    <a:lnTo>
                      <a:pt x="51" y="17"/>
                    </a:lnTo>
                    <a:lnTo>
                      <a:pt x="51" y="8"/>
                    </a:lnTo>
                    <a:lnTo>
                      <a:pt x="46" y="12"/>
                    </a:lnTo>
                    <a:lnTo>
                      <a:pt x="26" y="8"/>
                    </a:lnTo>
                    <a:lnTo>
                      <a:pt x="20" y="4"/>
                    </a:lnTo>
                    <a:lnTo>
                      <a:pt x="15" y="0"/>
                    </a:lnTo>
                    <a:lnTo>
                      <a:pt x="10" y="4"/>
                    </a:lnTo>
                    <a:lnTo>
                      <a:pt x="5" y="12"/>
                    </a:lnTo>
                    <a:lnTo>
                      <a:pt x="0" y="21"/>
                    </a:lnTo>
                    <a:lnTo>
                      <a:pt x="0" y="25"/>
                    </a:lnTo>
                    <a:lnTo>
                      <a:pt x="15" y="33"/>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17" name="Freeform 107">
                <a:extLst>
                  <a:ext uri="{FF2B5EF4-FFF2-40B4-BE49-F238E27FC236}">
                    <a16:creationId xmlns:a16="http://schemas.microsoft.com/office/drawing/2014/main" id="{76153299-A282-164D-8B03-3F79F14A4087}"/>
                  </a:ext>
                </a:extLst>
              </p:cNvPr>
              <p:cNvSpPr>
                <a:spLocks/>
              </p:cNvSpPr>
              <p:nvPr/>
            </p:nvSpPr>
            <p:spPr bwMode="auto">
              <a:xfrm>
                <a:off x="3775" y="1365"/>
                <a:ext cx="10" cy="16"/>
              </a:xfrm>
              <a:custGeom>
                <a:avLst/>
                <a:gdLst>
                  <a:gd name="T0" fmla="*/ 7 w 10"/>
                  <a:gd name="T1" fmla="*/ 16 h 16"/>
                  <a:gd name="T2" fmla="*/ 10 w 10"/>
                  <a:gd name="T3" fmla="*/ 13 h 16"/>
                  <a:gd name="T4" fmla="*/ 7 w 10"/>
                  <a:gd name="T5" fmla="*/ 6 h 16"/>
                  <a:gd name="T6" fmla="*/ 3 w 10"/>
                  <a:gd name="T7" fmla="*/ 3 h 16"/>
                  <a:gd name="T8" fmla="*/ 0 w 10"/>
                  <a:gd name="T9" fmla="*/ 0 h 16"/>
                  <a:gd name="T10" fmla="*/ 0 w 10"/>
                  <a:gd name="T11" fmla="*/ 10 h 16"/>
                  <a:gd name="T12" fmla="*/ 7 w 1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7" y="16"/>
                    </a:moveTo>
                    <a:lnTo>
                      <a:pt x="10" y="13"/>
                    </a:lnTo>
                    <a:lnTo>
                      <a:pt x="7" y="6"/>
                    </a:lnTo>
                    <a:lnTo>
                      <a:pt x="3" y="3"/>
                    </a:lnTo>
                    <a:lnTo>
                      <a:pt x="0" y="0"/>
                    </a:lnTo>
                    <a:lnTo>
                      <a:pt x="0" y="10"/>
                    </a:lnTo>
                    <a:lnTo>
                      <a:pt x="7" y="16"/>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18" name="Freeform 108">
                <a:extLst>
                  <a:ext uri="{FF2B5EF4-FFF2-40B4-BE49-F238E27FC236}">
                    <a16:creationId xmlns:a16="http://schemas.microsoft.com/office/drawing/2014/main" id="{0CAA6D67-E086-1545-ACC5-5CA787368F6F}"/>
                  </a:ext>
                </a:extLst>
              </p:cNvPr>
              <p:cNvSpPr>
                <a:spLocks/>
              </p:cNvSpPr>
              <p:nvPr/>
            </p:nvSpPr>
            <p:spPr bwMode="auto">
              <a:xfrm>
                <a:off x="3770" y="1365"/>
                <a:ext cx="15" cy="20"/>
              </a:xfrm>
              <a:custGeom>
                <a:avLst/>
                <a:gdLst>
                  <a:gd name="T0" fmla="*/ 15 w 15"/>
                  <a:gd name="T1" fmla="*/ 20 h 20"/>
                  <a:gd name="T2" fmla="*/ 15 w 15"/>
                  <a:gd name="T3" fmla="*/ 16 h 20"/>
                  <a:gd name="T4" fmla="*/ 10 w 15"/>
                  <a:gd name="T5" fmla="*/ 8 h 20"/>
                  <a:gd name="T6" fmla="*/ 5 w 15"/>
                  <a:gd name="T7" fmla="*/ 0 h 20"/>
                  <a:gd name="T8" fmla="*/ 0 w 15"/>
                  <a:gd name="T9" fmla="*/ 0 h 20"/>
                  <a:gd name="T10" fmla="*/ 0 w 15"/>
                  <a:gd name="T11" fmla="*/ 8 h 20"/>
                  <a:gd name="T12" fmla="*/ 15 w 1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5" y="20"/>
                    </a:moveTo>
                    <a:lnTo>
                      <a:pt x="15" y="16"/>
                    </a:lnTo>
                    <a:lnTo>
                      <a:pt x="10" y="8"/>
                    </a:lnTo>
                    <a:lnTo>
                      <a:pt x="5" y="0"/>
                    </a:lnTo>
                    <a:lnTo>
                      <a:pt x="0" y="0"/>
                    </a:lnTo>
                    <a:lnTo>
                      <a:pt x="0" y="8"/>
                    </a:lnTo>
                    <a:lnTo>
                      <a:pt x="15" y="2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19" name="Freeform 109">
                <a:extLst>
                  <a:ext uri="{FF2B5EF4-FFF2-40B4-BE49-F238E27FC236}">
                    <a16:creationId xmlns:a16="http://schemas.microsoft.com/office/drawing/2014/main" id="{0A54CD1B-0AA6-2E4E-BD9C-98E78AACD7DF}"/>
                  </a:ext>
                </a:extLst>
              </p:cNvPr>
              <p:cNvSpPr>
                <a:spLocks/>
              </p:cNvSpPr>
              <p:nvPr/>
            </p:nvSpPr>
            <p:spPr bwMode="auto">
              <a:xfrm>
                <a:off x="3795" y="1389"/>
                <a:ext cx="6" cy="9"/>
              </a:xfrm>
              <a:custGeom>
                <a:avLst/>
                <a:gdLst>
                  <a:gd name="T0" fmla="*/ 3 w 6"/>
                  <a:gd name="T1" fmla="*/ 0 h 9"/>
                  <a:gd name="T2" fmla="*/ 0 w 6"/>
                  <a:gd name="T3" fmla="*/ 3 h 9"/>
                  <a:gd name="T4" fmla="*/ 3 w 6"/>
                  <a:gd name="T5" fmla="*/ 6 h 9"/>
                  <a:gd name="T6" fmla="*/ 6 w 6"/>
                  <a:gd name="T7" fmla="*/ 9 h 9"/>
                  <a:gd name="T8" fmla="*/ 6 w 6"/>
                  <a:gd name="T9" fmla="*/ 6 h 9"/>
                  <a:gd name="T10" fmla="*/ 3 w 6"/>
                  <a:gd name="T11" fmla="*/ 0 h 9"/>
                </a:gdLst>
                <a:ahLst/>
                <a:cxnLst>
                  <a:cxn ang="0">
                    <a:pos x="T0" y="T1"/>
                  </a:cxn>
                  <a:cxn ang="0">
                    <a:pos x="T2" y="T3"/>
                  </a:cxn>
                  <a:cxn ang="0">
                    <a:pos x="T4" y="T5"/>
                  </a:cxn>
                  <a:cxn ang="0">
                    <a:pos x="T6" y="T7"/>
                  </a:cxn>
                  <a:cxn ang="0">
                    <a:pos x="T8" y="T9"/>
                  </a:cxn>
                  <a:cxn ang="0">
                    <a:pos x="T10" y="T11"/>
                  </a:cxn>
                </a:cxnLst>
                <a:rect l="0" t="0" r="r" b="b"/>
                <a:pathLst>
                  <a:path w="6" h="9">
                    <a:moveTo>
                      <a:pt x="3" y="0"/>
                    </a:moveTo>
                    <a:lnTo>
                      <a:pt x="0" y="3"/>
                    </a:lnTo>
                    <a:lnTo>
                      <a:pt x="3" y="6"/>
                    </a:lnTo>
                    <a:lnTo>
                      <a:pt x="6" y="9"/>
                    </a:lnTo>
                    <a:lnTo>
                      <a:pt x="6" y="6"/>
                    </a:lnTo>
                    <a:lnTo>
                      <a:pt x="3"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20" name="Freeform 110">
                <a:extLst>
                  <a:ext uri="{FF2B5EF4-FFF2-40B4-BE49-F238E27FC236}">
                    <a16:creationId xmlns:a16="http://schemas.microsoft.com/office/drawing/2014/main" id="{15FD638D-830B-DD4D-9F78-55B292CA5A55}"/>
                  </a:ext>
                </a:extLst>
              </p:cNvPr>
              <p:cNvSpPr>
                <a:spLocks/>
              </p:cNvSpPr>
              <p:nvPr/>
            </p:nvSpPr>
            <p:spPr bwMode="auto">
              <a:xfrm>
                <a:off x="3795" y="1389"/>
                <a:ext cx="6" cy="13"/>
              </a:xfrm>
              <a:custGeom>
                <a:avLst/>
                <a:gdLst>
                  <a:gd name="T0" fmla="*/ 6 w 6"/>
                  <a:gd name="T1" fmla="*/ 0 h 13"/>
                  <a:gd name="T2" fmla="*/ 0 w 6"/>
                  <a:gd name="T3" fmla="*/ 0 h 13"/>
                  <a:gd name="T4" fmla="*/ 0 w 6"/>
                  <a:gd name="T5" fmla="*/ 9 h 13"/>
                  <a:gd name="T6" fmla="*/ 6 w 6"/>
                  <a:gd name="T7" fmla="*/ 13 h 13"/>
                  <a:gd name="T8" fmla="*/ 6 w 6"/>
                  <a:gd name="T9" fmla="*/ 5 h 13"/>
                  <a:gd name="T10" fmla="*/ 6 w 6"/>
                  <a:gd name="T11" fmla="*/ 0 h 13"/>
                </a:gdLst>
                <a:ahLst/>
                <a:cxnLst>
                  <a:cxn ang="0">
                    <a:pos x="T0" y="T1"/>
                  </a:cxn>
                  <a:cxn ang="0">
                    <a:pos x="T2" y="T3"/>
                  </a:cxn>
                  <a:cxn ang="0">
                    <a:pos x="T4" y="T5"/>
                  </a:cxn>
                  <a:cxn ang="0">
                    <a:pos x="T6" y="T7"/>
                  </a:cxn>
                  <a:cxn ang="0">
                    <a:pos x="T8" y="T9"/>
                  </a:cxn>
                  <a:cxn ang="0">
                    <a:pos x="T10" y="T11"/>
                  </a:cxn>
                </a:cxnLst>
                <a:rect l="0" t="0" r="r" b="b"/>
                <a:pathLst>
                  <a:path w="6" h="13">
                    <a:moveTo>
                      <a:pt x="6" y="0"/>
                    </a:moveTo>
                    <a:lnTo>
                      <a:pt x="0" y="0"/>
                    </a:lnTo>
                    <a:lnTo>
                      <a:pt x="0" y="9"/>
                    </a:lnTo>
                    <a:lnTo>
                      <a:pt x="6" y="13"/>
                    </a:lnTo>
                    <a:lnTo>
                      <a:pt x="6" y="5"/>
                    </a:lnTo>
                    <a:lnTo>
                      <a:pt x="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21" name="Freeform 111">
                <a:extLst>
                  <a:ext uri="{FF2B5EF4-FFF2-40B4-BE49-F238E27FC236}">
                    <a16:creationId xmlns:a16="http://schemas.microsoft.com/office/drawing/2014/main" id="{56DDF375-222F-074D-A87F-9468BC935C9A}"/>
                  </a:ext>
                </a:extLst>
              </p:cNvPr>
              <p:cNvSpPr>
                <a:spLocks/>
              </p:cNvSpPr>
              <p:nvPr/>
            </p:nvSpPr>
            <p:spPr bwMode="auto">
              <a:xfrm>
                <a:off x="3684" y="1410"/>
                <a:ext cx="70" cy="50"/>
              </a:xfrm>
              <a:custGeom>
                <a:avLst/>
                <a:gdLst>
                  <a:gd name="T0" fmla="*/ 70 w 70"/>
                  <a:gd name="T1" fmla="*/ 0 h 50"/>
                  <a:gd name="T2" fmla="*/ 65 w 70"/>
                  <a:gd name="T3" fmla="*/ 0 h 50"/>
                  <a:gd name="T4" fmla="*/ 52 w 70"/>
                  <a:gd name="T5" fmla="*/ 7 h 50"/>
                  <a:gd name="T6" fmla="*/ 47 w 70"/>
                  <a:gd name="T7" fmla="*/ 12 h 50"/>
                  <a:gd name="T8" fmla="*/ 42 w 70"/>
                  <a:gd name="T9" fmla="*/ 4 h 50"/>
                  <a:gd name="T10" fmla="*/ 37 w 70"/>
                  <a:gd name="T11" fmla="*/ 7 h 50"/>
                  <a:gd name="T12" fmla="*/ 33 w 70"/>
                  <a:gd name="T13" fmla="*/ 15 h 50"/>
                  <a:gd name="T14" fmla="*/ 24 w 70"/>
                  <a:gd name="T15" fmla="*/ 27 h 50"/>
                  <a:gd name="T16" fmla="*/ 19 w 70"/>
                  <a:gd name="T17" fmla="*/ 27 h 50"/>
                  <a:gd name="T18" fmla="*/ 5 w 70"/>
                  <a:gd name="T19" fmla="*/ 30 h 50"/>
                  <a:gd name="T20" fmla="*/ 0 w 70"/>
                  <a:gd name="T21" fmla="*/ 38 h 50"/>
                  <a:gd name="T22" fmla="*/ 0 w 70"/>
                  <a:gd name="T23" fmla="*/ 42 h 50"/>
                  <a:gd name="T24" fmla="*/ 9 w 70"/>
                  <a:gd name="T25" fmla="*/ 42 h 50"/>
                  <a:gd name="T26" fmla="*/ 14 w 70"/>
                  <a:gd name="T27" fmla="*/ 45 h 50"/>
                  <a:gd name="T28" fmla="*/ 19 w 70"/>
                  <a:gd name="T29" fmla="*/ 50 h 50"/>
                  <a:gd name="T30" fmla="*/ 28 w 70"/>
                  <a:gd name="T31" fmla="*/ 50 h 50"/>
                  <a:gd name="T32" fmla="*/ 28 w 70"/>
                  <a:gd name="T33" fmla="*/ 45 h 50"/>
                  <a:gd name="T34" fmla="*/ 37 w 70"/>
                  <a:gd name="T35" fmla="*/ 42 h 50"/>
                  <a:gd name="T36" fmla="*/ 47 w 70"/>
                  <a:gd name="T37" fmla="*/ 38 h 50"/>
                  <a:gd name="T38" fmla="*/ 56 w 70"/>
                  <a:gd name="T39" fmla="*/ 30 h 50"/>
                  <a:gd name="T40" fmla="*/ 61 w 70"/>
                  <a:gd name="T41" fmla="*/ 27 h 50"/>
                  <a:gd name="T42" fmla="*/ 61 w 70"/>
                  <a:gd name="T43" fmla="*/ 19 h 50"/>
                  <a:gd name="T44" fmla="*/ 61 w 70"/>
                  <a:gd name="T45" fmla="*/ 15 h 50"/>
                  <a:gd name="T46" fmla="*/ 70 w 70"/>
                  <a:gd name="T4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50">
                    <a:moveTo>
                      <a:pt x="70" y="0"/>
                    </a:moveTo>
                    <a:lnTo>
                      <a:pt x="65" y="0"/>
                    </a:lnTo>
                    <a:lnTo>
                      <a:pt x="52" y="7"/>
                    </a:lnTo>
                    <a:lnTo>
                      <a:pt x="47" y="12"/>
                    </a:lnTo>
                    <a:lnTo>
                      <a:pt x="42" y="4"/>
                    </a:lnTo>
                    <a:lnTo>
                      <a:pt x="37" y="7"/>
                    </a:lnTo>
                    <a:lnTo>
                      <a:pt x="33" y="15"/>
                    </a:lnTo>
                    <a:lnTo>
                      <a:pt x="24" y="27"/>
                    </a:lnTo>
                    <a:lnTo>
                      <a:pt x="19" y="27"/>
                    </a:lnTo>
                    <a:lnTo>
                      <a:pt x="5" y="30"/>
                    </a:lnTo>
                    <a:lnTo>
                      <a:pt x="0" y="38"/>
                    </a:lnTo>
                    <a:lnTo>
                      <a:pt x="0" y="42"/>
                    </a:lnTo>
                    <a:lnTo>
                      <a:pt x="9" y="42"/>
                    </a:lnTo>
                    <a:lnTo>
                      <a:pt x="14" y="45"/>
                    </a:lnTo>
                    <a:lnTo>
                      <a:pt x="19" y="50"/>
                    </a:lnTo>
                    <a:lnTo>
                      <a:pt x="28" y="50"/>
                    </a:lnTo>
                    <a:lnTo>
                      <a:pt x="28" y="45"/>
                    </a:lnTo>
                    <a:lnTo>
                      <a:pt x="37" y="42"/>
                    </a:lnTo>
                    <a:lnTo>
                      <a:pt x="47" y="38"/>
                    </a:lnTo>
                    <a:lnTo>
                      <a:pt x="56" y="30"/>
                    </a:lnTo>
                    <a:lnTo>
                      <a:pt x="61" y="27"/>
                    </a:lnTo>
                    <a:lnTo>
                      <a:pt x="61" y="19"/>
                    </a:lnTo>
                    <a:lnTo>
                      <a:pt x="61" y="15"/>
                    </a:lnTo>
                    <a:lnTo>
                      <a:pt x="7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22" name="Freeform 112">
                <a:extLst>
                  <a:ext uri="{FF2B5EF4-FFF2-40B4-BE49-F238E27FC236}">
                    <a16:creationId xmlns:a16="http://schemas.microsoft.com/office/drawing/2014/main" id="{4291835D-DA55-3E41-8304-DFCA8CD38CAD}"/>
                  </a:ext>
                </a:extLst>
              </p:cNvPr>
              <p:cNvSpPr>
                <a:spLocks/>
              </p:cNvSpPr>
              <p:nvPr/>
            </p:nvSpPr>
            <p:spPr bwMode="auto">
              <a:xfrm>
                <a:off x="3684" y="1406"/>
                <a:ext cx="70" cy="58"/>
              </a:xfrm>
              <a:custGeom>
                <a:avLst/>
                <a:gdLst>
                  <a:gd name="T0" fmla="*/ 70 w 70"/>
                  <a:gd name="T1" fmla="*/ 4 h 58"/>
                  <a:gd name="T2" fmla="*/ 65 w 70"/>
                  <a:gd name="T3" fmla="*/ 0 h 58"/>
                  <a:gd name="T4" fmla="*/ 50 w 70"/>
                  <a:gd name="T5" fmla="*/ 13 h 58"/>
                  <a:gd name="T6" fmla="*/ 45 w 70"/>
                  <a:gd name="T7" fmla="*/ 13 h 58"/>
                  <a:gd name="T8" fmla="*/ 45 w 70"/>
                  <a:gd name="T9" fmla="*/ 4 h 58"/>
                  <a:gd name="T10" fmla="*/ 35 w 70"/>
                  <a:gd name="T11" fmla="*/ 13 h 58"/>
                  <a:gd name="T12" fmla="*/ 30 w 70"/>
                  <a:gd name="T13" fmla="*/ 21 h 58"/>
                  <a:gd name="T14" fmla="*/ 20 w 70"/>
                  <a:gd name="T15" fmla="*/ 30 h 58"/>
                  <a:gd name="T16" fmla="*/ 15 w 70"/>
                  <a:gd name="T17" fmla="*/ 34 h 58"/>
                  <a:gd name="T18" fmla="*/ 0 w 70"/>
                  <a:gd name="T19" fmla="*/ 38 h 58"/>
                  <a:gd name="T20" fmla="*/ 0 w 70"/>
                  <a:gd name="T21" fmla="*/ 46 h 58"/>
                  <a:gd name="T22" fmla="*/ 0 w 70"/>
                  <a:gd name="T23" fmla="*/ 50 h 58"/>
                  <a:gd name="T24" fmla="*/ 5 w 70"/>
                  <a:gd name="T25" fmla="*/ 46 h 58"/>
                  <a:gd name="T26" fmla="*/ 10 w 70"/>
                  <a:gd name="T27" fmla="*/ 50 h 58"/>
                  <a:gd name="T28" fmla="*/ 20 w 70"/>
                  <a:gd name="T29" fmla="*/ 58 h 58"/>
                  <a:gd name="T30" fmla="*/ 25 w 70"/>
                  <a:gd name="T31" fmla="*/ 58 h 58"/>
                  <a:gd name="T32" fmla="*/ 30 w 70"/>
                  <a:gd name="T33" fmla="*/ 50 h 58"/>
                  <a:gd name="T34" fmla="*/ 40 w 70"/>
                  <a:gd name="T35" fmla="*/ 46 h 58"/>
                  <a:gd name="T36" fmla="*/ 50 w 70"/>
                  <a:gd name="T37" fmla="*/ 42 h 58"/>
                  <a:gd name="T38" fmla="*/ 60 w 70"/>
                  <a:gd name="T39" fmla="*/ 38 h 58"/>
                  <a:gd name="T40" fmla="*/ 60 w 70"/>
                  <a:gd name="T41" fmla="*/ 30 h 58"/>
                  <a:gd name="T42" fmla="*/ 60 w 70"/>
                  <a:gd name="T43" fmla="*/ 21 h 58"/>
                  <a:gd name="T44" fmla="*/ 65 w 70"/>
                  <a:gd name="T45" fmla="*/ 17 h 58"/>
                  <a:gd name="T46" fmla="*/ 70 w 70"/>
                  <a:gd name="T47"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58">
                    <a:moveTo>
                      <a:pt x="70" y="4"/>
                    </a:moveTo>
                    <a:lnTo>
                      <a:pt x="65" y="0"/>
                    </a:lnTo>
                    <a:lnTo>
                      <a:pt x="50" y="13"/>
                    </a:lnTo>
                    <a:lnTo>
                      <a:pt x="45" y="13"/>
                    </a:lnTo>
                    <a:lnTo>
                      <a:pt x="45" y="4"/>
                    </a:lnTo>
                    <a:lnTo>
                      <a:pt x="35" y="13"/>
                    </a:lnTo>
                    <a:lnTo>
                      <a:pt x="30" y="21"/>
                    </a:lnTo>
                    <a:lnTo>
                      <a:pt x="20" y="30"/>
                    </a:lnTo>
                    <a:lnTo>
                      <a:pt x="15" y="34"/>
                    </a:lnTo>
                    <a:lnTo>
                      <a:pt x="0" y="38"/>
                    </a:lnTo>
                    <a:lnTo>
                      <a:pt x="0" y="46"/>
                    </a:lnTo>
                    <a:lnTo>
                      <a:pt x="0" y="50"/>
                    </a:lnTo>
                    <a:lnTo>
                      <a:pt x="5" y="46"/>
                    </a:lnTo>
                    <a:lnTo>
                      <a:pt x="10" y="50"/>
                    </a:lnTo>
                    <a:lnTo>
                      <a:pt x="20" y="58"/>
                    </a:lnTo>
                    <a:lnTo>
                      <a:pt x="25" y="58"/>
                    </a:lnTo>
                    <a:lnTo>
                      <a:pt x="30" y="50"/>
                    </a:lnTo>
                    <a:lnTo>
                      <a:pt x="40" y="46"/>
                    </a:lnTo>
                    <a:lnTo>
                      <a:pt x="50" y="42"/>
                    </a:lnTo>
                    <a:lnTo>
                      <a:pt x="60" y="38"/>
                    </a:lnTo>
                    <a:lnTo>
                      <a:pt x="60" y="30"/>
                    </a:lnTo>
                    <a:lnTo>
                      <a:pt x="60" y="21"/>
                    </a:lnTo>
                    <a:lnTo>
                      <a:pt x="65" y="17"/>
                    </a:lnTo>
                    <a:lnTo>
                      <a:pt x="70" y="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23" name="Freeform 113">
                <a:extLst>
                  <a:ext uri="{FF2B5EF4-FFF2-40B4-BE49-F238E27FC236}">
                    <a16:creationId xmlns:a16="http://schemas.microsoft.com/office/drawing/2014/main" id="{ECBAA0A7-59E5-8D47-A433-2776593EC20F}"/>
                  </a:ext>
                </a:extLst>
              </p:cNvPr>
              <p:cNvSpPr>
                <a:spLocks/>
              </p:cNvSpPr>
              <p:nvPr/>
            </p:nvSpPr>
            <p:spPr bwMode="auto">
              <a:xfrm>
                <a:off x="3775" y="1415"/>
                <a:ext cx="20" cy="16"/>
              </a:xfrm>
              <a:custGeom>
                <a:avLst/>
                <a:gdLst>
                  <a:gd name="T0" fmla="*/ 8 w 20"/>
                  <a:gd name="T1" fmla="*/ 0 h 16"/>
                  <a:gd name="T2" fmla="*/ 4 w 20"/>
                  <a:gd name="T3" fmla="*/ 0 h 16"/>
                  <a:gd name="T4" fmla="*/ 0 w 20"/>
                  <a:gd name="T5" fmla="*/ 0 h 16"/>
                  <a:gd name="T6" fmla="*/ 0 w 20"/>
                  <a:gd name="T7" fmla="*/ 6 h 16"/>
                  <a:gd name="T8" fmla="*/ 4 w 20"/>
                  <a:gd name="T9" fmla="*/ 12 h 16"/>
                  <a:gd name="T10" fmla="*/ 12 w 20"/>
                  <a:gd name="T11" fmla="*/ 12 h 16"/>
                  <a:gd name="T12" fmla="*/ 12 w 20"/>
                  <a:gd name="T13" fmla="*/ 16 h 16"/>
                  <a:gd name="T14" fmla="*/ 15 w 20"/>
                  <a:gd name="T15" fmla="*/ 16 h 16"/>
                  <a:gd name="T16" fmla="*/ 15 w 20"/>
                  <a:gd name="T17" fmla="*/ 10 h 16"/>
                  <a:gd name="T18" fmla="*/ 20 w 20"/>
                  <a:gd name="T19" fmla="*/ 6 h 16"/>
                  <a:gd name="T20" fmla="*/ 8 w 20"/>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6">
                    <a:moveTo>
                      <a:pt x="8" y="0"/>
                    </a:moveTo>
                    <a:lnTo>
                      <a:pt x="4" y="0"/>
                    </a:lnTo>
                    <a:lnTo>
                      <a:pt x="0" y="0"/>
                    </a:lnTo>
                    <a:lnTo>
                      <a:pt x="0" y="6"/>
                    </a:lnTo>
                    <a:lnTo>
                      <a:pt x="4" y="12"/>
                    </a:lnTo>
                    <a:lnTo>
                      <a:pt x="12" y="12"/>
                    </a:lnTo>
                    <a:lnTo>
                      <a:pt x="12" y="16"/>
                    </a:lnTo>
                    <a:lnTo>
                      <a:pt x="15" y="16"/>
                    </a:lnTo>
                    <a:lnTo>
                      <a:pt x="15" y="10"/>
                    </a:lnTo>
                    <a:lnTo>
                      <a:pt x="20" y="6"/>
                    </a:lnTo>
                    <a:lnTo>
                      <a:pt x="8"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24" name="Freeform 114">
                <a:extLst>
                  <a:ext uri="{FF2B5EF4-FFF2-40B4-BE49-F238E27FC236}">
                    <a16:creationId xmlns:a16="http://schemas.microsoft.com/office/drawing/2014/main" id="{EBEE216E-E5A1-6B4F-B7A3-E57B28B8F2B6}"/>
                  </a:ext>
                </a:extLst>
              </p:cNvPr>
              <p:cNvSpPr>
                <a:spLocks/>
              </p:cNvSpPr>
              <p:nvPr/>
            </p:nvSpPr>
            <p:spPr bwMode="auto">
              <a:xfrm>
                <a:off x="3770" y="1415"/>
                <a:ext cx="25" cy="20"/>
              </a:xfrm>
              <a:custGeom>
                <a:avLst/>
                <a:gdLst>
                  <a:gd name="T0" fmla="*/ 10 w 25"/>
                  <a:gd name="T1" fmla="*/ 0 h 20"/>
                  <a:gd name="T2" fmla="*/ 5 w 25"/>
                  <a:gd name="T3" fmla="*/ 0 h 20"/>
                  <a:gd name="T4" fmla="*/ 0 w 25"/>
                  <a:gd name="T5" fmla="*/ 0 h 20"/>
                  <a:gd name="T6" fmla="*/ 5 w 25"/>
                  <a:gd name="T7" fmla="*/ 4 h 20"/>
                  <a:gd name="T8" fmla="*/ 5 w 25"/>
                  <a:gd name="T9" fmla="*/ 12 h 20"/>
                  <a:gd name="T10" fmla="*/ 15 w 25"/>
                  <a:gd name="T11" fmla="*/ 16 h 20"/>
                  <a:gd name="T12" fmla="*/ 20 w 25"/>
                  <a:gd name="T13" fmla="*/ 16 h 20"/>
                  <a:gd name="T14" fmla="*/ 20 w 25"/>
                  <a:gd name="T15" fmla="*/ 20 h 20"/>
                  <a:gd name="T16" fmla="*/ 20 w 25"/>
                  <a:gd name="T17" fmla="*/ 12 h 20"/>
                  <a:gd name="T18" fmla="*/ 25 w 25"/>
                  <a:gd name="T19" fmla="*/ 8 h 20"/>
                  <a:gd name="T20" fmla="*/ 25 w 25"/>
                  <a:gd name="T21" fmla="*/ 4 h 20"/>
                  <a:gd name="T22" fmla="*/ 10 w 25"/>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0">
                    <a:moveTo>
                      <a:pt x="10" y="0"/>
                    </a:moveTo>
                    <a:lnTo>
                      <a:pt x="5" y="0"/>
                    </a:lnTo>
                    <a:lnTo>
                      <a:pt x="0" y="0"/>
                    </a:lnTo>
                    <a:lnTo>
                      <a:pt x="5" y="4"/>
                    </a:lnTo>
                    <a:lnTo>
                      <a:pt x="5" y="12"/>
                    </a:lnTo>
                    <a:lnTo>
                      <a:pt x="15" y="16"/>
                    </a:lnTo>
                    <a:lnTo>
                      <a:pt x="20" y="16"/>
                    </a:lnTo>
                    <a:lnTo>
                      <a:pt x="20" y="20"/>
                    </a:lnTo>
                    <a:lnTo>
                      <a:pt x="20" y="12"/>
                    </a:lnTo>
                    <a:lnTo>
                      <a:pt x="25" y="8"/>
                    </a:lnTo>
                    <a:lnTo>
                      <a:pt x="25" y="4"/>
                    </a:lnTo>
                    <a:lnTo>
                      <a:pt x="1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25" name="Freeform 115">
                <a:extLst>
                  <a:ext uri="{FF2B5EF4-FFF2-40B4-BE49-F238E27FC236}">
                    <a16:creationId xmlns:a16="http://schemas.microsoft.com/office/drawing/2014/main" id="{B7282FAA-2D70-3545-91C7-1B3E48363FA4}"/>
                  </a:ext>
                </a:extLst>
              </p:cNvPr>
              <p:cNvSpPr>
                <a:spLocks/>
              </p:cNvSpPr>
              <p:nvPr/>
            </p:nvSpPr>
            <p:spPr bwMode="auto">
              <a:xfrm>
                <a:off x="3744" y="1435"/>
                <a:ext cx="31" cy="33"/>
              </a:xfrm>
              <a:custGeom>
                <a:avLst/>
                <a:gdLst>
                  <a:gd name="T0" fmla="*/ 18 w 31"/>
                  <a:gd name="T1" fmla="*/ 0 h 33"/>
                  <a:gd name="T2" fmla="*/ 18 w 31"/>
                  <a:gd name="T3" fmla="*/ 0 h 33"/>
                  <a:gd name="T4" fmla="*/ 18 w 31"/>
                  <a:gd name="T5" fmla="*/ 8 h 33"/>
                  <a:gd name="T6" fmla="*/ 22 w 31"/>
                  <a:gd name="T7" fmla="*/ 11 h 33"/>
                  <a:gd name="T8" fmla="*/ 18 w 31"/>
                  <a:gd name="T9" fmla="*/ 15 h 33"/>
                  <a:gd name="T10" fmla="*/ 9 w 31"/>
                  <a:gd name="T11" fmla="*/ 15 h 33"/>
                  <a:gd name="T12" fmla="*/ 5 w 31"/>
                  <a:gd name="T13" fmla="*/ 19 h 33"/>
                  <a:gd name="T14" fmla="*/ 0 w 31"/>
                  <a:gd name="T15" fmla="*/ 26 h 33"/>
                  <a:gd name="T16" fmla="*/ 0 w 31"/>
                  <a:gd name="T17" fmla="*/ 30 h 33"/>
                  <a:gd name="T18" fmla="*/ 9 w 31"/>
                  <a:gd name="T19" fmla="*/ 26 h 33"/>
                  <a:gd name="T20" fmla="*/ 13 w 31"/>
                  <a:gd name="T21" fmla="*/ 33 h 33"/>
                  <a:gd name="T22" fmla="*/ 22 w 31"/>
                  <a:gd name="T23" fmla="*/ 33 h 33"/>
                  <a:gd name="T24" fmla="*/ 22 w 31"/>
                  <a:gd name="T25" fmla="*/ 26 h 33"/>
                  <a:gd name="T26" fmla="*/ 26 w 31"/>
                  <a:gd name="T27" fmla="*/ 19 h 33"/>
                  <a:gd name="T28" fmla="*/ 31 w 31"/>
                  <a:gd name="T29" fmla="*/ 15 h 33"/>
                  <a:gd name="T30" fmla="*/ 31 w 31"/>
                  <a:gd name="T31" fmla="*/ 8 h 33"/>
                  <a:gd name="T32" fmla="*/ 26 w 31"/>
                  <a:gd name="T33" fmla="*/ 8 h 33"/>
                  <a:gd name="T34" fmla="*/ 18 w 31"/>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3">
                    <a:moveTo>
                      <a:pt x="18" y="0"/>
                    </a:moveTo>
                    <a:lnTo>
                      <a:pt x="18" y="0"/>
                    </a:lnTo>
                    <a:lnTo>
                      <a:pt x="18" y="8"/>
                    </a:lnTo>
                    <a:lnTo>
                      <a:pt x="22" y="11"/>
                    </a:lnTo>
                    <a:lnTo>
                      <a:pt x="18" y="15"/>
                    </a:lnTo>
                    <a:lnTo>
                      <a:pt x="9" y="15"/>
                    </a:lnTo>
                    <a:lnTo>
                      <a:pt x="5" y="19"/>
                    </a:lnTo>
                    <a:lnTo>
                      <a:pt x="0" y="26"/>
                    </a:lnTo>
                    <a:lnTo>
                      <a:pt x="0" y="30"/>
                    </a:lnTo>
                    <a:lnTo>
                      <a:pt x="9" y="26"/>
                    </a:lnTo>
                    <a:lnTo>
                      <a:pt x="13" y="33"/>
                    </a:lnTo>
                    <a:lnTo>
                      <a:pt x="22" y="33"/>
                    </a:lnTo>
                    <a:lnTo>
                      <a:pt x="22" y="26"/>
                    </a:lnTo>
                    <a:lnTo>
                      <a:pt x="26" y="19"/>
                    </a:lnTo>
                    <a:lnTo>
                      <a:pt x="31" y="15"/>
                    </a:lnTo>
                    <a:lnTo>
                      <a:pt x="31" y="8"/>
                    </a:lnTo>
                    <a:lnTo>
                      <a:pt x="26" y="8"/>
                    </a:lnTo>
                    <a:lnTo>
                      <a:pt x="18"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26" name="Freeform 116">
                <a:extLst>
                  <a:ext uri="{FF2B5EF4-FFF2-40B4-BE49-F238E27FC236}">
                    <a16:creationId xmlns:a16="http://schemas.microsoft.com/office/drawing/2014/main" id="{B9959491-A465-1D4C-99F7-EDF3BCC4BAE9}"/>
                  </a:ext>
                </a:extLst>
              </p:cNvPr>
              <p:cNvSpPr>
                <a:spLocks/>
              </p:cNvSpPr>
              <p:nvPr/>
            </p:nvSpPr>
            <p:spPr bwMode="auto">
              <a:xfrm>
                <a:off x="3744" y="1431"/>
                <a:ext cx="36" cy="41"/>
              </a:xfrm>
              <a:custGeom>
                <a:avLst/>
                <a:gdLst>
                  <a:gd name="T0" fmla="*/ 21 w 36"/>
                  <a:gd name="T1" fmla="*/ 0 h 41"/>
                  <a:gd name="T2" fmla="*/ 16 w 36"/>
                  <a:gd name="T3" fmla="*/ 0 h 41"/>
                  <a:gd name="T4" fmla="*/ 21 w 36"/>
                  <a:gd name="T5" fmla="*/ 8 h 41"/>
                  <a:gd name="T6" fmla="*/ 21 w 36"/>
                  <a:gd name="T7" fmla="*/ 16 h 41"/>
                  <a:gd name="T8" fmla="*/ 16 w 36"/>
                  <a:gd name="T9" fmla="*/ 16 h 41"/>
                  <a:gd name="T10" fmla="*/ 10 w 36"/>
                  <a:gd name="T11" fmla="*/ 16 h 41"/>
                  <a:gd name="T12" fmla="*/ 5 w 36"/>
                  <a:gd name="T13" fmla="*/ 24 h 41"/>
                  <a:gd name="T14" fmla="*/ 0 w 36"/>
                  <a:gd name="T15" fmla="*/ 29 h 41"/>
                  <a:gd name="T16" fmla="*/ 0 w 36"/>
                  <a:gd name="T17" fmla="*/ 37 h 41"/>
                  <a:gd name="T18" fmla="*/ 10 w 36"/>
                  <a:gd name="T19" fmla="*/ 33 h 41"/>
                  <a:gd name="T20" fmla="*/ 16 w 36"/>
                  <a:gd name="T21" fmla="*/ 41 h 41"/>
                  <a:gd name="T22" fmla="*/ 26 w 36"/>
                  <a:gd name="T23" fmla="*/ 41 h 41"/>
                  <a:gd name="T24" fmla="*/ 26 w 36"/>
                  <a:gd name="T25" fmla="*/ 33 h 41"/>
                  <a:gd name="T26" fmla="*/ 31 w 36"/>
                  <a:gd name="T27" fmla="*/ 24 h 41"/>
                  <a:gd name="T28" fmla="*/ 36 w 36"/>
                  <a:gd name="T29" fmla="*/ 20 h 41"/>
                  <a:gd name="T30" fmla="*/ 31 w 36"/>
                  <a:gd name="T31" fmla="*/ 12 h 41"/>
                  <a:gd name="T32" fmla="*/ 26 w 36"/>
                  <a:gd name="T33" fmla="*/ 8 h 41"/>
                  <a:gd name="T34" fmla="*/ 21 w 36"/>
                  <a:gd name="T3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41">
                    <a:moveTo>
                      <a:pt x="21" y="0"/>
                    </a:moveTo>
                    <a:lnTo>
                      <a:pt x="16" y="0"/>
                    </a:lnTo>
                    <a:lnTo>
                      <a:pt x="21" y="8"/>
                    </a:lnTo>
                    <a:lnTo>
                      <a:pt x="21" y="16"/>
                    </a:lnTo>
                    <a:lnTo>
                      <a:pt x="16" y="16"/>
                    </a:lnTo>
                    <a:lnTo>
                      <a:pt x="10" y="16"/>
                    </a:lnTo>
                    <a:lnTo>
                      <a:pt x="5" y="24"/>
                    </a:lnTo>
                    <a:lnTo>
                      <a:pt x="0" y="29"/>
                    </a:lnTo>
                    <a:lnTo>
                      <a:pt x="0" y="37"/>
                    </a:lnTo>
                    <a:lnTo>
                      <a:pt x="10" y="33"/>
                    </a:lnTo>
                    <a:lnTo>
                      <a:pt x="16" y="41"/>
                    </a:lnTo>
                    <a:lnTo>
                      <a:pt x="26" y="41"/>
                    </a:lnTo>
                    <a:lnTo>
                      <a:pt x="26" y="33"/>
                    </a:lnTo>
                    <a:lnTo>
                      <a:pt x="31" y="24"/>
                    </a:lnTo>
                    <a:lnTo>
                      <a:pt x="36" y="20"/>
                    </a:lnTo>
                    <a:lnTo>
                      <a:pt x="31" y="12"/>
                    </a:lnTo>
                    <a:lnTo>
                      <a:pt x="26" y="8"/>
                    </a:lnTo>
                    <a:lnTo>
                      <a:pt x="21"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27" name="Freeform 117">
                <a:extLst>
                  <a:ext uri="{FF2B5EF4-FFF2-40B4-BE49-F238E27FC236}">
                    <a16:creationId xmlns:a16="http://schemas.microsoft.com/office/drawing/2014/main" id="{BF59AF4D-DF2A-1E49-9447-6A34E02821E0}"/>
                  </a:ext>
                </a:extLst>
              </p:cNvPr>
              <p:cNvSpPr>
                <a:spLocks/>
              </p:cNvSpPr>
              <p:nvPr/>
            </p:nvSpPr>
            <p:spPr bwMode="auto">
              <a:xfrm>
                <a:off x="3724" y="1468"/>
                <a:ext cx="30" cy="17"/>
              </a:xfrm>
              <a:custGeom>
                <a:avLst/>
                <a:gdLst>
                  <a:gd name="T0" fmla="*/ 18 w 30"/>
                  <a:gd name="T1" fmla="*/ 7 h 17"/>
                  <a:gd name="T2" fmla="*/ 13 w 30"/>
                  <a:gd name="T3" fmla="*/ 4 h 17"/>
                  <a:gd name="T4" fmla="*/ 5 w 30"/>
                  <a:gd name="T5" fmla="*/ 4 h 17"/>
                  <a:gd name="T6" fmla="*/ 5 w 30"/>
                  <a:gd name="T7" fmla="*/ 0 h 17"/>
                  <a:gd name="T8" fmla="*/ 5 w 30"/>
                  <a:gd name="T9" fmla="*/ 7 h 17"/>
                  <a:gd name="T10" fmla="*/ 0 w 30"/>
                  <a:gd name="T11" fmla="*/ 10 h 17"/>
                  <a:gd name="T12" fmla="*/ 0 w 30"/>
                  <a:gd name="T13" fmla="*/ 13 h 17"/>
                  <a:gd name="T14" fmla="*/ 5 w 30"/>
                  <a:gd name="T15" fmla="*/ 17 h 17"/>
                  <a:gd name="T16" fmla="*/ 9 w 30"/>
                  <a:gd name="T17" fmla="*/ 13 h 17"/>
                  <a:gd name="T18" fmla="*/ 22 w 30"/>
                  <a:gd name="T19" fmla="*/ 13 h 17"/>
                  <a:gd name="T20" fmla="*/ 30 w 30"/>
                  <a:gd name="T21" fmla="*/ 13 h 17"/>
                  <a:gd name="T22" fmla="*/ 30 w 30"/>
                  <a:gd name="T23" fmla="*/ 7 h 17"/>
                  <a:gd name="T24" fmla="*/ 26 w 30"/>
                  <a:gd name="T25" fmla="*/ 7 h 17"/>
                  <a:gd name="T26" fmla="*/ 18 w 30"/>
                  <a:gd name="T2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7">
                    <a:moveTo>
                      <a:pt x="18" y="7"/>
                    </a:moveTo>
                    <a:lnTo>
                      <a:pt x="13" y="4"/>
                    </a:lnTo>
                    <a:lnTo>
                      <a:pt x="5" y="4"/>
                    </a:lnTo>
                    <a:lnTo>
                      <a:pt x="5" y="0"/>
                    </a:lnTo>
                    <a:lnTo>
                      <a:pt x="5" y="7"/>
                    </a:lnTo>
                    <a:lnTo>
                      <a:pt x="0" y="10"/>
                    </a:lnTo>
                    <a:lnTo>
                      <a:pt x="0" y="13"/>
                    </a:lnTo>
                    <a:lnTo>
                      <a:pt x="5" y="17"/>
                    </a:lnTo>
                    <a:lnTo>
                      <a:pt x="9" y="13"/>
                    </a:lnTo>
                    <a:lnTo>
                      <a:pt x="22" y="13"/>
                    </a:lnTo>
                    <a:lnTo>
                      <a:pt x="30" y="13"/>
                    </a:lnTo>
                    <a:lnTo>
                      <a:pt x="30" y="7"/>
                    </a:lnTo>
                    <a:lnTo>
                      <a:pt x="26" y="7"/>
                    </a:lnTo>
                    <a:lnTo>
                      <a:pt x="18" y="7"/>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28" name="Freeform 118">
                <a:extLst>
                  <a:ext uri="{FF2B5EF4-FFF2-40B4-BE49-F238E27FC236}">
                    <a16:creationId xmlns:a16="http://schemas.microsoft.com/office/drawing/2014/main" id="{383C4D51-2D64-494A-A66F-C05FDD4A6C38}"/>
                  </a:ext>
                </a:extLst>
              </p:cNvPr>
              <p:cNvSpPr>
                <a:spLocks/>
              </p:cNvSpPr>
              <p:nvPr/>
            </p:nvSpPr>
            <p:spPr bwMode="auto">
              <a:xfrm>
                <a:off x="3719" y="1468"/>
                <a:ext cx="41" cy="17"/>
              </a:xfrm>
              <a:custGeom>
                <a:avLst/>
                <a:gdLst>
                  <a:gd name="T0" fmla="*/ 20 w 41"/>
                  <a:gd name="T1" fmla="*/ 4 h 17"/>
                  <a:gd name="T2" fmla="*/ 15 w 41"/>
                  <a:gd name="T3" fmla="*/ 4 h 17"/>
                  <a:gd name="T4" fmla="*/ 10 w 41"/>
                  <a:gd name="T5" fmla="*/ 0 h 17"/>
                  <a:gd name="T6" fmla="*/ 5 w 41"/>
                  <a:gd name="T7" fmla="*/ 4 h 17"/>
                  <a:gd name="T8" fmla="*/ 5 w 41"/>
                  <a:gd name="T9" fmla="*/ 9 h 17"/>
                  <a:gd name="T10" fmla="*/ 0 w 41"/>
                  <a:gd name="T11" fmla="*/ 13 h 17"/>
                  <a:gd name="T12" fmla="*/ 10 w 41"/>
                  <a:gd name="T13" fmla="*/ 17 h 17"/>
                  <a:gd name="T14" fmla="*/ 15 w 41"/>
                  <a:gd name="T15" fmla="*/ 13 h 17"/>
                  <a:gd name="T16" fmla="*/ 30 w 41"/>
                  <a:gd name="T17" fmla="*/ 17 h 17"/>
                  <a:gd name="T18" fmla="*/ 35 w 41"/>
                  <a:gd name="T19" fmla="*/ 13 h 17"/>
                  <a:gd name="T20" fmla="*/ 41 w 41"/>
                  <a:gd name="T21" fmla="*/ 9 h 17"/>
                  <a:gd name="T22" fmla="*/ 30 w 41"/>
                  <a:gd name="T23" fmla="*/ 4 h 17"/>
                  <a:gd name="T24" fmla="*/ 20 w 41"/>
                  <a:gd name="T25"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7">
                    <a:moveTo>
                      <a:pt x="20" y="4"/>
                    </a:moveTo>
                    <a:lnTo>
                      <a:pt x="15" y="4"/>
                    </a:lnTo>
                    <a:lnTo>
                      <a:pt x="10" y="0"/>
                    </a:lnTo>
                    <a:lnTo>
                      <a:pt x="5" y="4"/>
                    </a:lnTo>
                    <a:lnTo>
                      <a:pt x="5" y="9"/>
                    </a:lnTo>
                    <a:lnTo>
                      <a:pt x="0" y="13"/>
                    </a:lnTo>
                    <a:lnTo>
                      <a:pt x="10" y="17"/>
                    </a:lnTo>
                    <a:lnTo>
                      <a:pt x="15" y="13"/>
                    </a:lnTo>
                    <a:lnTo>
                      <a:pt x="30" y="17"/>
                    </a:lnTo>
                    <a:lnTo>
                      <a:pt x="35" y="13"/>
                    </a:lnTo>
                    <a:lnTo>
                      <a:pt x="41" y="9"/>
                    </a:lnTo>
                    <a:lnTo>
                      <a:pt x="30" y="4"/>
                    </a:lnTo>
                    <a:lnTo>
                      <a:pt x="20" y="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29" name="Freeform 119">
                <a:extLst>
                  <a:ext uri="{FF2B5EF4-FFF2-40B4-BE49-F238E27FC236}">
                    <a16:creationId xmlns:a16="http://schemas.microsoft.com/office/drawing/2014/main" id="{2FFEA636-E91E-C440-BD09-386B88380B7A}"/>
                  </a:ext>
                </a:extLst>
              </p:cNvPr>
              <p:cNvSpPr>
                <a:spLocks/>
              </p:cNvSpPr>
              <p:nvPr/>
            </p:nvSpPr>
            <p:spPr bwMode="auto">
              <a:xfrm>
                <a:off x="2920" y="2861"/>
                <a:ext cx="21" cy="21"/>
              </a:xfrm>
              <a:custGeom>
                <a:avLst/>
                <a:gdLst>
                  <a:gd name="T0" fmla="*/ 0 w 21"/>
                  <a:gd name="T1" fmla="*/ 21 h 21"/>
                  <a:gd name="T2" fmla="*/ 9 w 21"/>
                  <a:gd name="T3" fmla="*/ 14 h 21"/>
                  <a:gd name="T4" fmla="*/ 17 w 21"/>
                  <a:gd name="T5" fmla="*/ 14 h 21"/>
                  <a:gd name="T6" fmla="*/ 21 w 21"/>
                  <a:gd name="T7" fmla="*/ 7 h 21"/>
                  <a:gd name="T8" fmla="*/ 21 w 21"/>
                  <a:gd name="T9" fmla="*/ 3 h 21"/>
                  <a:gd name="T10" fmla="*/ 17 w 21"/>
                  <a:gd name="T11" fmla="*/ 3 h 21"/>
                  <a:gd name="T12" fmla="*/ 13 w 21"/>
                  <a:gd name="T13" fmla="*/ 0 h 21"/>
                  <a:gd name="T14" fmla="*/ 9 w 21"/>
                  <a:gd name="T15" fmla="*/ 0 h 21"/>
                  <a:gd name="T16" fmla="*/ 9 w 21"/>
                  <a:gd name="T17" fmla="*/ 3 h 21"/>
                  <a:gd name="T18" fmla="*/ 5 w 21"/>
                  <a:gd name="T19" fmla="*/ 7 h 21"/>
                  <a:gd name="T20" fmla="*/ 0 w 21"/>
                  <a:gd name="T21" fmla="*/ 14 h 21"/>
                  <a:gd name="T22" fmla="*/ 0 w 21"/>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0" y="21"/>
                    </a:moveTo>
                    <a:lnTo>
                      <a:pt x="9" y="14"/>
                    </a:lnTo>
                    <a:lnTo>
                      <a:pt x="17" y="14"/>
                    </a:lnTo>
                    <a:lnTo>
                      <a:pt x="21" y="7"/>
                    </a:lnTo>
                    <a:lnTo>
                      <a:pt x="21" y="3"/>
                    </a:lnTo>
                    <a:lnTo>
                      <a:pt x="17" y="3"/>
                    </a:lnTo>
                    <a:lnTo>
                      <a:pt x="13" y="0"/>
                    </a:lnTo>
                    <a:lnTo>
                      <a:pt x="9" y="0"/>
                    </a:lnTo>
                    <a:lnTo>
                      <a:pt x="9" y="3"/>
                    </a:lnTo>
                    <a:lnTo>
                      <a:pt x="5" y="7"/>
                    </a:lnTo>
                    <a:lnTo>
                      <a:pt x="0" y="14"/>
                    </a:lnTo>
                    <a:lnTo>
                      <a:pt x="0" y="21"/>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330" name="Freeform 120">
                <a:extLst>
                  <a:ext uri="{FF2B5EF4-FFF2-40B4-BE49-F238E27FC236}">
                    <a16:creationId xmlns:a16="http://schemas.microsoft.com/office/drawing/2014/main" id="{5B2D66AC-9B74-DF41-B545-CC1393E16089}"/>
                  </a:ext>
                </a:extLst>
              </p:cNvPr>
              <p:cNvSpPr>
                <a:spLocks/>
              </p:cNvSpPr>
              <p:nvPr/>
            </p:nvSpPr>
            <p:spPr bwMode="auto">
              <a:xfrm>
                <a:off x="2931" y="2820"/>
                <a:ext cx="71" cy="37"/>
              </a:xfrm>
              <a:custGeom>
                <a:avLst/>
                <a:gdLst>
                  <a:gd name="T0" fmla="*/ 9 w 71"/>
                  <a:gd name="T1" fmla="*/ 37 h 37"/>
                  <a:gd name="T2" fmla="*/ 0 w 71"/>
                  <a:gd name="T3" fmla="*/ 37 h 37"/>
                  <a:gd name="T4" fmla="*/ 0 w 71"/>
                  <a:gd name="T5" fmla="*/ 33 h 37"/>
                  <a:gd name="T6" fmla="*/ 5 w 71"/>
                  <a:gd name="T7" fmla="*/ 26 h 37"/>
                  <a:gd name="T8" fmla="*/ 9 w 71"/>
                  <a:gd name="T9" fmla="*/ 19 h 37"/>
                  <a:gd name="T10" fmla="*/ 19 w 71"/>
                  <a:gd name="T11" fmla="*/ 11 h 37"/>
                  <a:gd name="T12" fmla="*/ 29 w 71"/>
                  <a:gd name="T13" fmla="*/ 11 h 37"/>
                  <a:gd name="T14" fmla="*/ 43 w 71"/>
                  <a:gd name="T15" fmla="*/ 8 h 37"/>
                  <a:gd name="T16" fmla="*/ 53 w 71"/>
                  <a:gd name="T17" fmla="*/ 0 h 37"/>
                  <a:gd name="T18" fmla="*/ 62 w 71"/>
                  <a:gd name="T19" fmla="*/ 0 h 37"/>
                  <a:gd name="T20" fmla="*/ 71 w 71"/>
                  <a:gd name="T21" fmla="*/ 3 h 37"/>
                  <a:gd name="T22" fmla="*/ 71 w 71"/>
                  <a:gd name="T23" fmla="*/ 8 h 37"/>
                  <a:gd name="T24" fmla="*/ 62 w 71"/>
                  <a:gd name="T25" fmla="*/ 8 h 37"/>
                  <a:gd name="T26" fmla="*/ 57 w 71"/>
                  <a:gd name="T27" fmla="*/ 11 h 37"/>
                  <a:gd name="T28" fmla="*/ 48 w 71"/>
                  <a:gd name="T29" fmla="*/ 15 h 37"/>
                  <a:gd name="T30" fmla="*/ 38 w 71"/>
                  <a:gd name="T31" fmla="*/ 19 h 37"/>
                  <a:gd name="T32" fmla="*/ 29 w 71"/>
                  <a:gd name="T33" fmla="*/ 19 h 37"/>
                  <a:gd name="T34" fmla="*/ 19 w 71"/>
                  <a:gd name="T35" fmla="*/ 26 h 37"/>
                  <a:gd name="T36" fmla="*/ 9 w 71"/>
                  <a:gd name="T3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37">
                    <a:moveTo>
                      <a:pt x="9" y="37"/>
                    </a:moveTo>
                    <a:lnTo>
                      <a:pt x="0" y="37"/>
                    </a:lnTo>
                    <a:lnTo>
                      <a:pt x="0" y="33"/>
                    </a:lnTo>
                    <a:lnTo>
                      <a:pt x="5" y="26"/>
                    </a:lnTo>
                    <a:lnTo>
                      <a:pt x="9" y="19"/>
                    </a:lnTo>
                    <a:lnTo>
                      <a:pt x="19" y="11"/>
                    </a:lnTo>
                    <a:lnTo>
                      <a:pt x="29" y="11"/>
                    </a:lnTo>
                    <a:lnTo>
                      <a:pt x="43" y="8"/>
                    </a:lnTo>
                    <a:lnTo>
                      <a:pt x="53" y="0"/>
                    </a:lnTo>
                    <a:lnTo>
                      <a:pt x="62" y="0"/>
                    </a:lnTo>
                    <a:lnTo>
                      <a:pt x="71" y="3"/>
                    </a:lnTo>
                    <a:lnTo>
                      <a:pt x="71" y="8"/>
                    </a:lnTo>
                    <a:lnTo>
                      <a:pt x="62" y="8"/>
                    </a:lnTo>
                    <a:lnTo>
                      <a:pt x="57" y="11"/>
                    </a:lnTo>
                    <a:lnTo>
                      <a:pt x="48" y="15"/>
                    </a:lnTo>
                    <a:lnTo>
                      <a:pt x="38" y="19"/>
                    </a:lnTo>
                    <a:lnTo>
                      <a:pt x="29" y="19"/>
                    </a:lnTo>
                    <a:lnTo>
                      <a:pt x="19" y="26"/>
                    </a:lnTo>
                    <a:lnTo>
                      <a:pt x="9" y="37"/>
                    </a:lnTo>
                    <a:close/>
                  </a:path>
                </a:pathLst>
              </a:custGeom>
              <a:solidFill>
                <a:srgbClr val="618FFD"/>
              </a:solidFill>
              <a:ln w="9525" cap="sq">
                <a:solidFill>
                  <a:srgbClr val="000000"/>
                </a:solidFill>
                <a:prstDash val="solid"/>
                <a:miter lim="800000"/>
                <a:headEnd/>
                <a:tailEnd/>
              </a:ln>
            </p:spPr>
            <p:txBody>
              <a:bodyPr/>
              <a:lstStyle/>
              <a:p>
                <a:endParaRPr lang="nb-NO"/>
              </a:p>
            </p:txBody>
          </p:sp>
          <p:sp>
            <p:nvSpPr>
              <p:cNvPr id="331" name="Freeform 121">
                <a:extLst>
                  <a:ext uri="{FF2B5EF4-FFF2-40B4-BE49-F238E27FC236}">
                    <a16:creationId xmlns:a16="http://schemas.microsoft.com/office/drawing/2014/main" id="{D6F76688-6396-344C-A9E7-356CB17E3268}"/>
                  </a:ext>
                </a:extLst>
              </p:cNvPr>
              <p:cNvSpPr>
                <a:spLocks/>
              </p:cNvSpPr>
              <p:nvPr/>
            </p:nvSpPr>
            <p:spPr bwMode="auto">
              <a:xfrm>
                <a:off x="3242" y="2298"/>
                <a:ext cx="104" cy="67"/>
              </a:xfrm>
              <a:custGeom>
                <a:avLst/>
                <a:gdLst>
                  <a:gd name="T0" fmla="*/ 7 w 104"/>
                  <a:gd name="T1" fmla="*/ 67 h 67"/>
                  <a:gd name="T2" fmla="*/ 4 w 104"/>
                  <a:gd name="T3" fmla="*/ 60 h 67"/>
                  <a:gd name="T4" fmla="*/ 0 w 104"/>
                  <a:gd name="T5" fmla="*/ 58 h 67"/>
                  <a:gd name="T6" fmla="*/ 19 w 104"/>
                  <a:gd name="T7" fmla="*/ 40 h 67"/>
                  <a:gd name="T8" fmla="*/ 25 w 104"/>
                  <a:gd name="T9" fmla="*/ 31 h 67"/>
                  <a:gd name="T10" fmla="*/ 31 w 104"/>
                  <a:gd name="T11" fmla="*/ 31 h 67"/>
                  <a:gd name="T12" fmla="*/ 38 w 104"/>
                  <a:gd name="T13" fmla="*/ 14 h 67"/>
                  <a:gd name="T14" fmla="*/ 44 w 104"/>
                  <a:gd name="T15" fmla="*/ 11 h 67"/>
                  <a:gd name="T16" fmla="*/ 62 w 104"/>
                  <a:gd name="T17" fmla="*/ 6 h 67"/>
                  <a:gd name="T18" fmla="*/ 76 w 104"/>
                  <a:gd name="T19" fmla="*/ 4 h 67"/>
                  <a:gd name="T20" fmla="*/ 92 w 104"/>
                  <a:gd name="T21" fmla="*/ 0 h 67"/>
                  <a:gd name="T22" fmla="*/ 104 w 104"/>
                  <a:gd name="T23" fmla="*/ 4 h 67"/>
                  <a:gd name="T24" fmla="*/ 90 w 104"/>
                  <a:gd name="T25" fmla="*/ 6 h 67"/>
                  <a:gd name="T26" fmla="*/ 86 w 104"/>
                  <a:gd name="T27" fmla="*/ 10 h 67"/>
                  <a:gd name="T28" fmla="*/ 78 w 104"/>
                  <a:gd name="T29" fmla="*/ 16 h 67"/>
                  <a:gd name="T30" fmla="*/ 71 w 104"/>
                  <a:gd name="T31" fmla="*/ 24 h 67"/>
                  <a:gd name="T32" fmla="*/ 63 w 104"/>
                  <a:gd name="T33" fmla="*/ 32 h 67"/>
                  <a:gd name="T34" fmla="*/ 55 w 104"/>
                  <a:gd name="T35" fmla="*/ 36 h 67"/>
                  <a:gd name="T36" fmla="*/ 51 w 104"/>
                  <a:gd name="T37" fmla="*/ 38 h 67"/>
                  <a:gd name="T38" fmla="*/ 46 w 104"/>
                  <a:gd name="T39" fmla="*/ 36 h 67"/>
                  <a:gd name="T40" fmla="*/ 42 w 104"/>
                  <a:gd name="T41" fmla="*/ 38 h 67"/>
                  <a:gd name="T42" fmla="*/ 37 w 104"/>
                  <a:gd name="T43" fmla="*/ 41 h 67"/>
                  <a:gd name="T44" fmla="*/ 21 w 104"/>
                  <a:gd name="T45" fmla="*/ 51 h 67"/>
                  <a:gd name="T46" fmla="*/ 14 w 104"/>
                  <a:gd name="T47" fmla="*/ 58 h 67"/>
                  <a:gd name="T48" fmla="*/ 7 w 104"/>
                  <a:gd name="T4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67">
                    <a:moveTo>
                      <a:pt x="7" y="67"/>
                    </a:moveTo>
                    <a:lnTo>
                      <a:pt x="4" y="60"/>
                    </a:lnTo>
                    <a:lnTo>
                      <a:pt x="0" y="58"/>
                    </a:lnTo>
                    <a:lnTo>
                      <a:pt x="19" y="40"/>
                    </a:lnTo>
                    <a:lnTo>
                      <a:pt x="25" y="31"/>
                    </a:lnTo>
                    <a:lnTo>
                      <a:pt x="31" y="31"/>
                    </a:lnTo>
                    <a:lnTo>
                      <a:pt x="38" y="14"/>
                    </a:lnTo>
                    <a:lnTo>
                      <a:pt x="44" y="11"/>
                    </a:lnTo>
                    <a:lnTo>
                      <a:pt x="62" y="6"/>
                    </a:lnTo>
                    <a:lnTo>
                      <a:pt x="76" y="4"/>
                    </a:lnTo>
                    <a:lnTo>
                      <a:pt x="92" y="0"/>
                    </a:lnTo>
                    <a:lnTo>
                      <a:pt x="104" y="4"/>
                    </a:lnTo>
                    <a:lnTo>
                      <a:pt x="90" y="6"/>
                    </a:lnTo>
                    <a:lnTo>
                      <a:pt x="86" y="10"/>
                    </a:lnTo>
                    <a:lnTo>
                      <a:pt x="78" y="16"/>
                    </a:lnTo>
                    <a:lnTo>
                      <a:pt x="71" y="24"/>
                    </a:lnTo>
                    <a:lnTo>
                      <a:pt x="63" y="32"/>
                    </a:lnTo>
                    <a:lnTo>
                      <a:pt x="55" y="36"/>
                    </a:lnTo>
                    <a:lnTo>
                      <a:pt x="51" y="38"/>
                    </a:lnTo>
                    <a:lnTo>
                      <a:pt x="46" y="36"/>
                    </a:lnTo>
                    <a:lnTo>
                      <a:pt x="42" y="38"/>
                    </a:lnTo>
                    <a:lnTo>
                      <a:pt x="37" y="41"/>
                    </a:lnTo>
                    <a:lnTo>
                      <a:pt x="21" y="51"/>
                    </a:lnTo>
                    <a:lnTo>
                      <a:pt x="14" y="58"/>
                    </a:lnTo>
                    <a:lnTo>
                      <a:pt x="7" y="67"/>
                    </a:lnTo>
                    <a:close/>
                  </a:path>
                </a:pathLst>
              </a:custGeom>
              <a:solidFill>
                <a:srgbClr val="618FFD"/>
              </a:solidFill>
              <a:ln w="9525" cap="sq">
                <a:solidFill>
                  <a:srgbClr val="000000"/>
                </a:solidFill>
                <a:prstDash val="solid"/>
                <a:miter lim="800000"/>
                <a:headEnd/>
                <a:tailEnd/>
              </a:ln>
            </p:spPr>
            <p:txBody>
              <a:bodyPr/>
              <a:lstStyle/>
              <a:p>
                <a:endParaRPr lang="nb-NO"/>
              </a:p>
            </p:txBody>
          </p:sp>
        </p:grpSp>
        <p:grpSp>
          <p:nvGrpSpPr>
            <p:cNvPr id="7" name="Group 123">
              <a:extLst>
                <a:ext uri="{FF2B5EF4-FFF2-40B4-BE49-F238E27FC236}">
                  <a16:creationId xmlns:a16="http://schemas.microsoft.com/office/drawing/2014/main" id="{AEAC2B4C-69C4-AD44-8DD9-D7FC57876AF7}"/>
                </a:ext>
              </a:extLst>
            </p:cNvPr>
            <p:cNvGrpSpPr>
              <a:grpSpLocks/>
            </p:cNvGrpSpPr>
            <p:nvPr/>
          </p:nvGrpSpPr>
          <p:grpSpPr bwMode="auto">
            <a:xfrm>
              <a:off x="3919538" y="2092325"/>
              <a:ext cx="2219325" cy="2860675"/>
              <a:chOff x="2819" y="1315"/>
              <a:chExt cx="1398" cy="1802"/>
            </a:xfrm>
          </p:grpSpPr>
          <p:sp>
            <p:nvSpPr>
              <p:cNvPr id="94" name="Freeform 124">
                <a:extLst>
                  <a:ext uri="{FF2B5EF4-FFF2-40B4-BE49-F238E27FC236}">
                    <a16:creationId xmlns:a16="http://schemas.microsoft.com/office/drawing/2014/main" id="{EEA22ACC-59BB-8540-94BF-5ADB7B87069C}"/>
                  </a:ext>
                </a:extLst>
              </p:cNvPr>
              <p:cNvSpPr>
                <a:spLocks/>
              </p:cNvSpPr>
              <p:nvPr/>
            </p:nvSpPr>
            <p:spPr bwMode="auto">
              <a:xfrm>
                <a:off x="2865" y="2902"/>
                <a:ext cx="15" cy="25"/>
              </a:xfrm>
              <a:custGeom>
                <a:avLst/>
                <a:gdLst>
                  <a:gd name="T0" fmla="*/ 0 w 15"/>
                  <a:gd name="T1" fmla="*/ 0 h 25"/>
                  <a:gd name="T2" fmla="*/ 0 w 15"/>
                  <a:gd name="T3" fmla="*/ 0 h 25"/>
                  <a:gd name="T4" fmla="*/ 5 w 15"/>
                  <a:gd name="T5" fmla="*/ 9 h 25"/>
                  <a:gd name="T6" fmla="*/ 10 w 15"/>
                  <a:gd name="T7" fmla="*/ 17 h 25"/>
                  <a:gd name="T8" fmla="*/ 10 w 15"/>
                  <a:gd name="T9" fmla="*/ 25 h 25"/>
                  <a:gd name="T10" fmla="*/ 15 w 15"/>
                  <a:gd name="T11" fmla="*/ 21 h 25"/>
                  <a:gd name="T12" fmla="*/ 15 w 15"/>
                  <a:gd name="T13" fmla="*/ 17 h 25"/>
                  <a:gd name="T14" fmla="*/ 10 w 15"/>
                  <a:gd name="T15" fmla="*/ 9 h 25"/>
                  <a:gd name="T16" fmla="*/ 10 w 15"/>
                  <a:gd name="T17" fmla="*/ 4 h 25"/>
                  <a:gd name="T18" fmla="*/ 0 w 15"/>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5">
                    <a:moveTo>
                      <a:pt x="0" y="0"/>
                    </a:moveTo>
                    <a:lnTo>
                      <a:pt x="0" y="0"/>
                    </a:lnTo>
                    <a:lnTo>
                      <a:pt x="5" y="9"/>
                    </a:lnTo>
                    <a:lnTo>
                      <a:pt x="10" y="17"/>
                    </a:lnTo>
                    <a:lnTo>
                      <a:pt x="10" y="25"/>
                    </a:lnTo>
                    <a:lnTo>
                      <a:pt x="15" y="21"/>
                    </a:lnTo>
                    <a:lnTo>
                      <a:pt x="15" y="17"/>
                    </a:lnTo>
                    <a:lnTo>
                      <a:pt x="10" y="9"/>
                    </a:lnTo>
                    <a:lnTo>
                      <a:pt x="10" y="4"/>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95" name="Freeform 125">
                <a:extLst>
                  <a:ext uri="{FF2B5EF4-FFF2-40B4-BE49-F238E27FC236}">
                    <a16:creationId xmlns:a16="http://schemas.microsoft.com/office/drawing/2014/main" id="{6B60F3A6-7953-5246-8EC4-6ED65E7FB465}"/>
                  </a:ext>
                </a:extLst>
              </p:cNvPr>
              <p:cNvSpPr>
                <a:spLocks/>
              </p:cNvSpPr>
              <p:nvPr/>
            </p:nvSpPr>
            <p:spPr bwMode="auto">
              <a:xfrm>
                <a:off x="2885" y="2898"/>
                <a:ext cx="15" cy="17"/>
              </a:xfrm>
              <a:custGeom>
                <a:avLst/>
                <a:gdLst>
                  <a:gd name="T0" fmla="*/ 0 w 15"/>
                  <a:gd name="T1" fmla="*/ 0 h 17"/>
                  <a:gd name="T2" fmla="*/ 0 w 15"/>
                  <a:gd name="T3" fmla="*/ 4 h 17"/>
                  <a:gd name="T4" fmla="*/ 5 w 15"/>
                  <a:gd name="T5" fmla="*/ 8 h 17"/>
                  <a:gd name="T6" fmla="*/ 5 w 15"/>
                  <a:gd name="T7" fmla="*/ 13 h 17"/>
                  <a:gd name="T8" fmla="*/ 5 w 15"/>
                  <a:gd name="T9" fmla="*/ 17 h 17"/>
                  <a:gd name="T10" fmla="*/ 15 w 15"/>
                  <a:gd name="T11" fmla="*/ 17 h 17"/>
                  <a:gd name="T12" fmla="*/ 15 w 15"/>
                  <a:gd name="T13" fmla="*/ 8 h 17"/>
                  <a:gd name="T14" fmla="*/ 10 w 15"/>
                  <a:gd name="T15" fmla="*/ 4 h 17"/>
                  <a:gd name="T16" fmla="*/ 0 w 15"/>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0" y="0"/>
                    </a:moveTo>
                    <a:lnTo>
                      <a:pt x="0" y="4"/>
                    </a:lnTo>
                    <a:lnTo>
                      <a:pt x="5" y="8"/>
                    </a:lnTo>
                    <a:lnTo>
                      <a:pt x="5" y="13"/>
                    </a:lnTo>
                    <a:lnTo>
                      <a:pt x="5" y="17"/>
                    </a:lnTo>
                    <a:lnTo>
                      <a:pt x="15" y="17"/>
                    </a:lnTo>
                    <a:lnTo>
                      <a:pt x="15" y="8"/>
                    </a:lnTo>
                    <a:lnTo>
                      <a:pt x="10" y="4"/>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96" name="Freeform 126">
                <a:extLst>
                  <a:ext uri="{FF2B5EF4-FFF2-40B4-BE49-F238E27FC236}">
                    <a16:creationId xmlns:a16="http://schemas.microsoft.com/office/drawing/2014/main" id="{4064718C-6B84-834D-859C-4FEB8E995043}"/>
                  </a:ext>
                </a:extLst>
              </p:cNvPr>
              <p:cNvSpPr>
                <a:spLocks/>
              </p:cNvSpPr>
              <p:nvPr/>
            </p:nvSpPr>
            <p:spPr bwMode="auto">
              <a:xfrm>
                <a:off x="2844" y="2783"/>
                <a:ext cx="15" cy="12"/>
              </a:xfrm>
              <a:custGeom>
                <a:avLst/>
                <a:gdLst>
                  <a:gd name="T0" fmla="*/ 0 w 15"/>
                  <a:gd name="T1" fmla="*/ 0 h 12"/>
                  <a:gd name="T2" fmla="*/ 0 w 15"/>
                  <a:gd name="T3" fmla="*/ 4 h 12"/>
                  <a:gd name="T4" fmla="*/ 5 w 15"/>
                  <a:gd name="T5" fmla="*/ 12 h 12"/>
                  <a:gd name="T6" fmla="*/ 15 w 15"/>
                  <a:gd name="T7" fmla="*/ 12 h 12"/>
                  <a:gd name="T8" fmla="*/ 15 w 15"/>
                  <a:gd name="T9" fmla="*/ 8 h 12"/>
                  <a:gd name="T10" fmla="*/ 0 w 15"/>
                  <a:gd name="T11" fmla="*/ 0 h 12"/>
                </a:gdLst>
                <a:ahLst/>
                <a:cxnLst>
                  <a:cxn ang="0">
                    <a:pos x="T0" y="T1"/>
                  </a:cxn>
                  <a:cxn ang="0">
                    <a:pos x="T2" y="T3"/>
                  </a:cxn>
                  <a:cxn ang="0">
                    <a:pos x="T4" y="T5"/>
                  </a:cxn>
                  <a:cxn ang="0">
                    <a:pos x="T6" y="T7"/>
                  </a:cxn>
                  <a:cxn ang="0">
                    <a:pos x="T8" y="T9"/>
                  </a:cxn>
                  <a:cxn ang="0">
                    <a:pos x="T10" y="T11"/>
                  </a:cxn>
                </a:cxnLst>
                <a:rect l="0" t="0" r="r" b="b"/>
                <a:pathLst>
                  <a:path w="15" h="12">
                    <a:moveTo>
                      <a:pt x="0" y="0"/>
                    </a:moveTo>
                    <a:lnTo>
                      <a:pt x="0" y="4"/>
                    </a:lnTo>
                    <a:lnTo>
                      <a:pt x="5" y="12"/>
                    </a:lnTo>
                    <a:lnTo>
                      <a:pt x="15" y="12"/>
                    </a:lnTo>
                    <a:lnTo>
                      <a:pt x="15" y="8"/>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97" name="Freeform 127">
                <a:extLst>
                  <a:ext uri="{FF2B5EF4-FFF2-40B4-BE49-F238E27FC236}">
                    <a16:creationId xmlns:a16="http://schemas.microsoft.com/office/drawing/2014/main" id="{40D06E38-0371-0949-99E1-7FDDBC197BBD}"/>
                  </a:ext>
                </a:extLst>
              </p:cNvPr>
              <p:cNvSpPr>
                <a:spLocks/>
              </p:cNvSpPr>
              <p:nvPr/>
            </p:nvSpPr>
            <p:spPr bwMode="auto">
              <a:xfrm>
                <a:off x="2840" y="2799"/>
                <a:ext cx="15" cy="12"/>
              </a:xfrm>
              <a:custGeom>
                <a:avLst/>
                <a:gdLst>
                  <a:gd name="T0" fmla="*/ 5 w 15"/>
                  <a:gd name="T1" fmla="*/ 0 h 12"/>
                  <a:gd name="T2" fmla="*/ 0 w 15"/>
                  <a:gd name="T3" fmla="*/ 4 h 12"/>
                  <a:gd name="T4" fmla="*/ 10 w 15"/>
                  <a:gd name="T5" fmla="*/ 12 h 12"/>
                  <a:gd name="T6" fmla="*/ 15 w 15"/>
                  <a:gd name="T7" fmla="*/ 12 h 12"/>
                  <a:gd name="T8" fmla="*/ 15 w 15"/>
                  <a:gd name="T9" fmla="*/ 8 h 12"/>
                  <a:gd name="T10" fmla="*/ 5 w 15"/>
                  <a:gd name="T11" fmla="*/ 0 h 12"/>
                </a:gdLst>
                <a:ahLst/>
                <a:cxnLst>
                  <a:cxn ang="0">
                    <a:pos x="T0" y="T1"/>
                  </a:cxn>
                  <a:cxn ang="0">
                    <a:pos x="T2" y="T3"/>
                  </a:cxn>
                  <a:cxn ang="0">
                    <a:pos x="T4" y="T5"/>
                  </a:cxn>
                  <a:cxn ang="0">
                    <a:pos x="T6" y="T7"/>
                  </a:cxn>
                  <a:cxn ang="0">
                    <a:pos x="T8" y="T9"/>
                  </a:cxn>
                  <a:cxn ang="0">
                    <a:pos x="T10" y="T11"/>
                  </a:cxn>
                </a:cxnLst>
                <a:rect l="0" t="0" r="r" b="b"/>
                <a:pathLst>
                  <a:path w="15" h="12">
                    <a:moveTo>
                      <a:pt x="5" y="0"/>
                    </a:moveTo>
                    <a:lnTo>
                      <a:pt x="0" y="4"/>
                    </a:lnTo>
                    <a:lnTo>
                      <a:pt x="10" y="12"/>
                    </a:lnTo>
                    <a:lnTo>
                      <a:pt x="15" y="12"/>
                    </a:lnTo>
                    <a:lnTo>
                      <a:pt x="15" y="8"/>
                    </a:lnTo>
                    <a:lnTo>
                      <a:pt x="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98" name="Freeform 128">
                <a:extLst>
                  <a:ext uri="{FF2B5EF4-FFF2-40B4-BE49-F238E27FC236}">
                    <a16:creationId xmlns:a16="http://schemas.microsoft.com/office/drawing/2014/main" id="{F0C2A10E-95AC-7345-83C0-275B6587F49E}"/>
                  </a:ext>
                </a:extLst>
              </p:cNvPr>
              <p:cNvSpPr>
                <a:spLocks/>
              </p:cNvSpPr>
              <p:nvPr/>
            </p:nvSpPr>
            <p:spPr bwMode="auto">
              <a:xfrm>
                <a:off x="2844" y="2820"/>
                <a:ext cx="21" cy="12"/>
              </a:xfrm>
              <a:custGeom>
                <a:avLst/>
                <a:gdLst>
                  <a:gd name="T0" fmla="*/ 5 w 21"/>
                  <a:gd name="T1" fmla="*/ 0 h 12"/>
                  <a:gd name="T2" fmla="*/ 0 w 21"/>
                  <a:gd name="T3" fmla="*/ 0 h 12"/>
                  <a:gd name="T4" fmla="*/ 5 w 21"/>
                  <a:gd name="T5" fmla="*/ 8 h 12"/>
                  <a:gd name="T6" fmla="*/ 21 w 21"/>
                  <a:gd name="T7" fmla="*/ 12 h 12"/>
                  <a:gd name="T8" fmla="*/ 21 w 21"/>
                  <a:gd name="T9" fmla="*/ 8 h 12"/>
                  <a:gd name="T10" fmla="*/ 16 w 21"/>
                  <a:gd name="T11" fmla="*/ 4 h 12"/>
                  <a:gd name="T12" fmla="*/ 5 w 21"/>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5" y="0"/>
                    </a:moveTo>
                    <a:lnTo>
                      <a:pt x="0" y="0"/>
                    </a:lnTo>
                    <a:lnTo>
                      <a:pt x="5" y="8"/>
                    </a:lnTo>
                    <a:lnTo>
                      <a:pt x="21" y="12"/>
                    </a:lnTo>
                    <a:lnTo>
                      <a:pt x="21" y="8"/>
                    </a:lnTo>
                    <a:lnTo>
                      <a:pt x="16" y="4"/>
                    </a:lnTo>
                    <a:lnTo>
                      <a:pt x="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99" name="Freeform 129">
                <a:extLst>
                  <a:ext uri="{FF2B5EF4-FFF2-40B4-BE49-F238E27FC236}">
                    <a16:creationId xmlns:a16="http://schemas.microsoft.com/office/drawing/2014/main" id="{0293870F-E87B-6548-9122-9922364A2E3E}"/>
                  </a:ext>
                </a:extLst>
              </p:cNvPr>
              <p:cNvSpPr>
                <a:spLocks/>
              </p:cNvSpPr>
              <p:nvPr/>
            </p:nvSpPr>
            <p:spPr bwMode="auto">
              <a:xfrm>
                <a:off x="2819" y="2758"/>
                <a:ext cx="25" cy="20"/>
              </a:xfrm>
              <a:custGeom>
                <a:avLst/>
                <a:gdLst>
                  <a:gd name="T0" fmla="*/ 20 w 25"/>
                  <a:gd name="T1" fmla="*/ 20 h 20"/>
                  <a:gd name="T2" fmla="*/ 25 w 25"/>
                  <a:gd name="T3" fmla="*/ 16 h 20"/>
                  <a:gd name="T4" fmla="*/ 20 w 25"/>
                  <a:gd name="T5" fmla="*/ 12 h 20"/>
                  <a:gd name="T6" fmla="*/ 20 w 25"/>
                  <a:gd name="T7" fmla="*/ 8 h 20"/>
                  <a:gd name="T8" fmla="*/ 20 w 25"/>
                  <a:gd name="T9" fmla="*/ 4 h 20"/>
                  <a:gd name="T10" fmla="*/ 15 w 25"/>
                  <a:gd name="T11" fmla="*/ 4 h 20"/>
                  <a:gd name="T12" fmla="*/ 10 w 25"/>
                  <a:gd name="T13" fmla="*/ 0 h 20"/>
                  <a:gd name="T14" fmla="*/ 5 w 25"/>
                  <a:gd name="T15" fmla="*/ 0 h 20"/>
                  <a:gd name="T16" fmla="*/ 0 w 25"/>
                  <a:gd name="T17" fmla="*/ 4 h 20"/>
                  <a:gd name="T18" fmla="*/ 15 w 25"/>
                  <a:gd name="T19" fmla="*/ 4 h 20"/>
                  <a:gd name="T20" fmla="*/ 15 w 25"/>
                  <a:gd name="T21" fmla="*/ 8 h 20"/>
                  <a:gd name="T22" fmla="*/ 20 w 25"/>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0">
                    <a:moveTo>
                      <a:pt x="20" y="20"/>
                    </a:moveTo>
                    <a:lnTo>
                      <a:pt x="25" y="16"/>
                    </a:lnTo>
                    <a:lnTo>
                      <a:pt x="20" y="12"/>
                    </a:lnTo>
                    <a:lnTo>
                      <a:pt x="20" y="8"/>
                    </a:lnTo>
                    <a:lnTo>
                      <a:pt x="20" y="4"/>
                    </a:lnTo>
                    <a:lnTo>
                      <a:pt x="15" y="4"/>
                    </a:lnTo>
                    <a:lnTo>
                      <a:pt x="10" y="0"/>
                    </a:lnTo>
                    <a:lnTo>
                      <a:pt x="5" y="0"/>
                    </a:lnTo>
                    <a:lnTo>
                      <a:pt x="0" y="4"/>
                    </a:lnTo>
                    <a:lnTo>
                      <a:pt x="15" y="4"/>
                    </a:lnTo>
                    <a:lnTo>
                      <a:pt x="15" y="8"/>
                    </a:lnTo>
                    <a:lnTo>
                      <a:pt x="20" y="2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00" name="Freeform 130">
                <a:extLst>
                  <a:ext uri="{FF2B5EF4-FFF2-40B4-BE49-F238E27FC236}">
                    <a16:creationId xmlns:a16="http://schemas.microsoft.com/office/drawing/2014/main" id="{A9E60536-5D01-F749-AAAE-9F1024C43838}"/>
                  </a:ext>
                </a:extLst>
              </p:cNvPr>
              <p:cNvSpPr>
                <a:spLocks/>
              </p:cNvSpPr>
              <p:nvPr/>
            </p:nvSpPr>
            <p:spPr bwMode="auto">
              <a:xfrm>
                <a:off x="2840" y="2737"/>
                <a:ext cx="19" cy="24"/>
              </a:xfrm>
              <a:custGeom>
                <a:avLst/>
                <a:gdLst>
                  <a:gd name="T0" fmla="*/ 5 w 19"/>
                  <a:gd name="T1" fmla="*/ 0 h 24"/>
                  <a:gd name="T2" fmla="*/ 10 w 19"/>
                  <a:gd name="T3" fmla="*/ 4 h 24"/>
                  <a:gd name="T4" fmla="*/ 5 w 19"/>
                  <a:gd name="T5" fmla="*/ 8 h 24"/>
                  <a:gd name="T6" fmla="*/ 10 w 19"/>
                  <a:gd name="T7" fmla="*/ 16 h 24"/>
                  <a:gd name="T8" fmla="*/ 14 w 19"/>
                  <a:gd name="T9" fmla="*/ 12 h 24"/>
                  <a:gd name="T10" fmla="*/ 19 w 19"/>
                  <a:gd name="T11" fmla="*/ 16 h 24"/>
                  <a:gd name="T12" fmla="*/ 14 w 19"/>
                  <a:gd name="T13" fmla="*/ 16 h 24"/>
                  <a:gd name="T14" fmla="*/ 10 w 19"/>
                  <a:gd name="T15" fmla="*/ 20 h 24"/>
                  <a:gd name="T16" fmla="*/ 10 w 19"/>
                  <a:gd name="T17" fmla="*/ 24 h 24"/>
                  <a:gd name="T18" fmla="*/ 5 w 19"/>
                  <a:gd name="T19" fmla="*/ 20 h 24"/>
                  <a:gd name="T20" fmla="*/ 5 w 19"/>
                  <a:gd name="T21" fmla="*/ 12 h 24"/>
                  <a:gd name="T22" fmla="*/ 0 w 19"/>
                  <a:gd name="T23" fmla="*/ 8 h 24"/>
                  <a:gd name="T24" fmla="*/ 5 w 19"/>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24">
                    <a:moveTo>
                      <a:pt x="5" y="0"/>
                    </a:moveTo>
                    <a:lnTo>
                      <a:pt x="10" y="4"/>
                    </a:lnTo>
                    <a:lnTo>
                      <a:pt x="5" y="8"/>
                    </a:lnTo>
                    <a:lnTo>
                      <a:pt x="10" y="16"/>
                    </a:lnTo>
                    <a:lnTo>
                      <a:pt x="14" y="12"/>
                    </a:lnTo>
                    <a:lnTo>
                      <a:pt x="19" y="16"/>
                    </a:lnTo>
                    <a:lnTo>
                      <a:pt x="14" y="16"/>
                    </a:lnTo>
                    <a:lnTo>
                      <a:pt x="10" y="20"/>
                    </a:lnTo>
                    <a:lnTo>
                      <a:pt x="10" y="24"/>
                    </a:lnTo>
                    <a:lnTo>
                      <a:pt x="5" y="20"/>
                    </a:lnTo>
                    <a:lnTo>
                      <a:pt x="5" y="12"/>
                    </a:lnTo>
                    <a:lnTo>
                      <a:pt x="0" y="8"/>
                    </a:lnTo>
                    <a:lnTo>
                      <a:pt x="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01" name="Rectangle 131">
                <a:extLst>
                  <a:ext uri="{FF2B5EF4-FFF2-40B4-BE49-F238E27FC236}">
                    <a16:creationId xmlns:a16="http://schemas.microsoft.com/office/drawing/2014/main" id="{9CFCAD68-40EF-2040-9744-EB46AF88C353}"/>
                  </a:ext>
                </a:extLst>
              </p:cNvPr>
              <p:cNvSpPr>
                <a:spLocks noChangeArrowheads="1"/>
              </p:cNvSpPr>
              <p:nvPr/>
            </p:nvSpPr>
            <p:spPr bwMode="auto">
              <a:xfrm>
                <a:off x="2834" y="2753"/>
                <a:ext cx="0" cy="0"/>
              </a:xfrm>
              <a:prstGeom prst="rect">
                <a:avLst/>
              </a:prstGeom>
              <a:solidFill>
                <a:srgbClr val="00FF00"/>
              </a:solidFill>
              <a:ln w="9525" cap="sq">
                <a:solidFill>
                  <a:srgbClr val="000000"/>
                </a:solidFill>
                <a:miter lim="800000"/>
                <a:headEnd/>
                <a:tailEnd/>
              </a:ln>
            </p:spPr>
            <p:txBody>
              <a:bodyPr/>
              <a:lstStyle/>
              <a:p>
                <a:endParaRPr lang="nb-NO"/>
              </a:p>
            </p:txBody>
          </p:sp>
          <p:sp>
            <p:nvSpPr>
              <p:cNvPr id="102" name="Freeform 132">
                <a:extLst>
                  <a:ext uri="{FF2B5EF4-FFF2-40B4-BE49-F238E27FC236}">
                    <a16:creationId xmlns:a16="http://schemas.microsoft.com/office/drawing/2014/main" id="{6AD59A1F-4728-2D4A-9781-BE39AB12C5BD}"/>
                  </a:ext>
                </a:extLst>
              </p:cNvPr>
              <p:cNvSpPr>
                <a:spLocks/>
              </p:cNvSpPr>
              <p:nvPr/>
            </p:nvSpPr>
            <p:spPr bwMode="auto">
              <a:xfrm>
                <a:off x="2829" y="2749"/>
                <a:ext cx="11" cy="9"/>
              </a:xfrm>
              <a:custGeom>
                <a:avLst/>
                <a:gdLst>
                  <a:gd name="T0" fmla="*/ 6 w 11"/>
                  <a:gd name="T1" fmla="*/ 0 h 9"/>
                  <a:gd name="T2" fmla="*/ 0 w 11"/>
                  <a:gd name="T3" fmla="*/ 5 h 9"/>
                  <a:gd name="T4" fmla="*/ 6 w 11"/>
                  <a:gd name="T5" fmla="*/ 9 h 9"/>
                  <a:gd name="T6" fmla="*/ 11 w 11"/>
                  <a:gd name="T7" fmla="*/ 5 h 9"/>
                  <a:gd name="T8" fmla="*/ 6 w 11"/>
                  <a:gd name="T9" fmla="*/ 0 h 9"/>
                </a:gdLst>
                <a:ahLst/>
                <a:cxnLst>
                  <a:cxn ang="0">
                    <a:pos x="T0" y="T1"/>
                  </a:cxn>
                  <a:cxn ang="0">
                    <a:pos x="T2" y="T3"/>
                  </a:cxn>
                  <a:cxn ang="0">
                    <a:pos x="T4" y="T5"/>
                  </a:cxn>
                  <a:cxn ang="0">
                    <a:pos x="T6" y="T7"/>
                  </a:cxn>
                  <a:cxn ang="0">
                    <a:pos x="T8" y="T9"/>
                  </a:cxn>
                </a:cxnLst>
                <a:rect l="0" t="0" r="r" b="b"/>
                <a:pathLst>
                  <a:path w="11" h="9">
                    <a:moveTo>
                      <a:pt x="6" y="0"/>
                    </a:moveTo>
                    <a:lnTo>
                      <a:pt x="0" y="5"/>
                    </a:lnTo>
                    <a:lnTo>
                      <a:pt x="6" y="9"/>
                    </a:lnTo>
                    <a:lnTo>
                      <a:pt x="11" y="5"/>
                    </a:lnTo>
                    <a:lnTo>
                      <a:pt x="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03" name="Freeform 133">
                <a:extLst>
                  <a:ext uri="{FF2B5EF4-FFF2-40B4-BE49-F238E27FC236}">
                    <a16:creationId xmlns:a16="http://schemas.microsoft.com/office/drawing/2014/main" id="{FBF3FC77-2E12-CE44-9A00-92EEED8291C4}"/>
                  </a:ext>
                </a:extLst>
              </p:cNvPr>
              <p:cNvSpPr>
                <a:spLocks/>
              </p:cNvSpPr>
              <p:nvPr/>
            </p:nvSpPr>
            <p:spPr bwMode="auto">
              <a:xfrm>
                <a:off x="2840" y="2617"/>
                <a:ext cx="19" cy="12"/>
              </a:xfrm>
              <a:custGeom>
                <a:avLst/>
                <a:gdLst>
                  <a:gd name="T0" fmla="*/ 19 w 19"/>
                  <a:gd name="T1" fmla="*/ 4 h 12"/>
                  <a:gd name="T2" fmla="*/ 10 w 19"/>
                  <a:gd name="T3" fmla="*/ 4 h 12"/>
                  <a:gd name="T4" fmla="*/ 10 w 19"/>
                  <a:gd name="T5" fmla="*/ 0 h 12"/>
                  <a:gd name="T6" fmla="*/ 5 w 19"/>
                  <a:gd name="T7" fmla="*/ 0 h 12"/>
                  <a:gd name="T8" fmla="*/ 0 w 19"/>
                  <a:gd name="T9" fmla="*/ 4 h 12"/>
                  <a:gd name="T10" fmla="*/ 5 w 19"/>
                  <a:gd name="T11" fmla="*/ 8 h 12"/>
                  <a:gd name="T12" fmla="*/ 5 w 19"/>
                  <a:gd name="T13" fmla="*/ 12 h 12"/>
                  <a:gd name="T14" fmla="*/ 14 w 19"/>
                  <a:gd name="T15" fmla="*/ 8 h 12"/>
                  <a:gd name="T16" fmla="*/ 19 w 19"/>
                  <a:gd name="T1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19" y="4"/>
                    </a:moveTo>
                    <a:lnTo>
                      <a:pt x="10" y="4"/>
                    </a:lnTo>
                    <a:lnTo>
                      <a:pt x="10" y="0"/>
                    </a:lnTo>
                    <a:lnTo>
                      <a:pt x="5" y="0"/>
                    </a:lnTo>
                    <a:lnTo>
                      <a:pt x="0" y="4"/>
                    </a:lnTo>
                    <a:lnTo>
                      <a:pt x="5" y="8"/>
                    </a:lnTo>
                    <a:lnTo>
                      <a:pt x="5" y="12"/>
                    </a:lnTo>
                    <a:lnTo>
                      <a:pt x="14" y="8"/>
                    </a:lnTo>
                    <a:lnTo>
                      <a:pt x="19" y="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04" name="Freeform 134">
                <a:extLst>
                  <a:ext uri="{FF2B5EF4-FFF2-40B4-BE49-F238E27FC236}">
                    <a16:creationId xmlns:a16="http://schemas.microsoft.com/office/drawing/2014/main" id="{5C5B3F49-56C7-2440-8EBC-AD42B6507485}"/>
                  </a:ext>
                </a:extLst>
              </p:cNvPr>
              <p:cNvSpPr>
                <a:spLocks/>
              </p:cNvSpPr>
              <p:nvPr/>
            </p:nvSpPr>
            <p:spPr bwMode="auto">
              <a:xfrm>
                <a:off x="2995" y="3002"/>
                <a:ext cx="127" cy="115"/>
              </a:xfrm>
              <a:custGeom>
                <a:avLst/>
                <a:gdLst>
                  <a:gd name="T0" fmla="*/ 11 w 127"/>
                  <a:gd name="T1" fmla="*/ 92 h 115"/>
                  <a:gd name="T2" fmla="*/ 9 w 127"/>
                  <a:gd name="T3" fmla="*/ 86 h 115"/>
                  <a:gd name="T4" fmla="*/ 16 w 127"/>
                  <a:gd name="T5" fmla="*/ 76 h 115"/>
                  <a:gd name="T6" fmla="*/ 16 w 127"/>
                  <a:gd name="T7" fmla="*/ 63 h 115"/>
                  <a:gd name="T8" fmla="*/ 7 w 127"/>
                  <a:gd name="T9" fmla="*/ 60 h 115"/>
                  <a:gd name="T10" fmla="*/ 2 w 127"/>
                  <a:gd name="T11" fmla="*/ 48 h 115"/>
                  <a:gd name="T12" fmla="*/ 0 w 127"/>
                  <a:gd name="T13" fmla="*/ 37 h 115"/>
                  <a:gd name="T14" fmla="*/ 2 w 127"/>
                  <a:gd name="T15" fmla="*/ 20 h 115"/>
                  <a:gd name="T16" fmla="*/ 7 w 127"/>
                  <a:gd name="T17" fmla="*/ 7 h 115"/>
                  <a:gd name="T18" fmla="*/ 11 w 127"/>
                  <a:gd name="T19" fmla="*/ 0 h 115"/>
                  <a:gd name="T20" fmla="*/ 16 w 127"/>
                  <a:gd name="T21" fmla="*/ 0 h 115"/>
                  <a:gd name="T22" fmla="*/ 40 w 127"/>
                  <a:gd name="T23" fmla="*/ 0 h 115"/>
                  <a:gd name="T24" fmla="*/ 44 w 127"/>
                  <a:gd name="T25" fmla="*/ 7 h 115"/>
                  <a:gd name="T26" fmla="*/ 46 w 127"/>
                  <a:gd name="T27" fmla="*/ 16 h 115"/>
                  <a:gd name="T28" fmla="*/ 51 w 127"/>
                  <a:gd name="T29" fmla="*/ 24 h 115"/>
                  <a:gd name="T30" fmla="*/ 51 w 127"/>
                  <a:gd name="T31" fmla="*/ 20 h 115"/>
                  <a:gd name="T32" fmla="*/ 55 w 127"/>
                  <a:gd name="T33" fmla="*/ 18 h 115"/>
                  <a:gd name="T34" fmla="*/ 71 w 127"/>
                  <a:gd name="T35" fmla="*/ 16 h 115"/>
                  <a:gd name="T36" fmla="*/ 76 w 127"/>
                  <a:gd name="T37" fmla="*/ 16 h 115"/>
                  <a:gd name="T38" fmla="*/ 80 w 127"/>
                  <a:gd name="T39" fmla="*/ 24 h 115"/>
                  <a:gd name="T40" fmla="*/ 80 w 127"/>
                  <a:gd name="T41" fmla="*/ 28 h 115"/>
                  <a:gd name="T42" fmla="*/ 80 w 127"/>
                  <a:gd name="T43" fmla="*/ 36 h 115"/>
                  <a:gd name="T44" fmla="*/ 80 w 127"/>
                  <a:gd name="T45" fmla="*/ 39 h 115"/>
                  <a:gd name="T46" fmla="*/ 85 w 127"/>
                  <a:gd name="T47" fmla="*/ 48 h 115"/>
                  <a:gd name="T48" fmla="*/ 80 w 127"/>
                  <a:gd name="T49" fmla="*/ 51 h 115"/>
                  <a:gd name="T50" fmla="*/ 80 w 127"/>
                  <a:gd name="T51" fmla="*/ 55 h 115"/>
                  <a:gd name="T52" fmla="*/ 87 w 127"/>
                  <a:gd name="T53" fmla="*/ 55 h 115"/>
                  <a:gd name="T54" fmla="*/ 92 w 127"/>
                  <a:gd name="T55" fmla="*/ 59 h 115"/>
                  <a:gd name="T56" fmla="*/ 101 w 127"/>
                  <a:gd name="T57" fmla="*/ 63 h 115"/>
                  <a:gd name="T58" fmla="*/ 110 w 127"/>
                  <a:gd name="T59" fmla="*/ 69 h 115"/>
                  <a:gd name="T60" fmla="*/ 116 w 127"/>
                  <a:gd name="T61" fmla="*/ 77 h 115"/>
                  <a:gd name="T62" fmla="*/ 117 w 127"/>
                  <a:gd name="T63" fmla="*/ 87 h 115"/>
                  <a:gd name="T64" fmla="*/ 127 w 127"/>
                  <a:gd name="T65" fmla="*/ 99 h 115"/>
                  <a:gd name="T66" fmla="*/ 124 w 127"/>
                  <a:gd name="T67" fmla="*/ 108 h 115"/>
                  <a:gd name="T68" fmla="*/ 110 w 127"/>
                  <a:gd name="T69" fmla="*/ 108 h 115"/>
                  <a:gd name="T70" fmla="*/ 95 w 127"/>
                  <a:gd name="T71" fmla="*/ 111 h 115"/>
                  <a:gd name="T72" fmla="*/ 75 w 127"/>
                  <a:gd name="T73" fmla="*/ 111 h 115"/>
                  <a:gd name="T74" fmla="*/ 66 w 127"/>
                  <a:gd name="T75" fmla="*/ 111 h 115"/>
                  <a:gd name="T76" fmla="*/ 55 w 127"/>
                  <a:gd name="T77" fmla="*/ 115 h 115"/>
                  <a:gd name="T78" fmla="*/ 46 w 127"/>
                  <a:gd name="T79" fmla="*/ 115 h 115"/>
                  <a:gd name="T80" fmla="*/ 36 w 127"/>
                  <a:gd name="T81" fmla="*/ 111 h 115"/>
                  <a:gd name="T82" fmla="*/ 31 w 127"/>
                  <a:gd name="T83" fmla="*/ 108 h 115"/>
                  <a:gd name="T84" fmla="*/ 26 w 127"/>
                  <a:gd name="T85" fmla="*/ 108 h 115"/>
                  <a:gd name="T86" fmla="*/ 21 w 127"/>
                  <a:gd name="T87" fmla="*/ 111 h 115"/>
                  <a:gd name="T88" fmla="*/ 11 w 127"/>
                  <a:gd name="T89" fmla="*/ 111 h 115"/>
                  <a:gd name="T90" fmla="*/ 11 w 127"/>
                  <a:gd name="T91" fmla="*/ 104 h 115"/>
                  <a:gd name="T92" fmla="*/ 7 w 127"/>
                  <a:gd name="T93" fmla="*/ 104 h 115"/>
                  <a:gd name="T94" fmla="*/ 11 w 127"/>
                  <a:gd name="T95" fmla="*/ 100 h 115"/>
                  <a:gd name="T96" fmla="*/ 11 w 127"/>
                  <a:gd name="T97" fmla="*/ 9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 h="115">
                    <a:moveTo>
                      <a:pt x="11" y="92"/>
                    </a:moveTo>
                    <a:lnTo>
                      <a:pt x="9" y="86"/>
                    </a:lnTo>
                    <a:lnTo>
                      <a:pt x="16" y="76"/>
                    </a:lnTo>
                    <a:lnTo>
                      <a:pt x="16" y="63"/>
                    </a:lnTo>
                    <a:lnTo>
                      <a:pt x="7" y="60"/>
                    </a:lnTo>
                    <a:lnTo>
                      <a:pt x="2" y="48"/>
                    </a:lnTo>
                    <a:lnTo>
                      <a:pt x="0" y="37"/>
                    </a:lnTo>
                    <a:lnTo>
                      <a:pt x="2" y="20"/>
                    </a:lnTo>
                    <a:lnTo>
                      <a:pt x="7" y="7"/>
                    </a:lnTo>
                    <a:lnTo>
                      <a:pt x="11" y="0"/>
                    </a:lnTo>
                    <a:lnTo>
                      <a:pt x="16" y="0"/>
                    </a:lnTo>
                    <a:lnTo>
                      <a:pt x="40" y="0"/>
                    </a:lnTo>
                    <a:lnTo>
                      <a:pt x="44" y="7"/>
                    </a:lnTo>
                    <a:lnTo>
                      <a:pt x="46" y="16"/>
                    </a:lnTo>
                    <a:lnTo>
                      <a:pt x="51" y="24"/>
                    </a:lnTo>
                    <a:lnTo>
                      <a:pt x="51" y="20"/>
                    </a:lnTo>
                    <a:lnTo>
                      <a:pt x="55" y="18"/>
                    </a:lnTo>
                    <a:lnTo>
                      <a:pt x="71" y="16"/>
                    </a:lnTo>
                    <a:lnTo>
                      <a:pt x="76" y="16"/>
                    </a:lnTo>
                    <a:lnTo>
                      <a:pt x="80" y="24"/>
                    </a:lnTo>
                    <a:lnTo>
                      <a:pt x="80" y="28"/>
                    </a:lnTo>
                    <a:lnTo>
                      <a:pt x="80" y="36"/>
                    </a:lnTo>
                    <a:lnTo>
                      <a:pt x="80" y="39"/>
                    </a:lnTo>
                    <a:lnTo>
                      <a:pt x="85" y="48"/>
                    </a:lnTo>
                    <a:lnTo>
                      <a:pt x="80" y="51"/>
                    </a:lnTo>
                    <a:lnTo>
                      <a:pt x="80" y="55"/>
                    </a:lnTo>
                    <a:lnTo>
                      <a:pt x="87" y="55"/>
                    </a:lnTo>
                    <a:lnTo>
                      <a:pt x="92" y="59"/>
                    </a:lnTo>
                    <a:lnTo>
                      <a:pt x="101" y="63"/>
                    </a:lnTo>
                    <a:lnTo>
                      <a:pt x="110" y="69"/>
                    </a:lnTo>
                    <a:lnTo>
                      <a:pt x="116" y="77"/>
                    </a:lnTo>
                    <a:lnTo>
                      <a:pt x="117" y="87"/>
                    </a:lnTo>
                    <a:lnTo>
                      <a:pt x="127" y="99"/>
                    </a:lnTo>
                    <a:lnTo>
                      <a:pt x="124" y="108"/>
                    </a:lnTo>
                    <a:lnTo>
                      <a:pt x="110" y="108"/>
                    </a:lnTo>
                    <a:lnTo>
                      <a:pt x="95" y="111"/>
                    </a:lnTo>
                    <a:lnTo>
                      <a:pt x="75" y="111"/>
                    </a:lnTo>
                    <a:lnTo>
                      <a:pt x="66" y="111"/>
                    </a:lnTo>
                    <a:lnTo>
                      <a:pt x="55" y="115"/>
                    </a:lnTo>
                    <a:lnTo>
                      <a:pt x="46" y="115"/>
                    </a:lnTo>
                    <a:lnTo>
                      <a:pt x="36" y="111"/>
                    </a:lnTo>
                    <a:lnTo>
                      <a:pt x="31" y="108"/>
                    </a:lnTo>
                    <a:lnTo>
                      <a:pt x="26" y="108"/>
                    </a:lnTo>
                    <a:lnTo>
                      <a:pt x="21" y="111"/>
                    </a:lnTo>
                    <a:lnTo>
                      <a:pt x="11" y="111"/>
                    </a:lnTo>
                    <a:lnTo>
                      <a:pt x="11" y="104"/>
                    </a:lnTo>
                    <a:lnTo>
                      <a:pt x="7" y="104"/>
                    </a:lnTo>
                    <a:lnTo>
                      <a:pt x="11" y="100"/>
                    </a:lnTo>
                    <a:lnTo>
                      <a:pt x="11" y="92"/>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05" name="Freeform 135">
                <a:extLst>
                  <a:ext uri="{FF2B5EF4-FFF2-40B4-BE49-F238E27FC236}">
                    <a16:creationId xmlns:a16="http://schemas.microsoft.com/office/drawing/2014/main" id="{00C3E8B2-CFB2-1649-BF35-E99D259BCD7D}"/>
                  </a:ext>
                </a:extLst>
              </p:cNvPr>
              <p:cNvSpPr>
                <a:spLocks/>
              </p:cNvSpPr>
              <p:nvPr/>
            </p:nvSpPr>
            <p:spPr bwMode="auto">
              <a:xfrm>
                <a:off x="3007" y="2915"/>
                <a:ext cx="197" cy="186"/>
              </a:xfrm>
              <a:custGeom>
                <a:avLst/>
                <a:gdLst>
                  <a:gd name="T0" fmla="*/ 5 w 197"/>
                  <a:gd name="T1" fmla="*/ 73 h 186"/>
                  <a:gd name="T2" fmla="*/ 5 w 197"/>
                  <a:gd name="T3" fmla="*/ 60 h 186"/>
                  <a:gd name="T4" fmla="*/ 5 w 197"/>
                  <a:gd name="T5" fmla="*/ 40 h 186"/>
                  <a:gd name="T6" fmla="*/ 10 w 197"/>
                  <a:gd name="T7" fmla="*/ 28 h 186"/>
                  <a:gd name="T8" fmla="*/ 14 w 197"/>
                  <a:gd name="T9" fmla="*/ 8 h 186"/>
                  <a:gd name="T10" fmla="*/ 30 w 197"/>
                  <a:gd name="T11" fmla="*/ 0 h 186"/>
                  <a:gd name="T12" fmla="*/ 44 w 197"/>
                  <a:gd name="T13" fmla="*/ 4 h 186"/>
                  <a:gd name="T14" fmla="*/ 59 w 197"/>
                  <a:gd name="T15" fmla="*/ 24 h 186"/>
                  <a:gd name="T16" fmla="*/ 64 w 197"/>
                  <a:gd name="T17" fmla="*/ 32 h 186"/>
                  <a:gd name="T18" fmla="*/ 59 w 197"/>
                  <a:gd name="T19" fmla="*/ 44 h 186"/>
                  <a:gd name="T20" fmla="*/ 79 w 197"/>
                  <a:gd name="T21" fmla="*/ 56 h 186"/>
                  <a:gd name="T22" fmla="*/ 87 w 197"/>
                  <a:gd name="T23" fmla="*/ 72 h 186"/>
                  <a:gd name="T24" fmla="*/ 99 w 197"/>
                  <a:gd name="T25" fmla="*/ 81 h 186"/>
                  <a:gd name="T26" fmla="*/ 123 w 197"/>
                  <a:gd name="T27" fmla="*/ 86 h 186"/>
                  <a:gd name="T28" fmla="*/ 139 w 197"/>
                  <a:gd name="T29" fmla="*/ 86 h 186"/>
                  <a:gd name="T30" fmla="*/ 150 w 197"/>
                  <a:gd name="T31" fmla="*/ 84 h 186"/>
                  <a:gd name="T32" fmla="*/ 154 w 197"/>
                  <a:gd name="T33" fmla="*/ 77 h 186"/>
                  <a:gd name="T34" fmla="*/ 171 w 197"/>
                  <a:gd name="T35" fmla="*/ 70 h 186"/>
                  <a:gd name="T36" fmla="*/ 189 w 197"/>
                  <a:gd name="T37" fmla="*/ 87 h 186"/>
                  <a:gd name="T38" fmla="*/ 193 w 197"/>
                  <a:gd name="T39" fmla="*/ 104 h 186"/>
                  <a:gd name="T40" fmla="*/ 168 w 197"/>
                  <a:gd name="T41" fmla="*/ 129 h 186"/>
                  <a:gd name="T42" fmla="*/ 149 w 197"/>
                  <a:gd name="T43" fmla="*/ 157 h 186"/>
                  <a:gd name="T44" fmla="*/ 134 w 197"/>
                  <a:gd name="T45" fmla="*/ 177 h 186"/>
                  <a:gd name="T46" fmla="*/ 113 w 197"/>
                  <a:gd name="T47" fmla="*/ 186 h 186"/>
                  <a:gd name="T48" fmla="*/ 104 w 197"/>
                  <a:gd name="T49" fmla="*/ 166 h 186"/>
                  <a:gd name="T50" fmla="*/ 89 w 197"/>
                  <a:gd name="T51" fmla="*/ 149 h 186"/>
                  <a:gd name="T52" fmla="*/ 74 w 197"/>
                  <a:gd name="T53" fmla="*/ 141 h 186"/>
                  <a:gd name="T54" fmla="*/ 69 w 197"/>
                  <a:gd name="T55" fmla="*/ 137 h 186"/>
                  <a:gd name="T56" fmla="*/ 69 w 197"/>
                  <a:gd name="T57" fmla="*/ 125 h 186"/>
                  <a:gd name="T58" fmla="*/ 69 w 197"/>
                  <a:gd name="T59" fmla="*/ 117 h 186"/>
                  <a:gd name="T60" fmla="*/ 59 w 197"/>
                  <a:gd name="T61" fmla="*/ 101 h 186"/>
                  <a:gd name="T62" fmla="*/ 49 w 197"/>
                  <a:gd name="T63" fmla="*/ 104 h 186"/>
                  <a:gd name="T64" fmla="*/ 39 w 197"/>
                  <a:gd name="T65" fmla="*/ 108 h 186"/>
                  <a:gd name="T66" fmla="*/ 35 w 197"/>
                  <a:gd name="T67" fmla="*/ 97 h 186"/>
                  <a:gd name="T68" fmla="*/ 24 w 197"/>
                  <a:gd name="T69" fmla="*/ 84 h 186"/>
                  <a:gd name="T70" fmla="*/ 5 w 197"/>
                  <a:gd name="T71" fmla="*/ 8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7" h="186">
                    <a:moveTo>
                      <a:pt x="5" y="84"/>
                    </a:moveTo>
                    <a:lnTo>
                      <a:pt x="5" y="73"/>
                    </a:lnTo>
                    <a:lnTo>
                      <a:pt x="10" y="64"/>
                    </a:lnTo>
                    <a:lnTo>
                      <a:pt x="5" y="60"/>
                    </a:lnTo>
                    <a:lnTo>
                      <a:pt x="0" y="56"/>
                    </a:lnTo>
                    <a:lnTo>
                      <a:pt x="5" y="40"/>
                    </a:lnTo>
                    <a:lnTo>
                      <a:pt x="10" y="32"/>
                    </a:lnTo>
                    <a:lnTo>
                      <a:pt x="10" y="28"/>
                    </a:lnTo>
                    <a:lnTo>
                      <a:pt x="10" y="20"/>
                    </a:lnTo>
                    <a:lnTo>
                      <a:pt x="14" y="8"/>
                    </a:lnTo>
                    <a:lnTo>
                      <a:pt x="14" y="4"/>
                    </a:lnTo>
                    <a:lnTo>
                      <a:pt x="30" y="0"/>
                    </a:lnTo>
                    <a:lnTo>
                      <a:pt x="39" y="4"/>
                    </a:lnTo>
                    <a:lnTo>
                      <a:pt x="44" y="4"/>
                    </a:lnTo>
                    <a:lnTo>
                      <a:pt x="54" y="15"/>
                    </a:lnTo>
                    <a:lnTo>
                      <a:pt x="59" y="24"/>
                    </a:lnTo>
                    <a:lnTo>
                      <a:pt x="64" y="28"/>
                    </a:lnTo>
                    <a:lnTo>
                      <a:pt x="64" y="32"/>
                    </a:lnTo>
                    <a:lnTo>
                      <a:pt x="54" y="40"/>
                    </a:lnTo>
                    <a:lnTo>
                      <a:pt x="59" y="44"/>
                    </a:lnTo>
                    <a:lnTo>
                      <a:pt x="69" y="48"/>
                    </a:lnTo>
                    <a:lnTo>
                      <a:pt x="79" y="56"/>
                    </a:lnTo>
                    <a:lnTo>
                      <a:pt x="82" y="63"/>
                    </a:lnTo>
                    <a:lnTo>
                      <a:pt x="87" y="72"/>
                    </a:lnTo>
                    <a:lnTo>
                      <a:pt x="93" y="76"/>
                    </a:lnTo>
                    <a:lnTo>
                      <a:pt x="99" y="81"/>
                    </a:lnTo>
                    <a:lnTo>
                      <a:pt x="113" y="84"/>
                    </a:lnTo>
                    <a:lnTo>
                      <a:pt x="123" y="86"/>
                    </a:lnTo>
                    <a:lnTo>
                      <a:pt x="131" y="80"/>
                    </a:lnTo>
                    <a:lnTo>
                      <a:pt x="139" y="86"/>
                    </a:lnTo>
                    <a:lnTo>
                      <a:pt x="149" y="88"/>
                    </a:lnTo>
                    <a:lnTo>
                      <a:pt x="150" y="84"/>
                    </a:lnTo>
                    <a:lnTo>
                      <a:pt x="154" y="81"/>
                    </a:lnTo>
                    <a:lnTo>
                      <a:pt x="154" y="77"/>
                    </a:lnTo>
                    <a:lnTo>
                      <a:pt x="163" y="68"/>
                    </a:lnTo>
                    <a:lnTo>
                      <a:pt x="171" y="70"/>
                    </a:lnTo>
                    <a:lnTo>
                      <a:pt x="180" y="79"/>
                    </a:lnTo>
                    <a:lnTo>
                      <a:pt x="189" y="87"/>
                    </a:lnTo>
                    <a:lnTo>
                      <a:pt x="197" y="90"/>
                    </a:lnTo>
                    <a:lnTo>
                      <a:pt x="193" y="104"/>
                    </a:lnTo>
                    <a:lnTo>
                      <a:pt x="178" y="121"/>
                    </a:lnTo>
                    <a:lnTo>
                      <a:pt x="168" y="129"/>
                    </a:lnTo>
                    <a:lnTo>
                      <a:pt x="154" y="145"/>
                    </a:lnTo>
                    <a:lnTo>
                      <a:pt x="149" y="157"/>
                    </a:lnTo>
                    <a:lnTo>
                      <a:pt x="139" y="170"/>
                    </a:lnTo>
                    <a:lnTo>
                      <a:pt x="134" y="177"/>
                    </a:lnTo>
                    <a:lnTo>
                      <a:pt x="129" y="181"/>
                    </a:lnTo>
                    <a:lnTo>
                      <a:pt x="113" y="186"/>
                    </a:lnTo>
                    <a:lnTo>
                      <a:pt x="104" y="174"/>
                    </a:lnTo>
                    <a:lnTo>
                      <a:pt x="104" y="166"/>
                    </a:lnTo>
                    <a:lnTo>
                      <a:pt x="99" y="157"/>
                    </a:lnTo>
                    <a:lnTo>
                      <a:pt x="89" y="149"/>
                    </a:lnTo>
                    <a:lnTo>
                      <a:pt x="79" y="145"/>
                    </a:lnTo>
                    <a:lnTo>
                      <a:pt x="74" y="141"/>
                    </a:lnTo>
                    <a:lnTo>
                      <a:pt x="69" y="141"/>
                    </a:lnTo>
                    <a:lnTo>
                      <a:pt x="69" y="137"/>
                    </a:lnTo>
                    <a:lnTo>
                      <a:pt x="69" y="129"/>
                    </a:lnTo>
                    <a:lnTo>
                      <a:pt x="69" y="125"/>
                    </a:lnTo>
                    <a:lnTo>
                      <a:pt x="69" y="121"/>
                    </a:lnTo>
                    <a:lnTo>
                      <a:pt x="69" y="117"/>
                    </a:lnTo>
                    <a:lnTo>
                      <a:pt x="69" y="108"/>
                    </a:lnTo>
                    <a:lnTo>
                      <a:pt x="59" y="101"/>
                    </a:lnTo>
                    <a:lnTo>
                      <a:pt x="54" y="104"/>
                    </a:lnTo>
                    <a:lnTo>
                      <a:pt x="49" y="104"/>
                    </a:lnTo>
                    <a:lnTo>
                      <a:pt x="44" y="104"/>
                    </a:lnTo>
                    <a:lnTo>
                      <a:pt x="39" y="108"/>
                    </a:lnTo>
                    <a:lnTo>
                      <a:pt x="35" y="104"/>
                    </a:lnTo>
                    <a:lnTo>
                      <a:pt x="35" y="97"/>
                    </a:lnTo>
                    <a:lnTo>
                      <a:pt x="30" y="84"/>
                    </a:lnTo>
                    <a:lnTo>
                      <a:pt x="24" y="84"/>
                    </a:lnTo>
                    <a:lnTo>
                      <a:pt x="14" y="84"/>
                    </a:lnTo>
                    <a:lnTo>
                      <a:pt x="5" y="8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06" name="Freeform 136">
                <a:extLst>
                  <a:ext uri="{FF2B5EF4-FFF2-40B4-BE49-F238E27FC236}">
                    <a16:creationId xmlns:a16="http://schemas.microsoft.com/office/drawing/2014/main" id="{918D60FE-6433-7D4E-8B57-B307F562E905}"/>
                  </a:ext>
                </a:extLst>
              </p:cNvPr>
              <p:cNvSpPr>
                <a:spLocks/>
              </p:cNvSpPr>
              <p:nvPr/>
            </p:nvSpPr>
            <p:spPr bwMode="auto">
              <a:xfrm>
                <a:off x="2907" y="2899"/>
                <a:ext cx="114" cy="189"/>
              </a:xfrm>
              <a:custGeom>
                <a:avLst/>
                <a:gdLst>
                  <a:gd name="T0" fmla="*/ 105 w 114"/>
                  <a:gd name="T1" fmla="*/ 7 h 189"/>
                  <a:gd name="T2" fmla="*/ 95 w 114"/>
                  <a:gd name="T3" fmla="*/ 7 h 189"/>
                  <a:gd name="T4" fmla="*/ 86 w 114"/>
                  <a:gd name="T5" fmla="*/ 15 h 189"/>
                  <a:gd name="T6" fmla="*/ 78 w 114"/>
                  <a:gd name="T7" fmla="*/ 6 h 189"/>
                  <a:gd name="T8" fmla="*/ 62 w 114"/>
                  <a:gd name="T9" fmla="*/ 0 h 189"/>
                  <a:gd name="T10" fmla="*/ 44 w 114"/>
                  <a:gd name="T11" fmla="*/ 10 h 189"/>
                  <a:gd name="T12" fmla="*/ 41 w 114"/>
                  <a:gd name="T13" fmla="*/ 25 h 189"/>
                  <a:gd name="T14" fmla="*/ 28 w 114"/>
                  <a:gd name="T15" fmla="*/ 33 h 189"/>
                  <a:gd name="T16" fmla="*/ 0 w 114"/>
                  <a:gd name="T17" fmla="*/ 45 h 189"/>
                  <a:gd name="T18" fmla="*/ 8 w 114"/>
                  <a:gd name="T19" fmla="*/ 60 h 189"/>
                  <a:gd name="T20" fmla="*/ 23 w 114"/>
                  <a:gd name="T21" fmla="*/ 68 h 189"/>
                  <a:gd name="T22" fmla="*/ 47 w 114"/>
                  <a:gd name="T23" fmla="*/ 76 h 189"/>
                  <a:gd name="T24" fmla="*/ 33 w 114"/>
                  <a:gd name="T25" fmla="*/ 92 h 189"/>
                  <a:gd name="T26" fmla="*/ 37 w 114"/>
                  <a:gd name="T27" fmla="*/ 120 h 189"/>
                  <a:gd name="T28" fmla="*/ 23 w 114"/>
                  <a:gd name="T29" fmla="*/ 116 h 189"/>
                  <a:gd name="T30" fmla="*/ 18 w 114"/>
                  <a:gd name="T31" fmla="*/ 124 h 189"/>
                  <a:gd name="T32" fmla="*/ 8 w 114"/>
                  <a:gd name="T33" fmla="*/ 112 h 189"/>
                  <a:gd name="T34" fmla="*/ 3 w 114"/>
                  <a:gd name="T35" fmla="*/ 133 h 189"/>
                  <a:gd name="T36" fmla="*/ 18 w 114"/>
                  <a:gd name="T37" fmla="*/ 157 h 189"/>
                  <a:gd name="T38" fmla="*/ 47 w 114"/>
                  <a:gd name="T39" fmla="*/ 181 h 189"/>
                  <a:gd name="T40" fmla="*/ 77 w 114"/>
                  <a:gd name="T41" fmla="*/ 185 h 189"/>
                  <a:gd name="T42" fmla="*/ 105 w 114"/>
                  <a:gd name="T43" fmla="*/ 178 h 189"/>
                  <a:gd name="T44" fmla="*/ 100 w 114"/>
                  <a:gd name="T45" fmla="*/ 165 h 189"/>
                  <a:gd name="T46" fmla="*/ 89 w 114"/>
                  <a:gd name="T47" fmla="*/ 149 h 189"/>
                  <a:gd name="T48" fmla="*/ 89 w 114"/>
                  <a:gd name="T49" fmla="*/ 130 h 189"/>
                  <a:gd name="T50" fmla="*/ 92 w 114"/>
                  <a:gd name="T51" fmla="*/ 113 h 189"/>
                  <a:gd name="T52" fmla="*/ 98 w 114"/>
                  <a:gd name="T53" fmla="*/ 104 h 189"/>
                  <a:gd name="T54" fmla="*/ 105 w 114"/>
                  <a:gd name="T55" fmla="*/ 97 h 189"/>
                  <a:gd name="T56" fmla="*/ 105 w 114"/>
                  <a:gd name="T57" fmla="*/ 86 h 189"/>
                  <a:gd name="T58" fmla="*/ 98 w 114"/>
                  <a:gd name="T59" fmla="*/ 73 h 189"/>
                  <a:gd name="T60" fmla="*/ 102 w 114"/>
                  <a:gd name="T61" fmla="*/ 63 h 189"/>
                  <a:gd name="T62" fmla="*/ 109 w 114"/>
                  <a:gd name="T63" fmla="*/ 50 h 189"/>
                  <a:gd name="T64" fmla="*/ 110 w 114"/>
                  <a:gd name="T65" fmla="*/ 33 h 189"/>
                  <a:gd name="T66" fmla="*/ 114 w 114"/>
                  <a:gd name="T67" fmla="*/ 1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89">
                    <a:moveTo>
                      <a:pt x="114" y="17"/>
                    </a:moveTo>
                    <a:lnTo>
                      <a:pt x="105" y="7"/>
                    </a:lnTo>
                    <a:lnTo>
                      <a:pt x="100" y="3"/>
                    </a:lnTo>
                    <a:lnTo>
                      <a:pt x="95" y="7"/>
                    </a:lnTo>
                    <a:lnTo>
                      <a:pt x="90" y="13"/>
                    </a:lnTo>
                    <a:lnTo>
                      <a:pt x="86" y="15"/>
                    </a:lnTo>
                    <a:lnTo>
                      <a:pt x="82" y="12"/>
                    </a:lnTo>
                    <a:lnTo>
                      <a:pt x="78" y="6"/>
                    </a:lnTo>
                    <a:lnTo>
                      <a:pt x="73" y="1"/>
                    </a:lnTo>
                    <a:lnTo>
                      <a:pt x="62" y="0"/>
                    </a:lnTo>
                    <a:lnTo>
                      <a:pt x="62" y="7"/>
                    </a:lnTo>
                    <a:lnTo>
                      <a:pt x="44" y="10"/>
                    </a:lnTo>
                    <a:lnTo>
                      <a:pt x="44" y="18"/>
                    </a:lnTo>
                    <a:lnTo>
                      <a:pt x="41" y="25"/>
                    </a:lnTo>
                    <a:lnTo>
                      <a:pt x="35" y="28"/>
                    </a:lnTo>
                    <a:lnTo>
                      <a:pt x="28" y="33"/>
                    </a:lnTo>
                    <a:lnTo>
                      <a:pt x="16" y="33"/>
                    </a:lnTo>
                    <a:lnTo>
                      <a:pt x="0" y="45"/>
                    </a:lnTo>
                    <a:lnTo>
                      <a:pt x="8" y="52"/>
                    </a:lnTo>
                    <a:lnTo>
                      <a:pt x="8" y="60"/>
                    </a:lnTo>
                    <a:lnTo>
                      <a:pt x="13" y="64"/>
                    </a:lnTo>
                    <a:lnTo>
                      <a:pt x="23" y="68"/>
                    </a:lnTo>
                    <a:lnTo>
                      <a:pt x="33" y="68"/>
                    </a:lnTo>
                    <a:lnTo>
                      <a:pt x="47" y="76"/>
                    </a:lnTo>
                    <a:lnTo>
                      <a:pt x="33" y="84"/>
                    </a:lnTo>
                    <a:lnTo>
                      <a:pt x="33" y="92"/>
                    </a:lnTo>
                    <a:lnTo>
                      <a:pt x="42" y="120"/>
                    </a:lnTo>
                    <a:lnTo>
                      <a:pt x="37" y="120"/>
                    </a:lnTo>
                    <a:lnTo>
                      <a:pt x="33" y="120"/>
                    </a:lnTo>
                    <a:lnTo>
                      <a:pt x="23" y="116"/>
                    </a:lnTo>
                    <a:lnTo>
                      <a:pt x="18" y="120"/>
                    </a:lnTo>
                    <a:lnTo>
                      <a:pt x="18" y="124"/>
                    </a:lnTo>
                    <a:lnTo>
                      <a:pt x="13" y="116"/>
                    </a:lnTo>
                    <a:lnTo>
                      <a:pt x="8" y="112"/>
                    </a:lnTo>
                    <a:lnTo>
                      <a:pt x="3" y="112"/>
                    </a:lnTo>
                    <a:lnTo>
                      <a:pt x="3" y="133"/>
                    </a:lnTo>
                    <a:lnTo>
                      <a:pt x="8" y="149"/>
                    </a:lnTo>
                    <a:lnTo>
                      <a:pt x="18" y="157"/>
                    </a:lnTo>
                    <a:lnTo>
                      <a:pt x="28" y="173"/>
                    </a:lnTo>
                    <a:lnTo>
                      <a:pt x="47" y="181"/>
                    </a:lnTo>
                    <a:lnTo>
                      <a:pt x="62" y="185"/>
                    </a:lnTo>
                    <a:lnTo>
                      <a:pt x="77" y="185"/>
                    </a:lnTo>
                    <a:lnTo>
                      <a:pt x="95" y="189"/>
                    </a:lnTo>
                    <a:lnTo>
                      <a:pt x="105" y="178"/>
                    </a:lnTo>
                    <a:lnTo>
                      <a:pt x="105" y="171"/>
                    </a:lnTo>
                    <a:lnTo>
                      <a:pt x="100" y="165"/>
                    </a:lnTo>
                    <a:lnTo>
                      <a:pt x="90" y="157"/>
                    </a:lnTo>
                    <a:lnTo>
                      <a:pt x="89" y="149"/>
                    </a:lnTo>
                    <a:lnTo>
                      <a:pt x="89" y="142"/>
                    </a:lnTo>
                    <a:lnTo>
                      <a:pt x="89" y="130"/>
                    </a:lnTo>
                    <a:lnTo>
                      <a:pt x="90" y="119"/>
                    </a:lnTo>
                    <a:lnTo>
                      <a:pt x="92" y="113"/>
                    </a:lnTo>
                    <a:lnTo>
                      <a:pt x="95" y="108"/>
                    </a:lnTo>
                    <a:lnTo>
                      <a:pt x="98" y="104"/>
                    </a:lnTo>
                    <a:lnTo>
                      <a:pt x="105" y="99"/>
                    </a:lnTo>
                    <a:lnTo>
                      <a:pt x="105" y="97"/>
                    </a:lnTo>
                    <a:lnTo>
                      <a:pt x="106" y="92"/>
                    </a:lnTo>
                    <a:lnTo>
                      <a:pt x="105" y="86"/>
                    </a:lnTo>
                    <a:lnTo>
                      <a:pt x="109" y="79"/>
                    </a:lnTo>
                    <a:lnTo>
                      <a:pt x="98" y="73"/>
                    </a:lnTo>
                    <a:lnTo>
                      <a:pt x="98" y="66"/>
                    </a:lnTo>
                    <a:lnTo>
                      <a:pt x="102" y="63"/>
                    </a:lnTo>
                    <a:lnTo>
                      <a:pt x="103" y="56"/>
                    </a:lnTo>
                    <a:lnTo>
                      <a:pt x="109" y="50"/>
                    </a:lnTo>
                    <a:lnTo>
                      <a:pt x="110" y="40"/>
                    </a:lnTo>
                    <a:lnTo>
                      <a:pt x="110" y="33"/>
                    </a:lnTo>
                    <a:lnTo>
                      <a:pt x="113" y="27"/>
                    </a:lnTo>
                    <a:lnTo>
                      <a:pt x="114" y="17"/>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07" name="Freeform 137">
                <a:extLst>
                  <a:ext uri="{FF2B5EF4-FFF2-40B4-BE49-F238E27FC236}">
                    <a16:creationId xmlns:a16="http://schemas.microsoft.com/office/drawing/2014/main" id="{B85C37F2-950D-BC4E-BEC0-C5EB7EE21ACE}"/>
                  </a:ext>
                </a:extLst>
              </p:cNvPr>
              <p:cNvSpPr>
                <a:spLocks/>
              </p:cNvSpPr>
              <p:nvPr/>
            </p:nvSpPr>
            <p:spPr bwMode="auto">
              <a:xfrm>
                <a:off x="2910" y="2994"/>
                <a:ext cx="6" cy="3"/>
              </a:xfrm>
              <a:custGeom>
                <a:avLst/>
                <a:gdLst>
                  <a:gd name="T0" fmla="*/ 6 w 6"/>
                  <a:gd name="T1" fmla="*/ 0 h 3"/>
                  <a:gd name="T2" fmla="*/ 3 w 6"/>
                  <a:gd name="T3" fmla="*/ 0 h 3"/>
                  <a:gd name="T4" fmla="*/ 0 w 6"/>
                  <a:gd name="T5" fmla="*/ 0 h 3"/>
                  <a:gd name="T6" fmla="*/ 0 w 6"/>
                  <a:gd name="T7" fmla="*/ 1 h 3"/>
                  <a:gd name="T8" fmla="*/ 3 w 6"/>
                  <a:gd name="T9" fmla="*/ 3 h 3"/>
                  <a:gd name="T10" fmla="*/ 6 w 6"/>
                  <a:gd name="T11" fmla="*/ 1 h 3"/>
                  <a:gd name="T12" fmla="*/ 6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3" y="0"/>
                    </a:lnTo>
                    <a:lnTo>
                      <a:pt x="0" y="0"/>
                    </a:lnTo>
                    <a:lnTo>
                      <a:pt x="0" y="1"/>
                    </a:lnTo>
                    <a:lnTo>
                      <a:pt x="3" y="3"/>
                    </a:lnTo>
                    <a:lnTo>
                      <a:pt x="6" y="1"/>
                    </a:lnTo>
                    <a:lnTo>
                      <a:pt x="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08" name="Freeform 138">
                <a:extLst>
                  <a:ext uri="{FF2B5EF4-FFF2-40B4-BE49-F238E27FC236}">
                    <a16:creationId xmlns:a16="http://schemas.microsoft.com/office/drawing/2014/main" id="{B345AEAB-AB3F-4147-8805-25FF391BC44A}"/>
                  </a:ext>
                </a:extLst>
              </p:cNvPr>
              <p:cNvSpPr>
                <a:spLocks/>
              </p:cNvSpPr>
              <p:nvPr/>
            </p:nvSpPr>
            <p:spPr bwMode="auto">
              <a:xfrm>
                <a:off x="2910" y="2989"/>
                <a:ext cx="10" cy="8"/>
              </a:xfrm>
              <a:custGeom>
                <a:avLst/>
                <a:gdLst>
                  <a:gd name="T0" fmla="*/ 5 w 10"/>
                  <a:gd name="T1" fmla="*/ 0 h 8"/>
                  <a:gd name="T2" fmla="*/ 0 w 10"/>
                  <a:gd name="T3" fmla="*/ 0 h 8"/>
                  <a:gd name="T4" fmla="*/ 0 w 10"/>
                  <a:gd name="T5" fmla="*/ 4 h 8"/>
                  <a:gd name="T6" fmla="*/ 0 w 10"/>
                  <a:gd name="T7" fmla="*/ 8 h 8"/>
                  <a:gd name="T8" fmla="*/ 10 w 10"/>
                  <a:gd name="T9" fmla="*/ 8 h 8"/>
                  <a:gd name="T10" fmla="*/ 5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5" y="0"/>
                    </a:moveTo>
                    <a:lnTo>
                      <a:pt x="0" y="0"/>
                    </a:lnTo>
                    <a:lnTo>
                      <a:pt x="0" y="4"/>
                    </a:lnTo>
                    <a:lnTo>
                      <a:pt x="0" y="8"/>
                    </a:lnTo>
                    <a:lnTo>
                      <a:pt x="10" y="8"/>
                    </a:lnTo>
                    <a:lnTo>
                      <a:pt x="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09" name="Freeform 139">
                <a:extLst>
                  <a:ext uri="{FF2B5EF4-FFF2-40B4-BE49-F238E27FC236}">
                    <a16:creationId xmlns:a16="http://schemas.microsoft.com/office/drawing/2014/main" id="{2164BF4F-5DD3-8648-BA52-49A66293650B}"/>
                  </a:ext>
                </a:extLst>
              </p:cNvPr>
              <p:cNvSpPr>
                <a:spLocks/>
              </p:cNvSpPr>
              <p:nvPr/>
            </p:nvSpPr>
            <p:spPr bwMode="auto">
              <a:xfrm>
                <a:off x="2885" y="2985"/>
                <a:ext cx="1" cy="4"/>
              </a:xfrm>
              <a:custGeom>
                <a:avLst/>
                <a:gdLst>
                  <a:gd name="T0" fmla="*/ 0 h 4"/>
                  <a:gd name="T1" fmla="*/ 2 h 4"/>
                  <a:gd name="T2" fmla="*/ 4 h 4"/>
                  <a:gd name="T3" fmla="*/ 4 h 4"/>
                  <a:gd name="T4" fmla="*/ 0 h 4"/>
                </a:gdLst>
                <a:ahLst/>
                <a:cxnLst>
                  <a:cxn ang="0">
                    <a:pos x="0" y="T0"/>
                  </a:cxn>
                  <a:cxn ang="0">
                    <a:pos x="0" y="T1"/>
                  </a:cxn>
                  <a:cxn ang="0">
                    <a:pos x="0" y="T2"/>
                  </a:cxn>
                  <a:cxn ang="0">
                    <a:pos x="0" y="T3"/>
                  </a:cxn>
                  <a:cxn ang="0">
                    <a:pos x="0" y="T4"/>
                  </a:cxn>
                </a:cxnLst>
                <a:rect l="0" t="0" r="r" b="b"/>
                <a:pathLst>
                  <a:path h="4">
                    <a:moveTo>
                      <a:pt x="0" y="0"/>
                    </a:moveTo>
                    <a:lnTo>
                      <a:pt x="0" y="2"/>
                    </a:lnTo>
                    <a:lnTo>
                      <a:pt x="0" y="4"/>
                    </a:lnTo>
                    <a:lnTo>
                      <a:pt x="0" y="4"/>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10" name="Freeform 140">
                <a:extLst>
                  <a:ext uri="{FF2B5EF4-FFF2-40B4-BE49-F238E27FC236}">
                    <a16:creationId xmlns:a16="http://schemas.microsoft.com/office/drawing/2014/main" id="{9277433D-5AB5-7947-A5A9-5E434D349622}"/>
                  </a:ext>
                </a:extLst>
              </p:cNvPr>
              <p:cNvSpPr>
                <a:spLocks/>
              </p:cNvSpPr>
              <p:nvPr/>
            </p:nvSpPr>
            <p:spPr bwMode="auto">
              <a:xfrm>
                <a:off x="2885" y="2985"/>
                <a:ext cx="1" cy="9"/>
              </a:xfrm>
              <a:custGeom>
                <a:avLst/>
                <a:gdLst>
                  <a:gd name="T0" fmla="*/ 0 h 9"/>
                  <a:gd name="T1" fmla="*/ 0 h 9"/>
                  <a:gd name="T2" fmla="*/ 4 h 9"/>
                  <a:gd name="T3" fmla="*/ 9 h 9"/>
                  <a:gd name="T4" fmla="*/ 0 h 9"/>
                </a:gdLst>
                <a:ahLst/>
                <a:cxnLst>
                  <a:cxn ang="0">
                    <a:pos x="0" y="T0"/>
                  </a:cxn>
                  <a:cxn ang="0">
                    <a:pos x="0" y="T1"/>
                  </a:cxn>
                  <a:cxn ang="0">
                    <a:pos x="0" y="T2"/>
                  </a:cxn>
                  <a:cxn ang="0">
                    <a:pos x="0" y="T3"/>
                  </a:cxn>
                  <a:cxn ang="0">
                    <a:pos x="0" y="T4"/>
                  </a:cxn>
                </a:cxnLst>
                <a:rect l="0" t="0" r="r" b="b"/>
                <a:pathLst>
                  <a:path h="9">
                    <a:moveTo>
                      <a:pt x="0" y="0"/>
                    </a:moveTo>
                    <a:lnTo>
                      <a:pt x="0" y="0"/>
                    </a:lnTo>
                    <a:lnTo>
                      <a:pt x="0" y="4"/>
                    </a:lnTo>
                    <a:lnTo>
                      <a:pt x="0" y="9"/>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11" name="Freeform 141">
                <a:extLst>
                  <a:ext uri="{FF2B5EF4-FFF2-40B4-BE49-F238E27FC236}">
                    <a16:creationId xmlns:a16="http://schemas.microsoft.com/office/drawing/2014/main" id="{80DFFBD4-B2A7-9D42-8EF8-4EB9A5168B25}"/>
                  </a:ext>
                </a:extLst>
              </p:cNvPr>
              <p:cNvSpPr>
                <a:spLocks/>
              </p:cNvSpPr>
              <p:nvPr/>
            </p:nvSpPr>
            <p:spPr bwMode="auto">
              <a:xfrm>
                <a:off x="2885" y="2935"/>
                <a:ext cx="15" cy="37"/>
              </a:xfrm>
              <a:custGeom>
                <a:avLst/>
                <a:gdLst>
                  <a:gd name="T0" fmla="*/ 8 w 15"/>
                  <a:gd name="T1" fmla="*/ 0 h 37"/>
                  <a:gd name="T2" fmla="*/ 4 w 15"/>
                  <a:gd name="T3" fmla="*/ 4 h 37"/>
                  <a:gd name="T4" fmla="*/ 0 w 15"/>
                  <a:gd name="T5" fmla="*/ 8 h 37"/>
                  <a:gd name="T6" fmla="*/ 0 w 15"/>
                  <a:gd name="T7" fmla="*/ 22 h 37"/>
                  <a:gd name="T8" fmla="*/ 4 w 15"/>
                  <a:gd name="T9" fmla="*/ 37 h 37"/>
                  <a:gd name="T10" fmla="*/ 8 w 15"/>
                  <a:gd name="T11" fmla="*/ 34 h 37"/>
                  <a:gd name="T12" fmla="*/ 15 w 15"/>
                  <a:gd name="T13" fmla="*/ 30 h 37"/>
                  <a:gd name="T14" fmla="*/ 15 w 15"/>
                  <a:gd name="T15" fmla="*/ 26 h 37"/>
                  <a:gd name="T16" fmla="*/ 12 w 15"/>
                  <a:gd name="T17" fmla="*/ 19 h 37"/>
                  <a:gd name="T18" fmla="*/ 12 w 15"/>
                  <a:gd name="T19" fmla="*/ 11 h 37"/>
                  <a:gd name="T20" fmla="*/ 8 w 15"/>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7">
                    <a:moveTo>
                      <a:pt x="8" y="0"/>
                    </a:moveTo>
                    <a:lnTo>
                      <a:pt x="4" y="4"/>
                    </a:lnTo>
                    <a:lnTo>
                      <a:pt x="0" y="8"/>
                    </a:lnTo>
                    <a:lnTo>
                      <a:pt x="0" y="22"/>
                    </a:lnTo>
                    <a:lnTo>
                      <a:pt x="4" y="37"/>
                    </a:lnTo>
                    <a:lnTo>
                      <a:pt x="8" y="34"/>
                    </a:lnTo>
                    <a:lnTo>
                      <a:pt x="15" y="30"/>
                    </a:lnTo>
                    <a:lnTo>
                      <a:pt x="15" y="26"/>
                    </a:lnTo>
                    <a:lnTo>
                      <a:pt x="12" y="19"/>
                    </a:lnTo>
                    <a:lnTo>
                      <a:pt x="12" y="11"/>
                    </a:lnTo>
                    <a:lnTo>
                      <a:pt x="8"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12" name="Freeform 142">
                <a:extLst>
                  <a:ext uri="{FF2B5EF4-FFF2-40B4-BE49-F238E27FC236}">
                    <a16:creationId xmlns:a16="http://schemas.microsoft.com/office/drawing/2014/main" id="{5C5B1852-2FA6-6245-80B6-B786D1F56E01}"/>
                  </a:ext>
                </a:extLst>
              </p:cNvPr>
              <p:cNvSpPr>
                <a:spLocks/>
              </p:cNvSpPr>
              <p:nvPr/>
            </p:nvSpPr>
            <p:spPr bwMode="auto">
              <a:xfrm>
                <a:off x="2900" y="2915"/>
                <a:ext cx="31" cy="32"/>
              </a:xfrm>
              <a:custGeom>
                <a:avLst/>
                <a:gdLst>
                  <a:gd name="T0" fmla="*/ 22 w 31"/>
                  <a:gd name="T1" fmla="*/ 0 h 32"/>
                  <a:gd name="T2" fmla="*/ 22 w 31"/>
                  <a:gd name="T3" fmla="*/ 3 h 32"/>
                  <a:gd name="T4" fmla="*/ 22 w 31"/>
                  <a:gd name="T5" fmla="*/ 7 h 32"/>
                  <a:gd name="T6" fmla="*/ 4 w 31"/>
                  <a:gd name="T7" fmla="*/ 18 h 32"/>
                  <a:gd name="T8" fmla="*/ 0 w 31"/>
                  <a:gd name="T9" fmla="*/ 25 h 32"/>
                  <a:gd name="T10" fmla="*/ 9 w 31"/>
                  <a:gd name="T11" fmla="*/ 32 h 32"/>
                  <a:gd name="T12" fmla="*/ 4 w 31"/>
                  <a:gd name="T13" fmla="*/ 25 h 32"/>
                  <a:gd name="T14" fmla="*/ 13 w 31"/>
                  <a:gd name="T15" fmla="*/ 21 h 32"/>
                  <a:gd name="T16" fmla="*/ 22 w 31"/>
                  <a:gd name="T17" fmla="*/ 14 h 32"/>
                  <a:gd name="T18" fmla="*/ 31 w 31"/>
                  <a:gd name="T19" fmla="*/ 7 h 32"/>
                  <a:gd name="T20" fmla="*/ 22 w 31"/>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2">
                    <a:moveTo>
                      <a:pt x="22" y="0"/>
                    </a:moveTo>
                    <a:lnTo>
                      <a:pt x="22" y="3"/>
                    </a:lnTo>
                    <a:lnTo>
                      <a:pt x="22" y="7"/>
                    </a:lnTo>
                    <a:lnTo>
                      <a:pt x="4" y="18"/>
                    </a:lnTo>
                    <a:lnTo>
                      <a:pt x="0" y="25"/>
                    </a:lnTo>
                    <a:lnTo>
                      <a:pt x="9" y="32"/>
                    </a:lnTo>
                    <a:lnTo>
                      <a:pt x="4" y="25"/>
                    </a:lnTo>
                    <a:lnTo>
                      <a:pt x="13" y="21"/>
                    </a:lnTo>
                    <a:lnTo>
                      <a:pt x="22" y="14"/>
                    </a:lnTo>
                    <a:lnTo>
                      <a:pt x="31" y="7"/>
                    </a:lnTo>
                    <a:lnTo>
                      <a:pt x="22"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13" name="Freeform 143">
                <a:extLst>
                  <a:ext uri="{FF2B5EF4-FFF2-40B4-BE49-F238E27FC236}">
                    <a16:creationId xmlns:a16="http://schemas.microsoft.com/office/drawing/2014/main" id="{82651649-7A50-3140-B816-D7E85470D4C7}"/>
                  </a:ext>
                </a:extLst>
              </p:cNvPr>
              <p:cNvSpPr>
                <a:spLocks/>
              </p:cNvSpPr>
              <p:nvPr/>
            </p:nvSpPr>
            <p:spPr bwMode="auto">
              <a:xfrm>
                <a:off x="2900" y="2915"/>
                <a:ext cx="31" cy="37"/>
              </a:xfrm>
              <a:custGeom>
                <a:avLst/>
                <a:gdLst>
                  <a:gd name="T0" fmla="*/ 26 w 31"/>
                  <a:gd name="T1" fmla="*/ 0 h 37"/>
                  <a:gd name="T2" fmla="*/ 21 w 31"/>
                  <a:gd name="T3" fmla="*/ 0 h 37"/>
                  <a:gd name="T4" fmla="*/ 21 w 31"/>
                  <a:gd name="T5" fmla="*/ 8 h 37"/>
                  <a:gd name="T6" fmla="*/ 5 w 31"/>
                  <a:gd name="T7" fmla="*/ 21 h 37"/>
                  <a:gd name="T8" fmla="*/ 0 w 31"/>
                  <a:gd name="T9" fmla="*/ 29 h 37"/>
                  <a:gd name="T10" fmla="*/ 10 w 31"/>
                  <a:gd name="T11" fmla="*/ 37 h 37"/>
                  <a:gd name="T12" fmla="*/ 5 w 31"/>
                  <a:gd name="T13" fmla="*/ 29 h 37"/>
                  <a:gd name="T14" fmla="*/ 16 w 31"/>
                  <a:gd name="T15" fmla="*/ 25 h 37"/>
                  <a:gd name="T16" fmla="*/ 21 w 31"/>
                  <a:gd name="T17" fmla="*/ 12 h 37"/>
                  <a:gd name="T18" fmla="*/ 31 w 31"/>
                  <a:gd name="T19" fmla="*/ 4 h 37"/>
                  <a:gd name="T20" fmla="*/ 26 w 31"/>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7">
                    <a:moveTo>
                      <a:pt x="26" y="0"/>
                    </a:moveTo>
                    <a:lnTo>
                      <a:pt x="21" y="0"/>
                    </a:lnTo>
                    <a:lnTo>
                      <a:pt x="21" y="8"/>
                    </a:lnTo>
                    <a:lnTo>
                      <a:pt x="5" y="21"/>
                    </a:lnTo>
                    <a:lnTo>
                      <a:pt x="0" y="29"/>
                    </a:lnTo>
                    <a:lnTo>
                      <a:pt x="10" y="37"/>
                    </a:lnTo>
                    <a:lnTo>
                      <a:pt x="5" y="29"/>
                    </a:lnTo>
                    <a:lnTo>
                      <a:pt x="16" y="25"/>
                    </a:lnTo>
                    <a:lnTo>
                      <a:pt x="21" y="12"/>
                    </a:lnTo>
                    <a:lnTo>
                      <a:pt x="31" y="4"/>
                    </a:lnTo>
                    <a:lnTo>
                      <a:pt x="2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14" name="Freeform 144">
                <a:extLst>
                  <a:ext uri="{FF2B5EF4-FFF2-40B4-BE49-F238E27FC236}">
                    <a16:creationId xmlns:a16="http://schemas.microsoft.com/office/drawing/2014/main" id="{113B5A4B-8541-BE44-826B-F118BE2CFC77}"/>
                  </a:ext>
                </a:extLst>
              </p:cNvPr>
              <p:cNvSpPr>
                <a:spLocks/>
              </p:cNvSpPr>
              <p:nvPr/>
            </p:nvSpPr>
            <p:spPr bwMode="auto">
              <a:xfrm>
                <a:off x="2859" y="2746"/>
                <a:ext cx="199" cy="189"/>
              </a:xfrm>
              <a:custGeom>
                <a:avLst/>
                <a:gdLst>
                  <a:gd name="T0" fmla="*/ 5 w 199"/>
                  <a:gd name="T1" fmla="*/ 24 h 189"/>
                  <a:gd name="T2" fmla="*/ 0 w 199"/>
                  <a:gd name="T3" fmla="*/ 28 h 189"/>
                  <a:gd name="T4" fmla="*/ 5 w 199"/>
                  <a:gd name="T5" fmla="*/ 36 h 189"/>
                  <a:gd name="T6" fmla="*/ 20 w 199"/>
                  <a:gd name="T7" fmla="*/ 36 h 189"/>
                  <a:gd name="T8" fmla="*/ 20 w 199"/>
                  <a:gd name="T9" fmla="*/ 44 h 189"/>
                  <a:gd name="T10" fmla="*/ 15 w 199"/>
                  <a:gd name="T11" fmla="*/ 56 h 189"/>
                  <a:gd name="T12" fmla="*/ 15 w 199"/>
                  <a:gd name="T13" fmla="*/ 64 h 189"/>
                  <a:gd name="T14" fmla="*/ 25 w 199"/>
                  <a:gd name="T15" fmla="*/ 72 h 189"/>
                  <a:gd name="T16" fmla="*/ 20 w 199"/>
                  <a:gd name="T17" fmla="*/ 84 h 189"/>
                  <a:gd name="T18" fmla="*/ 10 w 199"/>
                  <a:gd name="T19" fmla="*/ 96 h 189"/>
                  <a:gd name="T20" fmla="*/ 15 w 199"/>
                  <a:gd name="T21" fmla="*/ 100 h 189"/>
                  <a:gd name="T22" fmla="*/ 20 w 199"/>
                  <a:gd name="T23" fmla="*/ 113 h 189"/>
                  <a:gd name="T24" fmla="*/ 35 w 199"/>
                  <a:gd name="T25" fmla="*/ 108 h 189"/>
                  <a:gd name="T26" fmla="*/ 50 w 199"/>
                  <a:gd name="T27" fmla="*/ 129 h 189"/>
                  <a:gd name="T28" fmla="*/ 35 w 199"/>
                  <a:gd name="T29" fmla="*/ 132 h 189"/>
                  <a:gd name="T30" fmla="*/ 40 w 199"/>
                  <a:gd name="T31" fmla="*/ 145 h 189"/>
                  <a:gd name="T32" fmla="*/ 60 w 199"/>
                  <a:gd name="T33" fmla="*/ 132 h 189"/>
                  <a:gd name="T34" fmla="*/ 55 w 199"/>
                  <a:gd name="T35" fmla="*/ 141 h 189"/>
                  <a:gd name="T36" fmla="*/ 55 w 199"/>
                  <a:gd name="T37" fmla="*/ 156 h 189"/>
                  <a:gd name="T38" fmla="*/ 64 w 199"/>
                  <a:gd name="T39" fmla="*/ 165 h 189"/>
                  <a:gd name="T40" fmla="*/ 75 w 199"/>
                  <a:gd name="T41" fmla="*/ 173 h 189"/>
                  <a:gd name="T42" fmla="*/ 60 w 199"/>
                  <a:gd name="T43" fmla="*/ 185 h 189"/>
                  <a:gd name="T44" fmla="*/ 69 w 199"/>
                  <a:gd name="T45" fmla="*/ 185 h 189"/>
                  <a:gd name="T46" fmla="*/ 85 w 199"/>
                  <a:gd name="T47" fmla="*/ 181 h 189"/>
                  <a:gd name="T48" fmla="*/ 89 w 199"/>
                  <a:gd name="T49" fmla="*/ 165 h 189"/>
                  <a:gd name="T50" fmla="*/ 113 w 199"/>
                  <a:gd name="T51" fmla="*/ 160 h 189"/>
                  <a:gd name="T52" fmla="*/ 114 w 199"/>
                  <a:gd name="T53" fmla="*/ 153 h 189"/>
                  <a:gd name="T54" fmla="*/ 130 w 199"/>
                  <a:gd name="T55" fmla="*/ 165 h 189"/>
                  <a:gd name="T56" fmla="*/ 141 w 199"/>
                  <a:gd name="T57" fmla="*/ 160 h 189"/>
                  <a:gd name="T58" fmla="*/ 154 w 199"/>
                  <a:gd name="T59" fmla="*/ 156 h 189"/>
                  <a:gd name="T60" fmla="*/ 163 w 199"/>
                  <a:gd name="T61" fmla="*/ 143 h 189"/>
                  <a:gd name="T62" fmla="*/ 164 w 199"/>
                  <a:gd name="T63" fmla="*/ 136 h 189"/>
                  <a:gd name="T64" fmla="*/ 174 w 199"/>
                  <a:gd name="T65" fmla="*/ 129 h 189"/>
                  <a:gd name="T66" fmla="*/ 184 w 199"/>
                  <a:gd name="T67" fmla="*/ 117 h 189"/>
                  <a:gd name="T68" fmla="*/ 189 w 199"/>
                  <a:gd name="T69" fmla="*/ 108 h 189"/>
                  <a:gd name="T70" fmla="*/ 199 w 199"/>
                  <a:gd name="T71" fmla="*/ 90 h 189"/>
                  <a:gd name="T72" fmla="*/ 189 w 199"/>
                  <a:gd name="T73" fmla="*/ 56 h 189"/>
                  <a:gd name="T74" fmla="*/ 184 w 199"/>
                  <a:gd name="T75" fmla="*/ 48 h 189"/>
                  <a:gd name="T76" fmla="*/ 174 w 199"/>
                  <a:gd name="T77" fmla="*/ 39 h 189"/>
                  <a:gd name="T78" fmla="*/ 154 w 199"/>
                  <a:gd name="T79" fmla="*/ 44 h 189"/>
                  <a:gd name="T80" fmla="*/ 134 w 199"/>
                  <a:gd name="T81" fmla="*/ 44 h 189"/>
                  <a:gd name="T82" fmla="*/ 134 w 199"/>
                  <a:gd name="T83" fmla="*/ 32 h 189"/>
                  <a:gd name="T84" fmla="*/ 119 w 199"/>
                  <a:gd name="T85" fmla="*/ 14 h 189"/>
                  <a:gd name="T86" fmla="*/ 104 w 199"/>
                  <a:gd name="T87" fmla="*/ 7 h 189"/>
                  <a:gd name="T88" fmla="*/ 94 w 199"/>
                  <a:gd name="T89" fmla="*/ 11 h 189"/>
                  <a:gd name="T90" fmla="*/ 89 w 199"/>
                  <a:gd name="T91" fmla="*/ 16 h 189"/>
                  <a:gd name="T92" fmla="*/ 81 w 199"/>
                  <a:gd name="T93" fmla="*/ 17 h 189"/>
                  <a:gd name="T94" fmla="*/ 74 w 199"/>
                  <a:gd name="T95" fmla="*/ 10 h 189"/>
                  <a:gd name="T96" fmla="*/ 69 w 199"/>
                  <a:gd name="T97" fmla="*/ 3 h 189"/>
                  <a:gd name="T98" fmla="*/ 50 w 199"/>
                  <a:gd name="T99" fmla="*/ 11 h 189"/>
                  <a:gd name="T100" fmla="*/ 35 w 199"/>
                  <a:gd name="T101" fmla="*/ 15 h 189"/>
                  <a:gd name="T102" fmla="*/ 10 w 199"/>
                  <a:gd name="T103" fmla="*/ 2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9" h="189">
                    <a:moveTo>
                      <a:pt x="10" y="20"/>
                    </a:moveTo>
                    <a:lnTo>
                      <a:pt x="5" y="24"/>
                    </a:lnTo>
                    <a:lnTo>
                      <a:pt x="0" y="24"/>
                    </a:lnTo>
                    <a:lnTo>
                      <a:pt x="0" y="28"/>
                    </a:lnTo>
                    <a:lnTo>
                      <a:pt x="0" y="32"/>
                    </a:lnTo>
                    <a:lnTo>
                      <a:pt x="5" y="36"/>
                    </a:lnTo>
                    <a:lnTo>
                      <a:pt x="10" y="36"/>
                    </a:lnTo>
                    <a:lnTo>
                      <a:pt x="20" y="36"/>
                    </a:lnTo>
                    <a:lnTo>
                      <a:pt x="20" y="39"/>
                    </a:lnTo>
                    <a:lnTo>
                      <a:pt x="20" y="44"/>
                    </a:lnTo>
                    <a:lnTo>
                      <a:pt x="20" y="52"/>
                    </a:lnTo>
                    <a:lnTo>
                      <a:pt x="15" y="56"/>
                    </a:lnTo>
                    <a:lnTo>
                      <a:pt x="10" y="64"/>
                    </a:lnTo>
                    <a:lnTo>
                      <a:pt x="15" y="64"/>
                    </a:lnTo>
                    <a:lnTo>
                      <a:pt x="25" y="68"/>
                    </a:lnTo>
                    <a:lnTo>
                      <a:pt x="25" y="72"/>
                    </a:lnTo>
                    <a:lnTo>
                      <a:pt x="25" y="80"/>
                    </a:lnTo>
                    <a:lnTo>
                      <a:pt x="20" y="84"/>
                    </a:lnTo>
                    <a:lnTo>
                      <a:pt x="15" y="88"/>
                    </a:lnTo>
                    <a:lnTo>
                      <a:pt x="10" y="96"/>
                    </a:lnTo>
                    <a:lnTo>
                      <a:pt x="10" y="100"/>
                    </a:lnTo>
                    <a:lnTo>
                      <a:pt x="15" y="100"/>
                    </a:lnTo>
                    <a:lnTo>
                      <a:pt x="20" y="108"/>
                    </a:lnTo>
                    <a:lnTo>
                      <a:pt x="20" y="113"/>
                    </a:lnTo>
                    <a:lnTo>
                      <a:pt x="30" y="113"/>
                    </a:lnTo>
                    <a:lnTo>
                      <a:pt x="35" y="108"/>
                    </a:lnTo>
                    <a:lnTo>
                      <a:pt x="50" y="125"/>
                    </a:lnTo>
                    <a:lnTo>
                      <a:pt x="50" y="129"/>
                    </a:lnTo>
                    <a:lnTo>
                      <a:pt x="45" y="129"/>
                    </a:lnTo>
                    <a:lnTo>
                      <a:pt x="35" y="132"/>
                    </a:lnTo>
                    <a:lnTo>
                      <a:pt x="35" y="141"/>
                    </a:lnTo>
                    <a:lnTo>
                      <a:pt x="40" y="145"/>
                    </a:lnTo>
                    <a:lnTo>
                      <a:pt x="50" y="149"/>
                    </a:lnTo>
                    <a:lnTo>
                      <a:pt x="60" y="132"/>
                    </a:lnTo>
                    <a:lnTo>
                      <a:pt x="60" y="136"/>
                    </a:lnTo>
                    <a:lnTo>
                      <a:pt x="55" y="141"/>
                    </a:lnTo>
                    <a:lnTo>
                      <a:pt x="50" y="153"/>
                    </a:lnTo>
                    <a:lnTo>
                      <a:pt x="55" y="156"/>
                    </a:lnTo>
                    <a:lnTo>
                      <a:pt x="60" y="156"/>
                    </a:lnTo>
                    <a:lnTo>
                      <a:pt x="64" y="165"/>
                    </a:lnTo>
                    <a:lnTo>
                      <a:pt x="75" y="169"/>
                    </a:lnTo>
                    <a:lnTo>
                      <a:pt x="75" y="173"/>
                    </a:lnTo>
                    <a:lnTo>
                      <a:pt x="64" y="181"/>
                    </a:lnTo>
                    <a:lnTo>
                      <a:pt x="60" y="185"/>
                    </a:lnTo>
                    <a:lnTo>
                      <a:pt x="55" y="189"/>
                    </a:lnTo>
                    <a:lnTo>
                      <a:pt x="69" y="185"/>
                    </a:lnTo>
                    <a:lnTo>
                      <a:pt x="80" y="185"/>
                    </a:lnTo>
                    <a:lnTo>
                      <a:pt x="85" y="181"/>
                    </a:lnTo>
                    <a:lnTo>
                      <a:pt x="89" y="177"/>
                    </a:lnTo>
                    <a:lnTo>
                      <a:pt x="89" y="165"/>
                    </a:lnTo>
                    <a:lnTo>
                      <a:pt x="97" y="163"/>
                    </a:lnTo>
                    <a:lnTo>
                      <a:pt x="113" y="160"/>
                    </a:lnTo>
                    <a:lnTo>
                      <a:pt x="109" y="156"/>
                    </a:lnTo>
                    <a:lnTo>
                      <a:pt x="114" y="153"/>
                    </a:lnTo>
                    <a:lnTo>
                      <a:pt x="120" y="155"/>
                    </a:lnTo>
                    <a:lnTo>
                      <a:pt x="130" y="165"/>
                    </a:lnTo>
                    <a:lnTo>
                      <a:pt x="138" y="167"/>
                    </a:lnTo>
                    <a:lnTo>
                      <a:pt x="141" y="160"/>
                    </a:lnTo>
                    <a:lnTo>
                      <a:pt x="148" y="155"/>
                    </a:lnTo>
                    <a:lnTo>
                      <a:pt x="154" y="156"/>
                    </a:lnTo>
                    <a:lnTo>
                      <a:pt x="157" y="149"/>
                    </a:lnTo>
                    <a:lnTo>
                      <a:pt x="163" y="143"/>
                    </a:lnTo>
                    <a:lnTo>
                      <a:pt x="164" y="139"/>
                    </a:lnTo>
                    <a:lnTo>
                      <a:pt x="164" y="136"/>
                    </a:lnTo>
                    <a:lnTo>
                      <a:pt x="169" y="132"/>
                    </a:lnTo>
                    <a:lnTo>
                      <a:pt x="174" y="129"/>
                    </a:lnTo>
                    <a:lnTo>
                      <a:pt x="179" y="125"/>
                    </a:lnTo>
                    <a:lnTo>
                      <a:pt x="184" y="117"/>
                    </a:lnTo>
                    <a:lnTo>
                      <a:pt x="184" y="113"/>
                    </a:lnTo>
                    <a:lnTo>
                      <a:pt x="189" y="108"/>
                    </a:lnTo>
                    <a:lnTo>
                      <a:pt x="194" y="100"/>
                    </a:lnTo>
                    <a:lnTo>
                      <a:pt x="199" y="90"/>
                    </a:lnTo>
                    <a:lnTo>
                      <a:pt x="194" y="64"/>
                    </a:lnTo>
                    <a:lnTo>
                      <a:pt x="189" y="56"/>
                    </a:lnTo>
                    <a:lnTo>
                      <a:pt x="189" y="48"/>
                    </a:lnTo>
                    <a:lnTo>
                      <a:pt x="184" y="48"/>
                    </a:lnTo>
                    <a:lnTo>
                      <a:pt x="179" y="48"/>
                    </a:lnTo>
                    <a:lnTo>
                      <a:pt x="174" y="39"/>
                    </a:lnTo>
                    <a:lnTo>
                      <a:pt x="164" y="39"/>
                    </a:lnTo>
                    <a:lnTo>
                      <a:pt x="154" y="44"/>
                    </a:lnTo>
                    <a:lnTo>
                      <a:pt x="144" y="44"/>
                    </a:lnTo>
                    <a:lnTo>
                      <a:pt x="134" y="44"/>
                    </a:lnTo>
                    <a:lnTo>
                      <a:pt x="130" y="39"/>
                    </a:lnTo>
                    <a:lnTo>
                      <a:pt x="134" y="32"/>
                    </a:lnTo>
                    <a:lnTo>
                      <a:pt x="134" y="28"/>
                    </a:lnTo>
                    <a:lnTo>
                      <a:pt x="119" y="14"/>
                    </a:lnTo>
                    <a:lnTo>
                      <a:pt x="109" y="11"/>
                    </a:lnTo>
                    <a:lnTo>
                      <a:pt x="104" y="7"/>
                    </a:lnTo>
                    <a:lnTo>
                      <a:pt x="99" y="11"/>
                    </a:lnTo>
                    <a:lnTo>
                      <a:pt x="94" y="11"/>
                    </a:lnTo>
                    <a:lnTo>
                      <a:pt x="94" y="15"/>
                    </a:lnTo>
                    <a:lnTo>
                      <a:pt x="89" y="16"/>
                    </a:lnTo>
                    <a:lnTo>
                      <a:pt x="85" y="17"/>
                    </a:lnTo>
                    <a:lnTo>
                      <a:pt x="81" y="17"/>
                    </a:lnTo>
                    <a:lnTo>
                      <a:pt x="77" y="13"/>
                    </a:lnTo>
                    <a:lnTo>
                      <a:pt x="74" y="10"/>
                    </a:lnTo>
                    <a:lnTo>
                      <a:pt x="69" y="7"/>
                    </a:lnTo>
                    <a:lnTo>
                      <a:pt x="69" y="3"/>
                    </a:lnTo>
                    <a:lnTo>
                      <a:pt x="60" y="0"/>
                    </a:lnTo>
                    <a:lnTo>
                      <a:pt x="50" y="11"/>
                    </a:lnTo>
                    <a:lnTo>
                      <a:pt x="45" y="15"/>
                    </a:lnTo>
                    <a:lnTo>
                      <a:pt x="35" y="15"/>
                    </a:lnTo>
                    <a:lnTo>
                      <a:pt x="25" y="20"/>
                    </a:lnTo>
                    <a:lnTo>
                      <a:pt x="10" y="2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15" name="Freeform 145">
                <a:extLst>
                  <a:ext uri="{FF2B5EF4-FFF2-40B4-BE49-F238E27FC236}">
                    <a16:creationId xmlns:a16="http://schemas.microsoft.com/office/drawing/2014/main" id="{0A3DDC6B-B929-C049-8482-FF7FF308ECDF}"/>
                  </a:ext>
                </a:extLst>
              </p:cNvPr>
              <p:cNvSpPr>
                <a:spLocks/>
              </p:cNvSpPr>
              <p:nvPr/>
            </p:nvSpPr>
            <p:spPr bwMode="auto">
              <a:xfrm>
                <a:off x="3012" y="2838"/>
                <a:ext cx="228" cy="168"/>
              </a:xfrm>
              <a:custGeom>
                <a:avLst/>
                <a:gdLst>
                  <a:gd name="T0" fmla="*/ 194 w 228"/>
                  <a:gd name="T1" fmla="*/ 168 h 168"/>
                  <a:gd name="T2" fmla="*/ 199 w 228"/>
                  <a:gd name="T3" fmla="*/ 164 h 168"/>
                  <a:gd name="T4" fmla="*/ 214 w 228"/>
                  <a:gd name="T5" fmla="*/ 143 h 168"/>
                  <a:gd name="T6" fmla="*/ 214 w 228"/>
                  <a:gd name="T7" fmla="*/ 136 h 168"/>
                  <a:gd name="T8" fmla="*/ 224 w 228"/>
                  <a:gd name="T9" fmla="*/ 132 h 168"/>
                  <a:gd name="T10" fmla="*/ 228 w 228"/>
                  <a:gd name="T11" fmla="*/ 111 h 168"/>
                  <a:gd name="T12" fmla="*/ 223 w 228"/>
                  <a:gd name="T13" fmla="*/ 100 h 168"/>
                  <a:gd name="T14" fmla="*/ 218 w 228"/>
                  <a:gd name="T15" fmla="*/ 94 h 168"/>
                  <a:gd name="T16" fmla="*/ 216 w 228"/>
                  <a:gd name="T17" fmla="*/ 88 h 168"/>
                  <a:gd name="T18" fmla="*/ 202 w 228"/>
                  <a:gd name="T19" fmla="*/ 81 h 168"/>
                  <a:gd name="T20" fmla="*/ 194 w 228"/>
                  <a:gd name="T21" fmla="*/ 83 h 168"/>
                  <a:gd name="T22" fmla="*/ 194 w 228"/>
                  <a:gd name="T23" fmla="*/ 79 h 168"/>
                  <a:gd name="T24" fmla="*/ 194 w 228"/>
                  <a:gd name="T25" fmla="*/ 63 h 168"/>
                  <a:gd name="T26" fmla="*/ 189 w 228"/>
                  <a:gd name="T27" fmla="*/ 54 h 168"/>
                  <a:gd name="T28" fmla="*/ 182 w 228"/>
                  <a:gd name="T29" fmla="*/ 50 h 168"/>
                  <a:gd name="T30" fmla="*/ 175 w 228"/>
                  <a:gd name="T31" fmla="*/ 43 h 168"/>
                  <a:gd name="T32" fmla="*/ 170 w 228"/>
                  <a:gd name="T33" fmla="*/ 40 h 168"/>
                  <a:gd name="T34" fmla="*/ 164 w 228"/>
                  <a:gd name="T35" fmla="*/ 30 h 168"/>
                  <a:gd name="T36" fmla="*/ 151 w 228"/>
                  <a:gd name="T37" fmla="*/ 21 h 168"/>
                  <a:gd name="T38" fmla="*/ 146 w 228"/>
                  <a:gd name="T39" fmla="*/ 13 h 168"/>
                  <a:gd name="T40" fmla="*/ 141 w 228"/>
                  <a:gd name="T41" fmla="*/ 7 h 168"/>
                  <a:gd name="T42" fmla="*/ 122 w 228"/>
                  <a:gd name="T43" fmla="*/ 7 h 168"/>
                  <a:gd name="T44" fmla="*/ 95 w 228"/>
                  <a:gd name="T45" fmla="*/ 7 h 168"/>
                  <a:gd name="T46" fmla="*/ 85 w 228"/>
                  <a:gd name="T47" fmla="*/ 2 h 168"/>
                  <a:gd name="T48" fmla="*/ 78 w 228"/>
                  <a:gd name="T49" fmla="*/ 0 h 168"/>
                  <a:gd name="T50" fmla="*/ 75 w 228"/>
                  <a:gd name="T51" fmla="*/ 6 h 168"/>
                  <a:gd name="T52" fmla="*/ 62 w 228"/>
                  <a:gd name="T53" fmla="*/ 8 h 168"/>
                  <a:gd name="T54" fmla="*/ 49 w 228"/>
                  <a:gd name="T55" fmla="*/ 14 h 168"/>
                  <a:gd name="T56" fmla="*/ 32 w 228"/>
                  <a:gd name="T57" fmla="*/ 18 h 168"/>
                  <a:gd name="T58" fmla="*/ 30 w 228"/>
                  <a:gd name="T59" fmla="*/ 26 h 168"/>
                  <a:gd name="T60" fmla="*/ 26 w 228"/>
                  <a:gd name="T61" fmla="*/ 33 h 168"/>
                  <a:gd name="T62" fmla="*/ 14 w 228"/>
                  <a:gd name="T63" fmla="*/ 43 h 168"/>
                  <a:gd name="T64" fmla="*/ 10 w 228"/>
                  <a:gd name="T65" fmla="*/ 51 h 168"/>
                  <a:gd name="T66" fmla="*/ 0 w 228"/>
                  <a:gd name="T67" fmla="*/ 67 h 168"/>
                  <a:gd name="T68" fmla="*/ 5 w 228"/>
                  <a:gd name="T69" fmla="*/ 71 h 168"/>
                  <a:gd name="T70" fmla="*/ 10 w 228"/>
                  <a:gd name="T71" fmla="*/ 79 h 168"/>
                  <a:gd name="T72" fmla="*/ 19 w 228"/>
                  <a:gd name="T73" fmla="*/ 77 h 168"/>
                  <a:gd name="T74" fmla="*/ 32 w 228"/>
                  <a:gd name="T75" fmla="*/ 78 h 168"/>
                  <a:gd name="T76" fmla="*/ 40 w 228"/>
                  <a:gd name="T77" fmla="*/ 79 h 168"/>
                  <a:gd name="T78" fmla="*/ 54 w 228"/>
                  <a:gd name="T79" fmla="*/ 103 h 168"/>
                  <a:gd name="T80" fmla="*/ 59 w 228"/>
                  <a:gd name="T81" fmla="*/ 103 h 168"/>
                  <a:gd name="T82" fmla="*/ 59 w 228"/>
                  <a:gd name="T83" fmla="*/ 107 h 168"/>
                  <a:gd name="T84" fmla="*/ 49 w 228"/>
                  <a:gd name="T85" fmla="*/ 116 h 168"/>
                  <a:gd name="T86" fmla="*/ 54 w 228"/>
                  <a:gd name="T87" fmla="*/ 119 h 168"/>
                  <a:gd name="T88" fmla="*/ 70 w 228"/>
                  <a:gd name="T89" fmla="*/ 127 h 168"/>
                  <a:gd name="T90" fmla="*/ 75 w 228"/>
                  <a:gd name="T91" fmla="*/ 136 h 168"/>
                  <a:gd name="T92" fmla="*/ 80 w 228"/>
                  <a:gd name="T93" fmla="*/ 147 h 168"/>
                  <a:gd name="T94" fmla="*/ 85 w 228"/>
                  <a:gd name="T95" fmla="*/ 152 h 168"/>
                  <a:gd name="T96" fmla="*/ 99 w 228"/>
                  <a:gd name="T97" fmla="*/ 160 h 168"/>
                  <a:gd name="T98" fmla="*/ 119 w 228"/>
                  <a:gd name="T99" fmla="*/ 164 h 168"/>
                  <a:gd name="T100" fmla="*/ 125 w 228"/>
                  <a:gd name="T101" fmla="*/ 160 h 168"/>
                  <a:gd name="T102" fmla="*/ 134 w 228"/>
                  <a:gd name="T103" fmla="*/ 164 h 168"/>
                  <a:gd name="T104" fmla="*/ 139 w 228"/>
                  <a:gd name="T105" fmla="*/ 164 h 168"/>
                  <a:gd name="T106" fmla="*/ 144 w 228"/>
                  <a:gd name="T107" fmla="*/ 164 h 168"/>
                  <a:gd name="T108" fmla="*/ 149 w 228"/>
                  <a:gd name="T109" fmla="*/ 160 h 168"/>
                  <a:gd name="T110" fmla="*/ 149 w 228"/>
                  <a:gd name="T111" fmla="*/ 156 h 168"/>
                  <a:gd name="T112" fmla="*/ 159 w 228"/>
                  <a:gd name="T113" fmla="*/ 147 h 168"/>
                  <a:gd name="T114" fmla="*/ 164 w 228"/>
                  <a:gd name="T115" fmla="*/ 147 h 168"/>
                  <a:gd name="T116" fmla="*/ 170 w 228"/>
                  <a:gd name="T117" fmla="*/ 152 h 168"/>
                  <a:gd name="T118" fmla="*/ 180 w 228"/>
                  <a:gd name="T119" fmla="*/ 160 h 168"/>
                  <a:gd name="T120" fmla="*/ 184 w 228"/>
                  <a:gd name="T121" fmla="*/ 164 h 168"/>
                  <a:gd name="T122" fmla="*/ 194 w 228"/>
                  <a:gd name="T123"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68">
                    <a:moveTo>
                      <a:pt x="194" y="168"/>
                    </a:moveTo>
                    <a:lnTo>
                      <a:pt x="199" y="164"/>
                    </a:lnTo>
                    <a:lnTo>
                      <a:pt x="214" y="143"/>
                    </a:lnTo>
                    <a:lnTo>
                      <a:pt x="214" y="136"/>
                    </a:lnTo>
                    <a:lnTo>
                      <a:pt x="224" y="132"/>
                    </a:lnTo>
                    <a:lnTo>
                      <a:pt x="228" y="111"/>
                    </a:lnTo>
                    <a:lnTo>
                      <a:pt x="223" y="100"/>
                    </a:lnTo>
                    <a:lnTo>
                      <a:pt x="218" y="94"/>
                    </a:lnTo>
                    <a:lnTo>
                      <a:pt x="216" y="88"/>
                    </a:lnTo>
                    <a:lnTo>
                      <a:pt x="202" y="81"/>
                    </a:lnTo>
                    <a:lnTo>
                      <a:pt x="194" y="83"/>
                    </a:lnTo>
                    <a:lnTo>
                      <a:pt x="194" y="79"/>
                    </a:lnTo>
                    <a:lnTo>
                      <a:pt x="194" y="63"/>
                    </a:lnTo>
                    <a:lnTo>
                      <a:pt x="189" y="54"/>
                    </a:lnTo>
                    <a:lnTo>
                      <a:pt x="182" y="50"/>
                    </a:lnTo>
                    <a:lnTo>
                      <a:pt x="175" y="43"/>
                    </a:lnTo>
                    <a:lnTo>
                      <a:pt x="170" y="40"/>
                    </a:lnTo>
                    <a:lnTo>
                      <a:pt x="164" y="30"/>
                    </a:lnTo>
                    <a:lnTo>
                      <a:pt x="151" y="21"/>
                    </a:lnTo>
                    <a:lnTo>
                      <a:pt x="146" y="13"/>
                    </a:lnTo>
                    <a:lnTo>
                      <a:pt x="141" y="7"/>
                    </a:lnTo>
                    <a:lnTo>
                      <a:pt x="122" y="7"/>
                    </a:lnTo>
                    <a:lnTo>
                      <a:pt x="95" y="7"/>
                    </a:lnTo>
                    <a:lnTo>
                      <a:pt x="85" y="2"/>
                    </a:lnTo>
                    <a:lnTo>
                      <a:pt x="78" y="0"/>
                    </a:lnTo>
                    <a:lnTo>
                      <a:pt x="75" y="6"/>
                    </a:lnTo>
                    <a:lnTo>
                      <a:pt x="62" y="8"/>
                    </a:lnTo>
                    <a:lnTo>
                      <a:pt x="49" y="14"/>
                    </a:lnTo>
                    <a:lnTo>
                      <a:pt x="32" y="18"/>
                    </a:lnTo>
                    <a:lnTo>
                      <a:pt x="30" y="26"/>
                    </a:lnTo>
                    <a:lnTo>
                      <a:pt x="26" y="33"/>
                    </a:lnTo>
                    <a:lnTo>
                      <a:pt x="14" y="43"/>
                    </a:lnTo>
                    <a:lnTo>
                      <a:pt x="10" y="51"/>
                    </a:lnTo>
                    <a:lnTo>
                      <a:pt x="0" y="67"/>
                    </a:lnTo>
                    <a:lnTo>
                      <a:pt x="5" y="71"/>
                    </a:lnTo>
                    <a:lnTo>
                      <a:pt x="10" y="79"/>
                    </a:lnTo>
                    <a:lnTo>
                      <a:pt x="19" y="77"/>
                    </a:lnTo>
                    <a:lnTo>
                      <a:pt x="32" y="78"/>
                    </a:lnTo>
                    <a:lnTo>
                      <a:pt x="40" y="79"/>
                    </a:lnTo>
                    <a:lnTo>
                      <a:pt x="54" y="103"/>
                    </a:lnTo>
                    <a:lnTo>
                      <a:pt x="59" y="103"/>
                    </a:lnTo>
                    <a:lnTo>
                      <a:pt x="59" y="107"/>
                    </a:lnTo>
                    <a:lnTo>
                      <a:pt x="49" y="116"/>
                    </a:lnTo>
                    <a:lnTo>
                      <a:pt x="54" y="119"/>
                    </a:lnTo>
                    <a:lnTo>
                      <a:pt x="70" y="127"/>
                    </a:lnTo>
                    <a:lnTo>
                      <a:pt x="75" y="136"/>
                    </a:lnTo>
                    <a:lnTo>
                      <a:pt x="80" y="147"/>
                    </a:lnTo>
                    <a:lnTo>
                      <a:pt x="85" y="152"/>
                    </a:lnTo>
                    <a:lnTo>
                      <a:pt x="99" y="160"/>
                    </a:lnTo>
                    <a:lnTo>
                      <a:pt x="119" y="164"/>
                    </a:lnTo>
                    <a:lnTo>
                      <a:pt x="125" y="160"/>
                    </a:lnTo>
                    <a:lnTo>
                      <a:pt x="134" y="164"/>
                    </a:lnTo>
                    <a:lnTo>
                      <a:pt x="139" y="164"/>
                    </a:lnTo>
                    <a:lnTo>
                      <a:pt x="144" y="164"/>
                    </a:lnTo>
                    <a:lnTo>
                      <a:pt x="149" y="160"/>
                    </a:lnTo>
                    <a:lnTo>
                      <a:pt x="149" y="156"/>
                    </a:lnTo>
                    <a:lnTo>
                      <a:pt x="159" y="147"/>
                    </a:lnTo>
                    <a:lnTo>
                      <a:pt x="164" y="147"/>
                    </a:lnTo>
                    <a:lnTo>
                      <a:pt x="170" y="152"/>
                    </a:lnTo>
                    <a:lnTo>
                      <a:pt x="180" y="160"/>
                    </a:lnTo>
                    <a:lnTo>
                      <a:pt x="184" y="164"/>
                    </a:lnTo>
                    <a:lnTo>
                      <a:pt x="194" y="16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16" name="Freeform 146">
                <a:extLst>
                  <a:ext uri="{FF2B5EF4-FFF2-40B4-BE49-F238E27FC236}">
                    <a16:creationId xmlns:a16="http://schemas.microsoft.com/office/drawing/2014/main" id="{0FB4355B-CFE9-1245-B446-078B954F0FE0}"/>
                  </a:ext>
                </a:extLst>
              </p:cNvPr>
              <p:cNvSpPr>
                <a:spLocks/>
              </p:cNvSpPr>
              <p:nvPr/>
            </p:nvSpPr>
            <p:spPr bwMode="auto">
              <a:xfrm>
                <a:off x="3231" y="2885"/>
                <a:ext cx="56" cy="87"/>
              </a:xfrm>
              <a:custGeom>
                <a:avLst/>
                <a:gdLst>
                  <a:gd name="T0" fmla="*/ 5 w 56"/>
                  <a:gd name="T1" fmla="*/ 87 h 87"/>
                  <a:gd name="T2" fmla="*/ 23 w 56"/>
                  <a:gd name="T3" fmla="*/ 87 h 87"/>
                  <a:gd name="T4" fmla="*/ 42 w 56"/>
                  <a:gd name="T5" fmla="*/ 87 h 87"/>
                  <a:gd name="T6" fmla="*/ 42 w 56"/>
                  <a:gd name="T7" fmla="*/ 83 h 87"/>
                  <a:gd name="T8" fmla="*/ 51 w 56"/>
                  <a:gd name="T9" fmla="*/ 76 h 87"/>
                  <a:gd name="T10" fmla="*/ 51 w 56"/>
                  <a:gd name="T11" fmla="*/ 68 h 87"/>
                  <a:gd name="T12" fmla="*/ 56 w 56"/>
                  <a:gd name="T13" fmla="*/ 64 h 87"/>
                  <a:gd name="T14" fmla="*/ 56 w 56"/>
                  <a:gd name="T15" fmla="*/ 60 h 87"/>
                  <a:gd name="T16" fmla="*/ 56 w 56"/>
                  <a:gd name="T17" fmla="*/ 52 h 87"/>
                  <a:gd name="T18" fmla="*/ 51 w 56"/>
                  <a:gd name="T19" fmla="*/ 48 h 87"/>
                  <a:gd name="T20" fmla="*/ 46 w 56"/>
                  <a:gd name="T21" fmla="*/ 40 h 87"/>
                  <a:gd name="T22" fmla="*/ 42 w 56"/>
                  <a:gd name="T23" fmla="*/ 28 h 87"/>
                  <a:gd name="T24" fmla="*/ 37 w 56"/>
                  <a:gd name="T25" fmla="*/ 24 h 87"/>
                  <a:gd name="T26" fmla="*/ 42 w 56"/>
                  <a:gd name="T27" fmla="*/ 16 h 87"/>
                  <a:gd name="T28" fmla="*/ 37 w 56"/>
                  <a:gd name="T29" fmla="*/ 12 h 87"/>
                  <a:gd name="T30" fmla="*/ 33 w 56"/>
                  <a:gd name="T31" fmla="*/ 9 h 87"/>
                  <a:gd name="T32" fmla="*/ 33 w 56"/>
                  <a:gd name="T33" fmla="*/ 4 h 87"/>
                  <a:gd name="T34" fmla="*/ 28 w 56"/>
                  <a:gd name="T35" fmla="*/ 4 h 87"/>
                  <a:gd name="T36" fmla="*/ 23 w 56"/>
                  <a:gd name="T37" fmla="*/ 0 h 87"/>
                  <a:gd name="T38" fmla="*/ 19 w 56"/>
                  <a:gd name="T39" fmla="*/ 4 h 87"/>
                  <a:gd name="T40" fmla="*/ 14 w 56"/>
                  <a:gd name="T41" fmla="*/ 12 h 87"/>
                  <a:gd name="T42" fmla="*/ 14 w 56"/>
                  <a:gd name="T43" fmla="*/ 16 h 87"/>
                  <a:gd name="T44" fmla="*/ 14 w 56"/>
                  <a:gd name="T45" fmla="*/ 20 h 87"/>
                  <a:gd name="T46" fmla="*/ 19 w 56"/>
                  <a:gd name="T47" fmla="*/ 32 h 87"/>
                  <a:gd name="T48" fmla="*/ 19 w 56"/>
                  <a:gd name="T49" fmla="*/ 40 h 87"/>
                  <a:gd name="T50" fmla="*/ 10 w 56"/>
                  <a:gd name="T51" fmla="*/ 40 h 87"/>
                  <a:gd name="T52" fmla="*/ 0 w 56"/>
                  <a:gd name="T53" fmla="*/ 44 h 87"/>
                  <a:gd name="T54" fmla="*/ 5 w 56"/>
                  <a:gd name="T55" fmla="*/ 52 h 87"/>
                  <a:gd name="T56" fmla="*/ 10 w 56"/>
                  <a:gd name="T57" fmla="*/ 60 h 87"/>
                  <a:gd name="T58" fmla="*/ 5 w 56"/>
                  <a:gd name="T5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87">
                    <a:moveTo>
                      <a:pt x="5" y="87"/>
                    </a:moveTo>
                    <a:lnTo>
                      <a:pt x="23" y="87"/>
                    </a:lnTo>
                    <a:lnTo>
                      <a:pt x="42" y="87"/>
                    </a:lnTo>
                    <a:lnTo>
                      <a:pt x="42" y="83"/>
                    </a:lnTo>
                    <a:lnTo>
                      <a:pt x="51" y="76"/>
                    </a:lnTo>
                    <a:lnTo>
                      <a:pt x="51" y="68"/>
                    </a:lnTo>
                    <a:lnTo>
                      <a:pt x="56" y="64"/>
                    </a:lnTo>
                    <a:lnTo>
                      <a:pt x="56" y="60"/>
                    </a:lnTo>
                    <a:lnTo>
                      <a:pt x="56" y="52"/>
                    </a:lnTo>
                    <a:lnTo>
                      <a:pt x="51" y="48"/>
                    </a:lnTo>
                    <a:lnTo>
                      <a:pt x="46" y="40"/>
                    </a:lnTo>
                    <a:lnTo>
                      <a:pt x="42" y="28"/>
                    </a:lnTo>
                    <a:lnTo>
                      <a:pt x="37" y="24"/>
                    </a:lnTo>
                    <a:lnTo>
                      <a:pt x="42" y="16"/>
                    </a:lnTo>
                    <a:lnTo>
                      <a:pt x="37" y="12"/>
                    </a:lnTo>
                    <a:lnTo>
                      <a:pt x="33" y="9"/>
                    </a:lnTo>
                    <a:lnTo>
                      <a:pt x="33" y="4"/>
                    </a:lnTo>
                    <a:lnTo>
                      <a:pt x="28" y="4"/>
                    </a:lnTo>
                    <a:lnTo>
                      <a:pt x="23" y="0"/>
                    </a:lnTo>
                    <a:lnTo>
                      <a:pt x="19" y="4"/>
                    </a:lnTo>
                    <a:lnTo>
                      <a:pt x="14" y="12"/>
                    </a:lnTo>
                    <a:lnTo>
                      <a:pt x="14" y="16"/>
                    </a:lnTo>
                    <a:lnTo>
                      <a:pt x="14" y="20"/>
                    </a:lnTo>
                    <a:lnTo>
                      <a:pt x="19" y="32"/>
                    </a:lnTo>
                    <a:lnTo>
                      <a:pt x="19" y="40"/>
                    </a:lnTo>
                    <a:lnTo>
                      <a:pt x="10" y="40"/>
                    </a:lnTo>
                    <a:lnTo>
                      <a:pt x="0" y="44"/>
                    </a:lnTo>
                    <a:lnTo>
                      <a:pt x="5" y="52"/>
                    </a:lnTo>
                    <a:lnTo>
                      <a:pt x="10" y="60"/>
                    </a:lnTo>
                    <a:lnTo>
                      <a:pt x="5" y="87"/>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17" name="Freeform 147">
                <a:extLst>
                  <a:ext uri="{FF2B5EF4-FFF2-40B4-BE49-F238E27FC236}">
                    <a16:creationId xmlns:a16="http://schemas.microsoft.com/office/drawing/2014/main" id="{823D6741-59A7-3049-AEB2-2A6089FD9889}"/>
                  </a:ext>
                </a:extLst>
              </p:cNvPr>
              <p:cNvSpPr>
                <a:spLocks/>
              </p:cNvSpPr>
              <p:nvPr/>
            </p:nvSpPr>
            <p:spPr bwMode="auto">
              <a:xfrm>
                <a:off x="3231" y="2885"/>
                <a:ext cx="61" cy="92"/>
              </a:xfrm>
              <a:custGeom>
                <a:avLst/>
                <a:gdLst>
                  <a:gd name="T0" fmla="*/ 5 w 61"/>
                  <a:gd name="T1" fmla="*/ 87 h 92"/>
                  <a:gd name="T2" fmla="*/ 20 w 61"/>
                  <a:gd name="T3" fmla="*/ 92 h 92"/>
                  <a:gd name="T4" fmla="*/ 41 w 61"/>
                  <a:gd name="T5" fmla="*/ 87 h 92"/>
                  <a:gd name="T6" fmla="*/ 46 w 61"/>
                  <a:gd name="T7" fmla="*/ 87 h 92"/>
                  <a:gd name="T8" fmla="*/ 51 w 61"/>
                  <a:gd name="T9" fmla="*/ 75 h 92"/>
                  <a:gd name="T10" fmla="*/ 56 w 61"/>
                  <a:gd name="T11" fmla="*/ 66 h 92"/>
                  <a:gd name="T12" fmla="*/ 61 w 61"/>
                  <a:gd name="T13" fmla="*/ 62 h 92"/>
                  <a:gd name="T14" fmla="*/ 56 w 61"/>
                  <a:gd name="T15" fmla="*/ 54 h 92"/>
                  <a:gd name="T16" fmla="*/ 56 w 61"/>
                  <a:gd name="T17" fmla="*/ 50 h 92"/>
                  <a:gd name="T18" fmla="*/ 56 w 61"/>
                  <a:gd name="T19" fmla="*/ 46 h 92"/>
                  <a:gd name="T20" fmla="*/ 46 w 61"/>
                  <a:gd name="T21" fmla="*/ 38 h 92"/>
                  <a:gd name="T22" fmla="*/ 46 w 61"/>
                  <a:gd name="T23" fmla="*/ 30 h 92"/>
                  <a:gd name="T24" fmla="*/ 41 w 61"/>
                  <a:gd name="T25" fmla="*/ 26 h 92"/>
                  <a:gd name="T26" fmla="*/ 41 w 61"/>
                  <a:gd name="T27" fmla="*/ 21 h 92"/>
                  <a:gd name="T28" fmla="*/ 46 w 61"/>
                  <a:gd name="T29" fmla="*/ 17 h 92"/>
                  <a:gd name="T30" fmla="*/ 41 w 61"/>
                  <a:gd name="T31" fmla="*/ 13 h 92"/>
                  <a:gd name="T32" fmla="*/ 36 w 61"/>
                  <a:gd name="T33" fmla="*/ 9 h 92"/>
                  <a:gd name="T34" fmla="*/ 36 w 61"/>
                  <a:gd name="T35" fmla="*/ 4 h 92"/>
                  <a:gd name="T36" fmla="*/ 31 w 61"/>
                  <a:gd name="T37" fmla="*/ 0 h 92"/>
                  <a:gd name="T38" fmla="*/ 25 w 61"/>
                  <a:gd name="T39" fmla="*/ 0 h 92"/>
                  <a:gd name="T40" fmla="*/ 20 w 61"/>
                  <a:gd name="T41" fmla="*/ 0 h 92"/>
                  <a:gd name="T42" fmla="*/ 10 w 61"/>
                  <a:gd name="T43" fmla="*/ 13 h 92"/>
                  <a:gd name="T44" fmla="*/ 10 w 61"/>
                  <a:gd name="T45" fmla="*/ 17 h 92"/>
                  <a:gd name="T46" fmla="*/ 10 w 61"/>
                  <a:gd name="T47" fmla="*/ 21 h 92"/>
                  <a:gd name="T48" fmla="*/ 20 w 61"/>
                  <a:gd name="T49" fmla="*/ 30 h 92"/>
                  <a:gd name="T50" fmla="*/ 20 w 61"/>
                  <a:gd name="T51" fmla="*/ 38 h 92"/>
                  <a:gd name="T52" fmla="*/ 15 w 61"/>
                  <a:gd name="T53" fmla="*/ 38 h 92"/>
                  <a:gd name="T54" fmla="*/ 10 w 61"/>
                  <a:gd name="T55" fmla="*/ 38 h 92"/>
                  <a:gd name="T56" fmla="*/ 5 w 61"/>
                  <a:gd name="T57" fmla="*/ 42 h 92"/>
                  <a:gd name="T58" fmla="*/ 0 w 61"/>
                  <a:gd name="T59" fmla="*/ 42 h 92"/>
                  <a:gd name="T60" fmla="*/ 0 w 61"/>
                  <a:gd name="T61" fmla="*/ 50 h 92"/>
                  <a:gd name="T62" fmla="*/ 10 w 61"/>
                  <a:gd name="T63" fmla="*/ 62 h 92"/>
                  <a:gd name="T64" fmla="*/ 5 w 61"/>
                  <a:gd name="T65" fmla="*/ 8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 h="92">
                    <a:moveTo>
                      <a:pt x="5" y="87"/>
                    </a:moveTo>
                    <a:lnTo>
                      <a:pt x="20" y="92"/>
                    </a:lnTo>
                    <a:lnTo>
                      <a:pt x="41" y="87"/>
                    </a:lnTo>
                    <a:lnTo>
                      <a:pt x="46" y="87"/>
                    </a:lnTo>
                    <a:lnTo>
                      <a:pt x="51" y="75"/>
                    </a:lnTo>
                    <a:lnTo>
                      <a:pt x="56" y="66"/>
                    </a:lnTo>
                    <a:lnTo>
                      <a:pt x="61" y="62"/>
                    </a:lnTo>
                    <a:lnTo>
                      <a:pt x="56" y="54"/>
                    </a:lnTo>
                    <a:lnTo>
                      <a:pt x="56" y="50"/>
                    </a:lnTo>
                    <a:lnTo>
                      <a:pt x="56" y="46"/>
                    </a:lnTo>
                    <a:lnTo>
                      <a:pt x="46" y="38"/>
                    </a:lnTo>
                    <a:lnTo>
                      <a:pt x="46" y="30"/>
                    </a:lnTo>
                    <a:lnTo>
                      <a:pt x="41" y="26"/>
                    </a:lnTo>
                    <a:lnTo>
                      <a:pt x="41" y="21"/>
                    </a:lnTo>
                    <a:lnTo>
                      <a:pt x="46" y="17"/>
                    </a:lnTo>
                    <a:lnTo>
                      <a:pt x="41" y="13"/>
                    </a:lnTo>
                    <a:lnTo>
                      <a:pt x="36" y="9"/>
                    </a:lnTo>
                    <a:lnTo>
                      <a:pt x="36" y="4"/>
                    </a:lnTo>
                    <a:lnTo>
                      <a:pt x="31" y="0"/>
                    </a:lnTo>
                    <a:lnTo>
                      <a:pt x="25" y="0"/>
                    </a:lnTo>
                    <a:lnTo>
                      <a:pt x="20" y="0"/>
                    </a:lnTo>
                    <a:lnTo>
                      <a:pt x="10" y="13"/>
                    </a:lnTo>
                    <a:lnTo>
                      <a:pt x="10" y="17"/>
                    </a:lnTo>
                    <a:lnTo>
                      <a:pt x="10" y="21"/>
                    </a:lnTo>
                    <a:lnTo>
                      <a:pt x="20" y="30"/>
                    </a:lnTo>
                    <a:lnTo>
                      <a:pt x="20" y="38"/>
                    </a:lnTo>
                    <a:lnTo>
                      <a:pt x="15" y="38"/>
                    </a:lnTo>
                    <a:lnTo>
                      <a:pt x="10" y="38"/>
                    </a:lnTo>
                    <a:lnTo>
                      <a:pt x="5" y="42"/>
                    </a:lnTo>
                    <a:lnTo>
                      <a:pt x="0" y="42"/>
                    </a:lnTo>
                    <a:lnTo>
                      <a:pt x="0" y="50"/>
                    </a:lnTo>
                    <a:lnTo>
                      <a:pt x="10" y="62"/>
                    </a:lnTo>
                    <a:lnTo>
                      <a:pt x="5" y="87"/>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18" name="Freeform 148">
                <a:extLst>
                  <a:ext uri="{FF2B5EF4-FFF2-40B4-BE49-F238E27FC236}">
                    <a16:creationId xmlns:a16="http://schemas.microsoft.com/office/drawing/2014/main" id="{B63095C7-21A7-9743-AC4F-FBFDAF42E33D}"/>
                  </a:ext>
                </a:extLst>
              </p:cNvPr>
              <p:cNvSpPr>
                <a:spLocks/>
              </p:cNvSpPr>
              <p:nvPr/>
            </p:nvSpPr>
            <p:spPr bwMode="auto">
              <a:xfrm>
                <a:off x="3037" y="2737"/>
                <a:ext cx="255" cy="190"/>
              </a:xfrm>
              <a:custGeom>
                <a:avLst/>
                <a:gdLst>
                  <a:gd name="T0" fmla="*/ 5 w 255"/>
                  <a:gd name="T1" fmla="*/ 44 h 190"/>
                  <a:gd name="T2" fmla="*/ 15 w 255"/>
                  <a:gd name="T3" fmla="*/ 29 h 190"/>
                  <a:gd name="T4" fmla="*/ 45 w 255"/>
                  <a:gd name="T5" fmla="*/ 12 h 190"/>
                  <a:gd name="T6" fmla="*/ 50 w 255"/>
                  <a:gd name="T7" fmla="*/ 4 h 190"/>
                  <a:gd name="T8" fmla="*/ 80 w 255"/>
                  <a:gd name="T9" fmla="*/ 5 h 190"/>
                  <a:gd name="T10" fmla="*/ 103 w 255"/>
                  <a:gd name="T11" fmla="*/ 13 h 190"/>
                  <a:gd name="T12" fmla="*/ 132 w 255"/>
                  <a:gd name="T13" fmla="*/ 33 h 190"/>
                  <a:gd name="T14" fmla="*/ 158 w 255"/>
                  <a:gd name="T15" fmla="*/ 50 h 190"/>
                  <a:gd name="T16" fmla="*/ 176 w 255"/>
                  <a:gd name="T17" fmla="*/ 44 h 190"/>
                  <a:gd name="T18" fmla="*/ 180 w 255"/>
                  <a:gd name="T19" fmla="*/ 36 h 190"/>
                  <a:gd name="T20" fmla="*/ 196 w 255"/>
                  <a:gd name="T21" fmla="*/ 40 h 190"/>
                  <a:gd name="T22" fmla="*/ 208 w 255"/>
                  <a:gd name="T23" fmla="*/ 60 h 190"/>
                  <a:gd name="T24" fmla="*/ 215 w 255"/>
                  <a:gd name="T25" fmla="*/ 73 h 190"/>
                  <a:gd name="T26" fmla="*/ 227 w 255"/>
                  <a:gd name="T27" fmla="*/ 91 h 190"/>
                  <a:gd name="T28" fmla="*/ 227 w 255"/>
                  <a:gd name="T29" fmla="*/ 110 h 190"/>
                  <a:gd name="T30" fmla="*/ 230 w 255"/>
                  <a:gd name="T31" fmla="*/ 133 h 190"/>
                  <a:gd name="T32" fmla="*/ 245 w 255"/>
                  <a:gd name="T33" fmla="*/ 150 h 190"/>
                  <a:gd name="T34" fmla="*/ 255 w 255"/>
                  <a:gd name="T35" fmla="*/ 161 h 190"/>
                  <a:gd name="T36" fmla="*/ 250 w 255"/>
                  <a:gd name="T37" fmla="*/ 170 h 190"/>
                  <a:gd name="T38" fmla="*/ 235 w 255"/>
                  <a:gd name="T39" fmla="*/ 161 h 190"/>
                  <a:gd name="T40" fmla="*/ 222 w 255"/>
                  <a:gd name="T41" fmla="*/ 148 h 190"/>
                  <a:gd name="T42" fmla="*/ 210 w 255"/>
                  <a:gd name="T43" fmla="*/ 154 h 190"/>
                  <a:gd name="T44" fmla="*/ 206 w 255"/>
                  <a:gd name="T45" fmla="*/ 165 h 190"/>
                  <a:gd name="T46" fmla="*/ 213 w 255"/>
                  <a:gd name="T47" fmla="*/ 175 h 190"/>
                  <a:gd name="T48" fmla="*/ 206 w 255"/>
                  <a:gd name="T49" fmla="*/ 186 h 190"/>
                  <a:gd name="T50" fmla="*/ 190 w 255"/>
                  <a:gd name="T51" fmla="*/ 190 h 190"/>
                  <a:gd name="T52" fmla="*/ 176 w 255"/>
                  <a:gd name="T53" fmla="*/ 182 h 190"/>
                  <a:gd name="T54" fmla="*/ 170 w 255"/>
                  <a:gd name="T55" fmla="*/ 174 h 190"/>
                  <a:gd name="T56" fmla="*/ 165 w 255"/>
                  <a:gd name="T57" fmla="*/ 154 h 190"/>
                  <a:gd name="T58" fmla="*/ 155 w 255"/>
                  <a:gd name="T59" fmla="*/ 150 h 190"/>
                  <a:gd name="T60" fmla="*/ 140 w 255"/>
                  <a:gd name="T61" fmla="*/ 137 h 190"/>
                  <a:gd name="T62" fmla="*/ 120 w 255"/>
                  <a:gd name="T63" fmla="*/ 117 h 190"/>
                  <a:gd name="T64" fmla="*/ 115 w 255"/>
                  <a:gd name="T65" fmla="*/ 109 h 190"/>
                  <a:gd name="T66" fmla="*/ 75 w 255"/>
                  <a:gd name="T67" fmla="*/ 109 h 190"/>
                  <a:gd name="T68" fmla="*/ 60 w 255"/>
                  <a:gd name="T69" fmla="*/ 105 h 190"/>
                  <a:gd name="T70" fmla="*/ 50 w 255"/>
                  <a:gd name="T71" fmla="*/ 105 h 190"/>
                  <a:gd name="T72" fmla="*/ 27 w 255"/>
                  <a:gd name="T73" fmla="*/ 114 h 190"/>
                  <a:gd name="T74" fmla="*/ 20 w 255"/>
                  <a:gd name="T75" fmla="*/ 105 h 190"/>
                  <a:gd name="T76" fmla="*/ 15 w 255"/>
                  <a:gd name="T77" fmla="*/ 68 h 190"/>
                  <a:gd name="T78" fmla="*/ 6 w 255"/>
                  <a:gd name="T79" fmla="*/ 58 h 190"/>
                  <a:gd name="T80" fmla="*/ 0 w 255"/>
                  <a:gd name="T81" fmla="*/ 4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5" h="190">
                    <a:moveTo>
                      <a:pt x="0" y="48"/>
                    </a:moveTo>
                    <a:lnTo>
                      <a:pt x="5" y="44"/>
                    </a:lnTo>
                    <a:lnTo>
                      <a:pt x="15" y="36"/>
                    </a:lnTo>
                    <a:lnTo>
                      <a:pt x="15" y="29"/>
                    </a:lnTo>
                    <a:lnTo>
                      <a:pt x="25" y="24"/>
                    </a:lnTo>
                    <a:lnTo>
                      <a:pt x="45" y="12"/>
                    </a:lnTo>
                    <a:lnTo>
                      <a:pt x="45" y="0"/>
                    </a:lnTo>
                    <a:lnTo>
                      <a:pt x="50" y="4"/>
                    </a:lnTo>
                    <a:lnTo>
                      <a:pt x="70" y="4"/>
                    </a:lnTo>
                    <a:lnTo>
                      <a:pt x="80" y="5"/>
                    </a:lnTo>
                    <a:lnTo>
                      <a:pt x="91" y="6"/>
                    </a:lnTo>
                    <a:lnTo>
                      <a:pt x="103" y="13"/>
                    </a:lnTo>
                    <a:lnTo>
                      <a:pt x="113" y="18"/>
                    </a:lnTo>
                    <a:lnTo>
                      <a:pt x="132" y="33"/>
                    </a:lnTo>
                    <a:lnTo>
                      <a:pt x="149" y="44"/>
                    </a:lnTo>
                    <a:lnTo>
                      <a:pt x="158" y="50"/>
                    </a:lnTo>
                    <a:lnTo>
                      <a:pt x="174" y="50"/>
                    </a:lnTo>
                    <a:lnTo>
                      <a:pt x="176" y="44"/>
                    </a:lnTo>
                    <a:lnTo>
                      <a:pt x="176" y="36"/>
                    </a:lnTo>
                    <a:lnTo>
                      <a:pt x="180" y="36"/>
                    </a:lnTo>
                    <a:lnTo>
                      <a:pt x="185" y="36"/>
                    </a:lnTo>
                    <a:lnTo>
                      <a:pt x="196" y="40"/>
                    </a:lnTo>
                    <a:lnTo>
                      <a:pt x="199" y="46"/>
                    </a:lnTo>
                    <a:lnTo>
                      <a:pt x="208" y="60"/>
                    </a:lnTo>
                    <a:lnTo>
                      <a:pt x="209" y="67"/>
                    </a:lnTo>
                    <a:lnTo>
                      <a:pt x="215" y="73"/>
                    </a:lnTo>
                    <a:lnTo>
                      <a:pt x="222" y="79"/>
                    </a:lnTo>
                    <a:lnTo>
                      <a:pt x="227" y="91"/>
                    </a:lnTo>
                    <a:lnTo>
                      <a:pt x="230" y="105"/>
                    </a:lnTo>
                    <a:lnTo>
                      <a:pt x="227" y="110"/>
                    </a:lnTo>
                    <a:lnTo>
                      <a:pt x="230" y="126"/>
                    </a:lnTo>
                    <a:lnTo>
                      <a:pt x="230" y="133"/>
                    </a:lnTo>
                    <a:lnTo>
                      <a:pt x="230" y="141"/>
                    </a:lnTo>
                    <a:lnTo>
                      <a:pt x="245" y="150"/>
                    </a:lnTo>
                    <a:lnTo>
                      <a:pt x="255" y="154"/>
                    </a:lnTo>
                    <a:lnTo>
                      <a:pt x="255" y="161"/>
                    </a:lnTo>
                    <a:lnTo>
                      <a:pt x="255" y="170"/>
                    </a:lnTo>
                    <a:lnTo>
                      <a:pt x="250" y="170"/>
                    </a:lnTo>
                    <a:lnTo>
                      <a:pt x="245" y="165"/>
                    </a:lnTo>
                    <a:lnTo>
                      <a:pt x="235" y="161"/>
                    </a:lnTo>
                    <a:lnTo>
                      <a:pt x="228" y="151"/>
                    </a:lnTo>
                    <a:lnTo>
                      <a:pt x="222" y="148"/>
                    </a:lnTo>
                    <a:lnTo>
                      <a:pt x="215" y="145"/>
                    </a:lnTo>
                    <a:lnTo>
                      <a:pt x="210" y="154"/>
                    </a:lnTo>
                    <a:lnTo>
                      <a:pt x="203" y="158"/>
                    </a:lnTo>
                    <a:lnTo>
                      <a:pt x="206" y="165"/>
                    </a:lnTo>
                    <a:lnTo>
                      <a:pt x="206" y="170"/>
                    </a:lnTo>
                    <a:lnTo>
                      <a:pt x="213" y="175"/>
                    </a:lnTo>
                    <a:lnTo>
                      <a:pt x="215" y="183"/>
                    </a:lnTo>
                    <a:lnTo>
                      <a:pt x="206" y="186"/>
                    </a:lnTo>
                    <a:lnTo>
                      <a:pt x="201" y="186"/>
                    </a:lnTo>
                    <a:lnTo>
                      <a:pt x="190" y="190"/>
                    </a:lnTo>
                    <a:lnTo>
                      <a:pt x="185" y="186"/>
                    </a:lnTo>
                    <a:lnTo>
                      <a:pt x="176" y="182"/>
                    </a:lnTo>
                    <a:lnTo>
                      <a:pt x="170" y="182"/>
                    </a:lnTo>
                    <a:lnTo>
                      <a:pt x="170" y="174"/>
                    </a:lnTo>
                    <a:lnTo>
                      <a:pt x="170" y="165"/>
                    </a:lnTo>
                    <a:lnTo>
                      <a:pt x="165" y="154"/>
                    </a:lnTo>
                    <a:lnTo>
                      <a:pt x="160" y="154"/>
                    </a:lnTo>
                    <a:lnTo>
                      <a:pt x="155" y="150"/>
                    </a:lnTo>
                    <a:lnTo>
                      <a:pt x="150" y="145"/>
                    </a:lnTo>
                    <a:lnTo>
                      <a:pt x="140" y="137"/>
                    </a:lnTo>
                    <a:lnTo>
                      <a:pt x="140" y="133"/>
                    </a:lnTo>
                    <a:lnTo>
                      <a:pt x="120" y="117"/>
                    </a:lnTo>
                    <a:lnTo>
                      <a:pt x="120" y="113"/>
                    </a:lnTo>
                    <a:lnTo>
                      <a:pt x="115" y="109"/>
                    </a:lnTo>
                    <a:lnTo>
                      <a:pt x="90" y="109"/>
                    </a:lnTo>
                    <a:lnTo>
                      <a:pt x="75" y="109"/>
                    </a:lnTo>
                    <a:lnTo>
                      <a:pt x="70" y="109"/>
                    </a:lnTo>
                    <a:lnTo>
                      <a:pt x="60" y="105"/>
                    </a:lnTo>
                    <a:lnTo>
                      <a:pt x="55" y="101"/>
                    </a:lnTo>
                    <a:lnTo>
                      <a:pt x="50" y="105"/>
                    </a:lnTo>
                    <a:lnTo>
                      <a:pt x="40" y="109"/>
                    </a:lnTo>
                    <a:lnTo>
                      <a:pt x="27" y="114"/>
                    </a:lnTo>
                    <a:lnTo>
                      <a:pt x="10" y="117"/>
                    </a:lnTo>
                    <a:lnTo>
                      <a:pt x="20" y="105"/>
                    </a:lnTo>
                    <a:lnTo>
                      <a:pt x="20" y="101"/>
                    </a:lnTo>
                    <a:lnTo>
                      <a:pt x="15" y="68"/>
                    </a:lnTo>
                    <a:lnTo>
                      <a:pt x="10" y="60"/>
                    </a:lnTo>
                    <a:lnTo>
                      <a:pt x="6" y="58"/>
                    </a:lnTo>
                    <a:lnTo>
                      <a:pt x="5" y="57"/>
                    </a:lnTo>
                    <a:lnTo>
                      <a:pt x="0" y="4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19" name="Freeform 149">
                <a:extLst>
                  <a:ext uri="{FF2B5EF4-FFF2-40B4-BE49-F238E27FC236}">
                    <a16:creationId xmlns:a16="http://schemas.microsoft.com/office/drawing/2014/main" id="{D31A229D-01F0-2045-98EF-53BF81FABE43}"/>
                  </a:ext>
                </a:extLst>
              </p:cNvPr>
              <p:cNvSpPr>
                <a:spLocks/>
              </p:cNvSpPr>
              <p:nvPr/>
            </p:nvSpPr>
            <p:spPr bwMode="auto">
              <a:xfrm>
                <a:off x="2849" y="2626"/>
                <a:ext cx="240" cy="162"/>
              </a:xfrm>
              <a:custGeom>
                <a:avLst/>
                <a:gdLst>
                  <a:gd name="T0" fmla="*/ 30 w 240"/>
                  <a:gd name="T1" fmla="*/ 124 h 162"/>
                  <a:gd name="T2" fmla="*/ 45 w 240"/>
                  <a:gd name="T3" fmla="*/ 124 h 162"/>
                  <a:gd name="T4" fmla="*/ 35 w 240"/>
                  <a:gd name="T5" fmla="*/ 116 h 162"/>
                  <a:gd name="T6" fmla="*/ 19 w 240"/>
                  <a:gd name="T7" fmla="*/ 109 h 162"/>
                  <a:gd name="T8" fmla="*/ 10 w 240"/>
                  <a:gd name="T9" fmla="*/ 104 h 162"/>
                  <a:gd name="T10" fmla="*/ 0 w 240"/>
                  <a:gd name="T11" fmla="*/ 84 h 162"/>
                  <a:gd name="T12" fmla="*/ 15 w 240"/>
                  <a:gd name="T13" fmla="*/ 76 h 162"/>
                  <a:gd name="T14" fmla="*/ 30 w 240"/>
                  <a:gd name="T15" fmla="*/ 72 h 162"/>
                  <a:gd name="T16" fmla="*/ 10 w 240"/>
                  <a:gd name="T17" fmla="*/ 64 h 162"/>
                  <a:gd name="T18" fmla="*/ 0 w 240"/>
                  <a:gd name="T19" fmla="*/ 48 h 162"/>
                  <a:gd name="T20" fmla="*/ 10 w 240"/>
                  <a:gd name="T21" fmla="*/ 36 h 162"/>
                  <a:gd name="T22" fmla="*/ 30 w 240"/>
                  <a:gd name="T23" fmla="*/ 32 h 162"/>
                  <a:gd name="T24" fmla="*/ 35 w 240"/>
                  <a:gd name="T25" fmla="*/ 24 h 162"/>
                  <a:gd name="T26" fmla="*/ 40 w 240"/>
                  <a:gd name="T27" fmla="*/ 16 h 162"/>
                  <a:gd name="T28" fmla="*/ 85 w 240"/>
                  <a:gd name="T29" fmla="*/ 12 h 162"/>
                  <a:gd name="T30" fmla="*/ 109 w 240"/>
                  <a:gd name="T31" fmla="*/ 4 h 162"/>
                  <a:gd name="T32" fmla="*/ 125 w 240"/>
                  <a:gd name="T33" fmla="*/ 8 h 162"/>
                  <a:gd name="T34" fmla="*/ 140 w 240"/>
                  <a:gd name="T35" fmla="*/ 16 h 162"/>
                  <a:gd name="T36" fmla="*/ 155 w 240"/>
                  <a:gd name="T37" fmla="*/ 12 h 162"/>
                  <a:gd name="T38" fmla="*/ 169 w 240"/>
                  <a:gd name="T39" fmla="*/ 20 h 162"/>
                  <a:gd name="T40" fmla="*/ 184 w 240"/>
                  <a:gd name="T41" fmla="*/ 32 h 162"/>
                  <a:gd name="T42" fmla="*/ 199 w 240"/>
                  <a:gd name="T43" fmla="*/ 36 h 162"/>
                  <a:gd name="T44" fmla="*/ 220 w 240"/>
                  <a:gd name="T45" fmla="*/ 54 h 162"/>
                  <a:gd name="T46" fmla="*/ 239 w 240"/>
                  <a:gd name="T47" fmla="*/ 76 h 162"/>
                  <a:gd name="T48" fmla="*/ 235 w 240"/>
                  <a:gd name="T49" fmla="*/ 91 h 162"/>
                  <a:gd name="T50" fmla="*/ 227 w 240"/>
                  <a:gd name="T51" fmla="*/ 97 h 162"/>
                  <a:gd name="T52" fmla="*/ 235 w 240"/>
                  <a:gd name="T53" fmla="*/ 113 h 162"/>
                  <a:gd name="T54" fmla="*/ 212 w 240"/>
                  <a:gd name="T55" fmla="*/ 134 h 162"/>
                  <a:gd name="T56" fmla="*/ 204 w 240"/>
                  <a:gd name="T57" fmla="*/ 147 h 162"/>
                  <a:gd name="T58" fmla="*/ 174 w 240"/>
                  <a:gd name="T59" fmla="*/ 156 h 162"/>
                  <a:gd name="T60" fmla="*/ 163 w 240"/>
                  <a:gd name="T61" fmla="*/ 162 h 162"/>
                  <a:gd name="T62" fmla="*/ 138 w 240"/>
                  <a:gd name="T63" fmla="*/ 156 h 162"/>
                  <a:gd name="T64" fmla="*/ 143 w 240"/>
                  <a:gd name="T65" fmla="*/ 147 h 162"/>
                  <a:gd name="T66" fmla="*/ 132 w 240"/>
                  <a:gd name="T67" fmla="*/ 139 h 162"/>
                  <a:gd name="T68" fmla="*/ 114 w 240"/>
                  <a:gd name="T69" fmla="*/ 128 h 162"/>
                  <a:gd name="T70" fmla="*/ 107 w 240"/>
                  <a:gd name="T71" fmla="*/ 130 h 162"/>
                  <a:gd name="T72" fmla="*/ 95 w 240"/>
                  <a:gd name="T73" fmla="*/ 136 h 162"/>
                  <a:gd name="T74" fmla="*/ 85 w 240"/>
                  <a:gd name="T75" fmla="*/ 132 h 162"/>
                  <a:gd name="T76" fmla="*/ 79 w 240"/>
                  <a:gd name="T77" fmla="*/ 124 h 162"/>
                  <a:gd name="T78" fmla="*/ 70 w 240"/>
                  <a:gd name="T79" fmla="*/ 120 h 162"/>
                  <a:gd name="T80" fmla="*/ 63 w 240"/>
                  <a:gd name="T81" fmla="*/ 128 h 162"/>
                  <a:gd name="T82" fmla="*/ 45 w 240"/>
                  <a:gd name="T83" fmla="*/ 133 h 162"/>
                  <a:gd name="T84" fmla="*/ 19 w 240"/>
                  <a:gd name="T85" fmla="*/ 13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0" h="162">
                    <a:moveTo>
                      <a:pt x="19" y="132"/>
                    </a:moveTo>
                    <a:lnTo>
                      <a:pt x="30" y="124"/>
                    </a:lnTo>
                    <a:lnTo>
                      <a:pt x="35" y="124"/>
                    </a:lnTo>
                    <a:lnTo>
                      <a:pt x="45" y="124"/>
                    </a:lnTo>
                    <a:lnTo>
                      <a:pt x="45" y="120"/>
                    </a:lnTo>
                    <a:lnTo>
                      <a:pt x="35" y="116"/>
                    </a:lnTo>
                    <a:lnTo>
                      <a:pt x="25" y="120"/>
                    </a:lnTo>
                    <a:lnTo>
                      <a:pt x="19" y="109"/>
                    </a:lnTo>
                    <a:lnTo>
                      <a:pt x="15" y="109"/>
                    </a:lnTo>
                    <a:lnTo>
                      <a:pt x="10" y="104"/>
                    </a:lnTo>
                    <a:lnTo>
                      <a:pt x="10" y="96"/>
                    </a:lnTo>
                    <a:lnTo>
                      <a:pt x="0" y="84"/>
                    </a:lnTo>
                    <a:lnTo>
                      <a:pt x="10" y="76"/>
                    </a:lnTo>
                    <a:lnTo>
                      <a:pt x="15" y="76"/>
                    </a:lnTo>
                    <a:lnTo>
                      <a:pt x="25" y="76"/>
                    </a:lnTo>
                    <a:lnTo>
                      <a:pt x="30" y="72"/>
                    </a:lnTo>
                    <a:lnTo>
                      <a:pt x="19" y="68"/>
                    </a:lnTo>
                    <a:lnTo>
                      <a:pt x="10" y="64"/>
                    </a:lnTo>
                    <a:lnTo>
                      <a:pt x="5" y="52"/>
                    </a:lnTo>
                    <a:lnTo>
                      <a:pt x="0" y="48"/>
                    </a:lnTo>
                    <a:lnTo>
                      <a:pt x="10" y="40"/>
                    </a:lnTo>
                    <a:lnTo>
                      <a:pt x="10" y="36"/>
                    </a:lnTo>
                    <a:lnTo>
                      <a:pt x="19" y="36"/>
                    </a:lnTo>
                    <a:lnTo>
                      <a:pt x="30" y="32"/>
                    </a:lnTo>
                    <a:lnTo>
                      <a:pt x="30" y="28"/>
                    </a:lnTo>
                    <a:lnTo>
                      <a:pt x="35" y="24"/>
                    </a:lnTo>
                    <a:lnTo>
                      <a:pt x="35" y="20"/>
                    </a:lnTo>
                    <a:lnTo>
                      <a:pt x="40" y="16"/>
                    </a:lnTo>
                    <a:lnTo>
                      <a:pt x="50" y="16"/>
                    </a:lnTo>
                    <a:lnTo>
                      <a:pt x="85" y="12"/>
                    </a:lnTo>
                    <a:lnTo>
                      <a:pt x="95" y="12"/>
                    </a:lnTo>
                    <a:lnTo>
                      <a:pt x="109" y="4"/>
                    </a:lnTo>
                    <a:lnTo>
                      <a:pt x="114" y="0"/>
                    </a:lnTo>
                    <a:lnTo>
                      <a:pt x="125" y="8"/>
                    </a:lnTo>
                    <a:lnTo>
                      <a:pt x="130" y="12"/>
                    </a:lnTo>
                    <a:lnTo>
                      <a:pt x="140" y="16"/>
                    </a:lnTo>
                    <a:lnTo>
                      <a:pt x="150" y="16"/>
                    </a:lnTo>
                    <a:lnTo>
                      <a:pt x="155" y="12"/>
                    </a:lnTo>
                    <a:lnTo>
                      <a:pt x="165" y="16"/>
                    </a:lnTo>
                    <a:lnTo>
                      <a:pt x="169" y="20"/>
                    </a:lnTo>
                    <a:lnTo>
                      <a:pt x="174" y="32"/>
                    </a:lnTo>
                    <a:lnTo>
                      <a:pt x="184" y="32"/>
                    </a:lnTo>
                    <a:lnTo>
                      <a:pt x="189" y="36"/>
                    </a:lnTo>
                    <a:lnTo>
                      <a:pt x="199" y="36"/>
                    </a:lnTo>
                    <a:lnTo>
                      <a:pt x="215" y="44"/>
                    </a:lnTo>
                    <a:lnTo>
                      <a:pt x="220" y="54"/>
                    </a:lnTo>
                    <a:lnTo>
                      <a:pt x="239" y="72"/>
                    </a:lnTo>
                    <a:lnTo>
                      <a:pt x="239" y="76"/>
                    </a:lnTo>
                    <a:lnTo>
                      <a:pt x="240" y="83"/>
                    </a:lnTo>
                    <a:lnTo>
                      <a:pt x="235" y="91"/>
                    </a:lnTo>
                    <a:lnTo>
                      <a:pt x="220" y="96"/>
                    </a:lnTo>
                    <a:lnTo>
                      <a:pt x="227" y="97"/>
                    </a:lnTo>
                    <a:lnTo>
                      <a:pt x="230" y="106"/>
                    </a:lnTo>
                    <a:lnTo>
                      <a:pt x="235" y="113"/>
                    </a:lnTo>
                    <a:lnTo>
                      <a:pt x="233" y="122"/>
                    </a:lnTo>
                    <a:lnTo>
                      <a:pt x="212" y="134"/>
                    </a:lnTo>
                    <a:lnTo>
                      <a:pt x="205" y="137"/>
                    </a:lnTo>
                    <a:lnTo>
                      <a:pt x="204" y="147"/>
                    </a:lnTo>
                    <a:lnTo>
                      <a:pt x="186" y="159"/>
                    </a:lnTo>
                    <a:lnTo>
                      <a:pt x="174" y="156"/>
                    </a:lnTo>
                    <a:lnTo>
                      <a:pt x="169" y="160"/>
                    </a:lnTo>
                    <a:lnTo>
                      <a:pt x="163" y="162"/>
                    </a:lnTo>
                    <a:lnTo>
                      <a:pt x="145" y="162"/>
                    </a:lnTo>
                    <a:lnTo>
                      <a:pt x="138" y="156"/>
                    </a:lnTo>
                    <a:lnTo>
                      <a:pt x="145" y="148"/>
                    </a:lnTo>
                    <a:lnTo>
                      <a:pt x="143" y="147"/>
                    </a:lnTo>
                    <a:lnTo>
                      <a:pt x="138" y="143"/>
                    </a:lnTo>
                    <a:lnTo>
                      <a:pt x="132" y="139"/>
                    </a:lnTo>
                    <a:lnTo>
                      <a:pt x="120" y="128"/>
                    </a:lnTo>
                    <a:lnTo>
                      <a:pt x="114" y="128"/>
                    </a:lnTo>
                    <a:lnTo>
                      <a:pt x="112" y="127"/>
                    </a:lnTo>
                    <a:lnTo>
                      <a:pt x="107" y="130"/>
                    </a:lnTo>
                    <a:lnTo>
                      <a:pt x="104" y="135"/>
                    </a:lnTo>
                    <a:lnTo>
                      <a:pt x="95" y="136"/>
                    </a:lnTo>
                    <a:lnTo>
                      <a:pt x="90" y="136"/>
                    </a:lnTo>
                    <a:lnTo>
                      <a:pt x="85" y="132"/>
                    </a:lnTo>
                    <a:lnTo>
                      <a:pt x="79" y="128"/>
                    </a:lnTo>
                    <a:lnTo>
                      <a:pt x="79" y="124"/>
                    </a:lnTo>
                    <a:lnTo>
                      <a:pt x="75" y="120"/>
                    </a:lnTo>
                    <a:lnTo>
                      <a:pt x="70" y="120"/>
                    </a:lnTo>
                    <a:lnTo>
                      <a:pt x="65" y="124"/>
                    </a:lnTo>
                    <a:lnTo>
                      <a:pt x="63" y="128"/>
                    </a:lnTo>
                    <a:lnTo>
                      <a:pt x="53" y="133"/>
                    </a:lnTo>
                    <a:lnTo>
                      <a:pt x="45" y="133"/>
                    </a:lnTo>
                    <a:lnTo>
                      <a:pt x="35" y="138"/>
                    </a:lnTo>
                    <a:lnTo>
                      <a:pt x="19" y="132"/>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20" name="Freeform 150">
                <a:extLst>
                  <a:ext uri="{FF2B5EF4-FFF2-40B4-BE49-F238E27FC236}">
                    <a16:creationId xmlns:a16="http://schemas.microsoft.com/office/drawing/2014/main" id="{E32AB0AB-B96E-644E-858A-4ADFB34039FE}"/>
                  </a:ext>
                </a:extLst>
              </p:cNvPr>
              <p:cNvSpPr>
                <a:spLocks/>
              </p:cNvSpPr>
              <p:nvPr/>
            </p:nvSpPr>
            <p:spPr bwMode="auto">
              <a:xfrm>
                <a:off x="3007" y="2571"/>
                <a:ext cx="311" cy="327"/>
              </a:xfrm>
              <a:custGeom>
                <a:avLst/>
                <a:gdLst>
                  <a:gd name="T0" fmla="*/ 3 w 311"/>
                  <a:gd name="T1" fmla="*/ 60 h 327"/>
                  <a:gd name="T2" fmla="*/ 15 w 311"/>
                  <a:gd name="T3" fmla="*/ 43 h 327"/>
                  <a:gd name="T4" fmla="*/ 35 w 311"/>
                  <a:gd name="T5" fmla="*/ 37 h 327"/>
                  <a:gd name="T6" fmla="*/ 50 w 311"/>
                  <a:gd name="T7" fmla="*/ 33 h 327"/>
                  <a:gd name="T8" fmla="*/ 55 w 311"/>
                  <a:gd name="T9" fmla="*/ 22 h 327"/>
                  <a:gd name="T10" fmla="*/ 75 w 311"/>
                  <a:gd name="T11" fmla="*/ 9 h 327"/>
                  <a:gd name="T12" fmla="*/ 90 w 311"/>
                  <a:gd name="T13" fmla="*/ 5 h 327"/>
                  <a:gd name="T14" fmla="*/ 118 w 311"/>
                  <a:gd name="T15" fmla="*/ 0 h 327"/>
                  <a:gd name="T16" fmla="*/ 144 w 311"/>
                  <a:gd name="T17" fmla="*/ 5 h 327"/>
                  <a:gd name="T18" fmla="*/ 163 w 311"/>
                  <a:gd name="T19" fmla="*/ 17 h 327"/>
                  <a:gd name="T20" fmla="*/ 165 w 311"/>
                  <a:gd name="T21" fmla="*/ 29 h 327"/>
                  <a:gd name="T22" fmla="*/ 175 w 311"/>
                  <a:gd name="T23" fmla="*/ 33 h 327"/>
                  <a:gd name="T24" fmla="*/ 185 w 311"/>
                  <a:gd name="T25" fmla="*/ 54 h 327"/>
                  <a:gd name="T26" fmla="*/ 195 w 311"/>
                  <a:gd name="T27" fmla="*/ 70 h 327"/>
                  <a:gd name="T28" fmla="*/ 211 w 311"/>
                  <a:gd name="T29" fmla="*/ 70 h 327"/>
                  <a:gd name="T30" fmla="*/ 236 w 311"/>
                  <a:gd name="T31" fmla="*/ 70 h 327"/>
                  <a:gd name="T32" fmla="*/ 251 w 311"/>
                  <a:gd name="T33" fmla="*/ 85 h 327"/>
                  <a:gd name="T34" fmla="*/ 257 w 311"/>
                  <a:gd name="T35" fmla="*/ 105 h 327"/>
                  <a:gd name="T36" fmla="*/ 269 w 311"/>
                  <a:gd name="T37" fmla="*/ 116 h 327"/>
                  <a:gd name="T38" fmla="*/ 260 w 311"/>
                  <a:gd name="T39" fmla="*/ 140 h 327"/>
                  <a:gd name="T40" fmla="*/ 258 w 311"/>
                  <a:gd name="T41" fmla="*/ 155 h 327"/>
                  <a:gd name="T42" fmla="*/ 270 w 311"/>
                  <a:gd name="T43" fmla="*/ 168 h 327"/>
                  <a:gd name="T44" fmla="*/ 301 w 311"/>
                  <a:gd name="T45" fmla="*/ 213 h 327"/>
                  <a:gd name="T46" fmla="*/ 280 w 311"/>
                  <a:gd name="T47" fmla="*/ 213 h 327"/>
                  <a:gd name="T48" fmla="*/ 280 w 311"/>
                  <a:gd name="T49" fmla="*/ 221 h 327"/>
                  <a:gd name="T50" fmla="*/ 285 w 311"/>
                  <a:gd name="T51" fmla="*/ 237 h 327"/>
                  <a:gd name="T52" fmla="*/ 280 w 311"/>
                  <a:gd name="T53" fmla="*/ 254 h 327"/>
                  <a:gd name="T54" fmla="*/ 306 w 311"/>
                  <a:gd name="T55" fmla="*/ 286 h 327"/>
                  <a:gd name="T56" fmla="*/ 306 w 311"/>
                  <a:gd name="T57" fmla="*/ 307 h 327"/>
                  <a:gd name="T58" fmla="*/ 306 w 311"/>
                  <a:gd name="T59" fmla="*/ 318 h 327"/>
                  <a:gd name="T60" fmla="*/ 301 w 311"/>
                  <a:gd name="T61" fmla="*/ 327 h 327"/>
                  <a:gd name="T62" fmla="*/ 285 w 311"/>
                  <a:gd name="T63" fmla="*/ 318 h 327"/>
                  <a:gd name="T64" fmla="*/ 291 w 311"/>
                  <a:gd name="T65" fmla="*/ 299 h 327"/>
                  <a:gd name="T66" fmla="*/ 285 w 311"/>
                  <a:gd name="T67" fmla="*/ 286 h 327"/>
                  <a:gd name="T68" fmla="*/ 275 w 311"/>
                  <a:gd name="T69" fmla="*/ 286 h 327"/>
                  <a:gd name="T70" fmla="*/ 270 w 311"/>
                  <a:gd name="T71" fmla="*/ 294 h 327"/>
                  <a:gd name="T72" fmla="*/ 275 w 311"/>
                  <a:gd name="T73" fmla="*/ 314 h 327"/>
                  <a:gd name="T74" fmla="*/ 260 w 311"/>
                  <a:gd name="T75" fmla="*/ 303 h 327"/>
                  <a:gd name="T76" fmla="*/ 255 w 311"/>
                  <a:gd name="T77" fmla="*/ 278 h 327"/>
                  <a:gd name="T78" fmla="*/ 260 w 311"/>
                  <a:gd name="T79" fmla="*/ 266 h 327"/>
                  <a:gd name="T80" fmla="*/ 246 w 311"/>
                  <a:gd name="T81" fmla="*/ 241 h 327"/>
                  <a:gd name="T82" fmla="*/ 241 w 311"/>
                  <a:gd name="T83" fmla="*/ 233 h 327"/>
                  <a:gd name="T84" fmla="*/ 220 w 311"/>
                  <a:gd name="T85" fmla="*/ 200 h 327"/>
                  <a:gd name="T86" fmla="*/ 206 w 311"/>
                  <a:gd name="T87" fmla="*/ 200 h 327"/>
                  <a:gd name="T88" fmla="*/ 206 w 311"/>
                  <a:gd name="T89" fmla="*/ 217 h 327"/>
                  <a:gd name="T90" fmla="*/ 190 w 311"/>
                  <a:gd name="T91" fmla="*/ 217 h 327"/>
                  <a:gd name="T92" fmla="*/ 175 w 311"/>
                  <a:gd name="T93" fmla="*/ 209 h 327"/>
                  <a:gd name="T94" fmla="*/ 125 w 311"/>
                  <a:gd name="T95" fmla="*/ 176 h 327"/>
                  <a:gd name="T96" fmla="*/ 105 w 311"/>
                  <a:gd name="T97" fmla="*/ 172 h 327"/>
                  <a:gd name="T98" fmla="*/ 80 w 311"/>
                  <a:gd name="T99" fmla="*/ 168 h 327"/>
                  <a:gd name="T100" fmla="*/ 69 w 311"/>
                  <a:gd name="T101" fmla="*/ 155 h 327"/>
                  <a:gd name="T102" fmla="*/ 69 w 311"/>
                  <a:gd name="T103" fmla="*/ 151 h 327"/>
                  <a:gd name="T104" fmla="*/ 80 w 311"/>
                  <a:gd name="T105" fmla="*/ 131 h 327"/>
                  <a:gd name="T106" fmla="*/ 75 w 311"/>
                  <a:gd name="T107" fmla="*/ 121 h 327"/>
                  <a:gd name="T108" fmla="*/ 59 w 311"/>
                  <a:gd name="T109" fmla="*/ 104 h 327"/>
                  <a:gd name="T110" fmla="*/ 45 w 311"/>
                  <a:gd name="T111" fmla="*/ 90 h 327"/>
                  <a:gd name="T112" fmla="*/ 28 w 311"/>
                  <a:gd name="T113" fmla="*/ 86 h 327"/>
                  <a:gd name="T114" fmla="*/ 10 w 311"/>
                  <a:gd name="T115" fmla="*/ 7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1" h="327">
                    <a:moveTo>
                      <a:pt x="0" y="66"/>
                    </a:moveTo>
                    <a:lnTo>
                      <a:pt x="3" y="60"/>
                    </a:lnTo>
                    <a:lnTo>
                      <a:pt x="8" y="51"/>
                    </a:lnTo>
                    <a:lnTo>
                      <a:pt x="15" y="43"/>
                    </a:lnTo>
                    <a:lnTo>
                      <a:pt x="25" y="37"/>
                    </a:lnTo>
                    <a:lnTo>
                      <a:pt x="35" y="37"/>
                    </a:lnTo>
                    <a:lnTo>
                      <a:pt x="45" y="37"/>
                    </a:lnTo>
                    <a:lnTo>
                      <a:pt x="50" y="33"/>
                    </a:lnTo>
                    <a:lnTo>
                      <a:pt x="50" y="25"/>
                    </a:lnTo>
                    <a:lnTo>
                      <a:pt x="55" y="22"/>
                    </a:lnTo>
                    <a:lnTo>
                      <a:pt x="64" y="17"/>
                    </a:lnTo>
                    <a:lnTo>
                      <a:pt x="75" y="9"/>
                    </a:lnTo>
                    <a:lnTo>
                      <a:pt x="80" y="9"/>
                    </a:lnTo>
                    <a:lnTo>
                      <a:pt x="90" y="5"/>
                    </a:lnTo>
                    <a:lnTo>
                      <a:pt x="100" y="5"/>
                    </a:lnTo>
                    <a:lnTo>
                      <a:pt x="118" y="0"/>
                    </a:lnTo>
                    <a:lnTo>
                      <a:pt x="130" y="5"/>
                    </a:lnTo>
                    <a:lnTo>
                      <a:pt x="144" y="5"/>
                    </a:lnTo>
                    <a:lnTo>
                      <a:pt x="160" y="9"/>
                    </a:lnTo>
                    <a:lnTo>
                      <a:pt x="163" y="17"/>
                    </a:lnTo>
                    <a:lnTo>
                      <a:pt x="160" y="29"/>
                    </a:lnTo>
                    <a:lnTo>
                      <a:pt x="165" y="29"/>
                    </a:lnTo>
                    <a:lnTo>
                      <a:pt x="170" y="29"/>
                    </a:lnTo>
                    <a:lnTo>
                      <a:pt x="175" y="33"/>
                    </a:lnTo>
                    <a:lnTo>
                      <a:pt x="175" y="37"/>
                    </a:lnTo>
                    <a:lnTo>
                      <a:pt x="185" y="54"/>
                    </a:lnTo>
                    <a:lnTo>
                      <a:pt x="189" y="63"/>
                    </a:lnTo>
                    <a:lnTo>
                      <a:pt x="195" y="70"/>
                    </a:lnTo>
                    <a:lnTo>
                      <a:pt x="203" y="72"/>
                    </a:lnTo>
                    <a:lnTo>
                      <a:pt x="211" y="70"/>
                    </a:lnTo>
                    <a:lnTo>
                      <a:pt x="225" y="70"/>
                    </a:lnTo>
                    <a:lnTo>
                      <a:pt x="236" y="70"/>
                    </a:lnTo>
                    <a:lnTo>
                      <a:pt x="241" y="74"/>
                    </a:lnTo>
                    <a:lnTo>
                      <a:pt x="251" y="85"/>
                    </a:lnTo>
                    <a:lnTo>
                      <a:pt x="258" y="92"/>
                    </a:lnTo>
                    <a:lnTo>
                      <a:pt x="257" y="105"/>
                    </a:lnTo>
                    <a:lnTo>
                      <a:pt x="262" y="113"/>
                    </a:lnTo>
                    <a:lnTo>
                      <a:pt x="269" y="116"/>
                    </a:lnTo>
                    <a:lnTo>
                      <a:pt x="264" y="127"/>
                    </a:lnTo>
                    <a:lnTo>
                      <a:pt x="260" y="140"/>
                    </a:lnTo>
                    <a:lnTo>
                      <a:pt x="257" y="150"/>
                    </a:lnTo>
                    <a:lnTo>
                      <a:pt x="258" y="155"/>
                    </a:lnTo>
                    <a:lnTo>
                      <a:pt x="260" y="159"/>
                    </a:lnTo>
                    <a:lnTo>
                      <a:pt x="270" y="168"/>
                    </a:lnTo>
                    <a:lnTo>
                      <a:pt x="301" y="204"/>
                    </a:lnTo>
                    <a:lnTo>
                      <a:pt x="301" y="213"/>
                    </a:lnTo>
                    <a:lnTo>
                      <a:pt x="285" y="213"/>
                    </a:lnTo>
                    <a:lnTo>
                      <a:pt x="280" y="213"/>
                    </a:lnTo>
                    <a:lnTo>
                      <a:pt x="275" y="213"/>
                    </a:lnTo>
                    <a:lnTo>
                      <a:pt x="280" y="221"/>
                    </a:lnTo>
                    <a:lnTo>
                      <a:pt x="285" y="228"/>
                    </a:lnTo>
                    <a:lnTo>
                      <a:pt x="285" y="237"/>
                    </a:lnTo>
                    <a:lnTo>
                      <a:pt x="280" y="250"/>
                    </a:lnTo>
                    <a:lnTo>
                      <a:pt x="280" y="254"/>
                    </a:lnTo>
                    <a:lnTo>
                      <a:pt x="285" y="262"/>
                    </a:lnTo>
                    <a:lnTo>
                      <a:pt x="306" y="286"/>
                    </a:lnTo>
                    <a:lnTo>
                      <a:pt x="311" y="294"/>
                    </a:lnTo>
                    <a:lnTo>
                      <a:pt x="306" y="307"/>
                    </a:lnTo>
                    <a:lnTo>
                      <a:pt x="306" y="310"/>
                    </a:lnTo>
                    <a:lnTo>
                      <a:pt x="306" y="318"/>
                    </a:lnTo>
                    <a:lnTo>
                      <a:pt x="306" y="323"/>
                    </a:lnTo>
                    <a:lnTo>
                      <a:pt x="301" y="327"/>
                    </a:lnTo>
                    <a:lnTo>
                      <a:pt x="291" y="323"/>
                    </a:lnTo>
                    <a:lnTo>
                      <a:pt x="285" y="318"/>
                    </a:lnTo>
                    <a:lnTo>
                      <a:pt x="285" y="310"/>
                    </a:lnTo>
                    <a:lnTo>
                      <a:pt x="291" y="299"/>
                    </a:lnTo>
                    <a:lnTo>
                      <a:pt x="285" y="294"/>
                    </a:lnTo>
                    <a:lnTo>
                      <a:pt x="285" y="286"/>
                    </a:lnTo>
                    <a:lnTo>
                      <a:pt x="280" y="286"/>
                    </a:lnTo>
                    <a:lnTo>
                      <a:pt x="275" y="286"/>
                    </a:lnTo>
                    <a:lnTo>
                      <a:pt x="270" y="290"/>
                    </a:lnTo>
                    <a:lnTo>
                      <a:pt x="270" y="294"/>
                    </a:lnTo>
                    <a:lnTo>
                      <a:pt x="275" y="307"/>
                    </a:lnTo>
                    <a:lnTo>
                      <a:pt x="275" y="314"/>
                    </a:lnTo>
                    <a:lnTo>
                      <a:pt x="265" y="307"/>
                    </a:lnTo>
                    <a:lnTo>
                      <a:pt x="260" y="303"/>
                    </a:lnTo>
                    <a:lnTo>
                      <a:pt x="260" y="299"/>
                    </a:lnTo>
                    <a:lnTo>
                      <a:pt x="255" y="278"/>
                    </a:lnTo>
                    <a:lnTo>
                      <a:pt x="260" y="269"/>
                    </a:lnTo>
                    <a:lnTo>
                      <a:pt x="260" y="266"/>
                    </a:lnTo>
                    <a:lnTo>
                      <a:pt x="251" y="245"/>
                    </a:lnTo>
                    <a:lnTo>
                      <a:pt x="246" y="241"/>
                    </a:lnTo>
                    <a:lnTo>
                      <a:pt x="246" y="237"/>
                    </a:lnTo>
                    <a:lnTo>
                      <a:pt x="241" y="233"/>
                    </a:lnTo>
                    <a:lnTo>
                      <a:pt x="225" y="204"/>
                    </a:lnTo>
                    <a:lnTo>
                      <a:pt x="220" y="200"/>
                    </a:lnTo>
                    <a:lnTo>
                      <a:pt x="211" y="200"/>
                    </a:lnTo>
                    <a:lnTo>
                      <a:pt x="206" y="200"/>
                    </a:lnTo>
                    <a:lnTo>
                      <a:pt x="206" y="204"/>
                    </a:lnTo>
                    <a:lnTo>
                      <a:pt x="206" y="217"/>
                    </a:lnTo>
                    <a:lnTo>
                      <a:pt x="200" y="217"/>
                    </a:lnTo>
                    <a:lnTo>
                      <a:pt x="190" y="217"/>
                    </a:lnTo>
                    <a:lnTo>
                      <a:pt x="185" y="217"/>
                    </a:lnTo>
                    <a:lnTo>
                      <a:pt x="175" y="209"/>
                    </a:lnTo>
                    <a:lnTo>
                      <a:pt x="136" y="181"/>
                    </a:lnTo>
                    <a:lnTo>
                      <a:pt x="125" y="176"/>
                    </a:lnTo>
                    <a:lnTo>
                      <a:pt x="120" y="172"/>
                    </a:lnTo>
                    <a:lnTo>
                      <a:pt x="105" y="172"/>
                    </a:lnTo>
                    <a:lnTo>
                      <a:pt x="90" y="168"/>
                    </a:lnTo>
                    <a:lnTo>
                      <a:pt x="80" y="168"/>
                    </a:lnTo>
                    <a:lnTo>
                      <a:pt x="75" y="168"/>
                    </a:lnTo>
                    <a:lnTo>
                      <a:pt x="69" y="155"/>
                    </a:lnTo>
                    <a:lnTo>
                      <a:pt x="64" y="151"/>
                    </a:lnTo>
                    <a:lnTo>
                      <a:pt x="69" y="151"/>
                    </a:lnTo>
                    <a:lnTo>
                      <a:pt x="85" y="140"/>
                    </a:lnTo>
                    <a:lnTo>
                      <a:pt x="80" y="131"/>
                    </a:lnTo>
                    <a:lnTo>
                      <a:pt x="85" y="127"/>
                    </a:lnTo>
                    <a:lnTo>
                      <a:pt x="75" y="121"/>
                    </a:lnTo>
                    <a:lnTo>
                      <a:pt x="61" y="109"/>
                    </a:lnTo>
                    <a:lnTo>
                      <a:pt x="59" y="104"/>
                    </a:lnTo>
                    <a:lnTo>
                      <a:pt x="54" y="97"/>
                    </a:lnTo>
                    <a:lnTo>
                      <a:pt x="45" y="90"/>
                    </a:lnTo>
                    <a:lnTo>
                      <a:pt x="30" y="90"/>
                    </a:lnTo>
                    <a:lnTo>
                      <a:pt x="28" y="86"/>
                    </a:lnTo>
                    <a:lnTo>
                      <a:pt x="13" y="85"/>
                    </a:lnTo>
                    <a:lnTo>
                      <a:pt x="10" y="70"/>
                    </a:lnTo>
                    <a:lnTo>
                      <a:pt x="0" y="66"/>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21" name="Freeform 151">
                <a:extLst>
                  <a:ext uri="{FF2B5EF4-FFF2-40B4-BE49-F238E27FC236}">
                    <a16:creationId xmlns:a16="http://schemas.microsoft.com/office/drawing/2014/main" id="{1493487E-86FB-2B48-965F-EF74D1D60F1F}"/>
                  </a:ext>
                </a:extLst>
              </p:cNvPr>
              <p:cNvSpPr>
                <a:spLocks/>
              </p:cNvSpPr>
              <p:nvPr/>
            </p:nvSpPr>
            <p:spPr bwMode="auto">
              <a:xfrm>
                <a:off x="3308" y="2877"/>
                <a:ext cx="80" cy="79"/>
              </a:xfrm>
              <a:custGeom>
                <a:avLst/>
                <a:gdLst>
                  <a:gd name="T0" fmla="*/ 0 w 80"/>
                  <a:gd name="T1" fmla="*/ 24 h 79"/>
                  <a:gd name="T2" fmla="*/ 0 w 80"/>
                  <a:gd name="T3" fmla="*/ 28 h 79"/>
                  <a:gd name="T4" fmla="*/ 5 w 80"/>
                  <a:gd name="T5" fmla="*/ 52 h 79"/>
                  <a:gd name="T6" fmla="*/ 14 w 80"/>
                  <a:gd name="T7" fmla="*/ 63 h 79"/>
                  <a:gd name="T8" fmla="*/ 23 w 80"/>
                  <a:gd name="T9" fmla="*/ 59 h 79"/>
                  <a:gd name="T10" fmla="*/ 28 w 80"/>
                  <a:gd name="T11" fmla="*/ 67 h 79"/>
                  <a:gd name="T12" fmla="*/ 38 w 80"/>
                  <a:gd name="T13" fmla="*/ 75 h 79"/>
                  <a:gd name="T14" fmla="*/ 56 w 80"/>
                  <a:gd name="T15" fmla="*/ 79 h 79"/>
                  <a:gd name="T16" fmla="*/ 56 w 80"/>
                  <a:gd name="T17" fmla="*/ 72 h 79"/>
                  <a:gd name="T18" fmla="*/ 61 w 80"/>
                  <a:gd name="T19" fmla="*/ 67 h 79"/>
                  <a:gd name="T20" fmla="*/ 71 w 80"/>
                  <a:gd name="T21" fmla="*/ 67 h 79"/>
                  <a:gd name="T22" fmla="*/ 80 w 80"/>
                  <a:gd name="T23" fmla="*/ 63 h 79"/>
                  <a:gd name="T24" fmla="*/ 80 w 80"/>
                  <a:gd name="T25" fmla="*/ 43 h 79"/>
                  <a:gd name="T26" fmla="*/ 75 w 80"/>
                  <a:gd name="T27" fmla="*/ 36 h 79"/>
                  <a:gd name="T28" fmla="*/ 71 w 80"/>
                  <a:gd name="T29" fmla="*/ 20 h 79"/>
                  <a:gd name="T30" fmla="*/ 71 w 80"/>
                  <a:gd name="T31" fmla="*/ 8 h 79"/>
                  <a:gd name="T32" fmla="*/ 56 w 80"/>
                  <a:gd name="T33" fmla="*/ 12 h 79"/>
                  <a:gd name="T34" fmla="*/ 42 w 80"/>
                  <a:gd name="T35" fmla="*/ 4 h 79"/>
                  <a:gd name="T36" fmla="*/ 38 w 80"/>
                  <a:gd name="T37" fmla="*/ 0 h 79"/>
                  <a:gd name="T38" fmla="*/ 33 w 80"/>
                  <a:gd name="T39" fmla="*/ 4 h 79"/>
                  <a:gd name="T40" fmla="*/ 28 w 80"/>
                  <a:gd name="T41" fmla="*/ 8 h 79"/>
                  <a:gd name="T42" fmla="*/ 23 w 80"/>
                  <a:gd name="T43" fmla="*/ 16 h 79"/>
                  <a:gd name="T44" fmla="*/ 14 w 80"/>
                  <a:gd name="T45" fmla="*/ 20 h 79"/>
                  <a:gd name="T46" fmla="*/ 9 w 80"/>
                  <a:gd name="T47" fmla="*/ 20 h 79"/>
                  <a:gd name="T48" fmla="*/ 0 w 80"/>
                  <a:gd name="T49"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9">
                    <a:moveTo>
                      <a:pt x="0" y="24"/>
                    </a:moveTo>
                    <a:lnTo>
                      <a:pt x="0" y="28"/>
                    </a:lnTo>
                    <a:lnTo>
                      <a:pt x="5" y="52"/>
                    </a:lnTo>
                    <a:lnTo>
                      <a:pt x="14" y="63"/>
                    </a:lnTo>
                    <a:lnTo>
                      <a:pt x="23" y="59"/>
                    </a:lnTo>
                    <a:lnTo>
                      <a:pt x="28" y="67"/>
                    </a:lnTo>
                    <a:lnTo>
                      <a:pt x="38" y="75"/>
                    </a:lnTo>
                    <a:lnTo>
                      <a:pt x="56" y="79"/>
                    </a:lnTo>
                    <a:lnTo>
                      <a:pt x="56" y="72"/>
                    </a:lnTo>
                    <a:lnTo>
                      <a:pt x="61" y="67"/>
                    </a:lnTo>
                    <a:lnTo>
                      <a:pt x="71" y="67"/>
                    </a:lnTo>
                    <a:lnTo>
                      <a:pt x="80" y="63"/>
                    </a:lnTo>
                    <a:lnTo>
                      <a:pt x="80" y="43"/>
                    </a:lnTo>
                    <a:lnTo>
                      <a:pt x="75" y="36"/>
                    </a:lnTo>
                    <a:lnTo>
                      <a:pt x="71" y="20"/>
                    </a:lnTo>
                    <a:lnTo>
                      <a:pt x="71" y="8"/>
                    </a:lnTo>
                    <a:lnTo>
                      <a:pt x="56" y="12"/>
                    </a:lnTo>
                    <a:lnTo>
                      <a:pt x="42" y="4"/>
                    </a:lnTo>
                    <a:lnTo>
                      <a:pt x="38" y="0"/>
                    </a:lnTo>
                    <a:lnTo>
                      <a:pt x="33" y="4"/>
                    </a:lnTo>
                    <a:lnTo>
                      <a:pt x="28" y="8"/>
                    </a:lnTo>
                    <a:lnTo>
                      <a:pt x="23" y="16"/>
                    </a:lnTo>
                    <a:lnTo>
                      <a:pt x="14" y="20"/>
                    </a:lnTo>
                    <a:lnTo>
                      <a:pt x="9" y="20"/>
                    </a:lnTo>
                    <a:lnTo>
                      <a:pt x="0" y="2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22" name="Freeform 152">
                <a:extLst>
                  <a:ext uri="{FF2B5EF4-FFF2-40B4-BE49-F238E27FC236}">
                    <a16:creationId xmlns:a16="http://schemas.microsoft.com/office/drawing/2014/main" id="{46147BB8-712D-8E4E-B4AF-2FE8E7AD39C4}"/>
                  </a:ext>
                </a:extLst>
              </p:cNvPr>
              <p:cNvSpPr>
                <a:spLocks/>
              </p:cNvSpPr>
              <p:nvPr/>
            </p:nvSpPr>
            <p:spPr bwMode="auto">
              <a:xfrm>
                <a:off x="3280" y="2778"/>
                <a:ext cx="103" cy="116"/>
              </a:xfrm>
              <a:custGeom>
                <a:avLst/>
                <a:gdLst>
                  <a:gd name="T0" fmla="*/ 30 w 103"/>
                  <a:gd name="T1" fmla="*/ 0 h 116"/>
                  <a:gd name="T2" fmla="*/ 64 w 103"/>
                  <a:gd name="T3" fmla="*/ 33 h 116"/>
                  <a:gd name="T4" fmla="*/ 89 w 103"/>
                  <a:gd name="T5" fmla="*/ 52 h 116"/>
                  <a:gd name="T6" fmla="*/ 98 w 103"/>
                  <a:gd name="T7" fmla="*/ 65 h 116"/>
                  <a:gd name="T8" fmla="*/ 103 w 103"/>
                  <a:gd name="T9" fmla="*/ 72 h 116"/>
                  <a:gd name="T10" fmla="*/ 103 w 103"/>
                  <a:gd name="T11" fmla="*/ 76 h 116"/>
                  <a:gd name="T12" fmla="*/ 103 w 103"/>
                  <a:gd name="T13" fmla="*/ 80 h 116"/>
                  <a:gd name="T14" fmla="*/ 98 w 103"/>
                  <a:gd name="T15" fmla="*/ 80 h 116"/>
                  <a:gd name="T16" fmla="*/ 98 w 103"/>
                  <a:gd name="T17" fmla="*/ 84 h 116"/>
                  <a:gd name="T18" fmla="*/ 94 w 103"/>
                  <a:gd name="T19" fmla="*/ 88 h 116"/>
                  <a:gd name="T20" fmla="*/ 94 w 103"/>
                  <a:gd name="T21" fmla="*/ 104 h 116"/>
                  <a:gd name="T22" fmla="*/ 84 w 103"/>
                  <a:gd name="T23" fmla="*/ 109 h 116"/>
                  <a:gd name="T24" fmla="*/ 72 w 103"/>
                  <a:gd name="T25" fmla="*/ 103 h 116"/>
                  <a:gd name="T26" fmla="*/ 64 w 103"/>
                  <a:gd name="T27" fmla="*/ 100 h 116"/>
                  <a:gd name="T28" fmla="*/ 60 w 103"/>
                  <a:gd name="T29" fmla="*/ 100 h 116"/>
                  <a:gd name="T30" fmla="*/ 56 w 103"/>
                  <a:gd name="T31" fmla="*/ 104 h 116"/>
                  <a:gd name="T32" fmla="*/ 52 w 103"/>
                  <a:gd name="T33" fmla="*/ 110 h 116"/>
                  <a:gd name="T34" fmla="*/ 49 w 103"/>
                  <a:gd name="T35" fmla="*/ 115 h 116"/>
                  <a:gd name="T36" fmla="*/ 40 w 103"/>
                  <a:gd name="T37" fmla="*/ 116 h 116"/>
                  <a:gd name="T38" fmla="*/ 35 w 103"/>
                  <a:gd name="T39" fmla="*/ 116 h 116"/>
                  <a:gd name="T40" fmla="*/ 30 w 103"/>
                  <a:gd name="T41" fmla="*/ 104 h 116"/>
                  <a:gd name="T42" fmla="*/ 33 w 103"/>
                  <a:gd name="T43" fmla="*/ 97 h 116"/>
                  <a:gd name="T44" fmla="*/ 36 w 103"/>
                  <a:gd name="T45" fmla="*/ 88 h 116"/>
                  <a:gd name="T46" fmla="*/ 33 w 103"/>
                  <a:gd name="T47" fmla="*/ 79 h 116"/>
                  <a:gd name="T48" fmla="*/ 27 w 103"/>
                  <a:gd name="T49" fmla="*/ 74 h 116"/>
                  <a:gd name="T50" fmla="*/ 12 w 103"/>
                  <a:gd name="T51" fmla="*/ 55 h 116"/>
                  <a:gd name="T52" fmla="*/ 7 w 103"/>
                  <a:gd name="T53" fmla="*/ 43 h 116"/>
                  <a:gd name="T54" fmla="*/ 9 w 103"/>
                  <a:gd name="T55" fmla="*/ 36 h 116"/>
                  <a:gd name="T56" fmla="*/ 12 w 103"/>
                  <a:gd name="T57" fmla="*/ 30 h 116"/>
                  <a:gd name="T58" fmla="*/ 14 w 103"/>
                  <a:gd name="T59" fmla="*/ 23 h 116"/>
                  <a:gd name="T60" fmla="*/ 12 w 103"/>
                  <a:gd name="T61" fmla="*/ 20 h 116"/>
                  <a:gd name="T62" fmla="*/ 12 w 103"/>
                  <a:gd name="T63" fmla="*/ 16 h 116"/>
                  <a:gd name="T64" fmla="*/ 0 w 103"/>
                  <a:gd name="T65" fmla="*/ 6 h 116"/>
                  <a:gd name="T66" fmla="*/ 10 w 103"/>
                  <a:gd name="T67" fmla="*/ 5 h 116"/>
                  <a:gd name="T68" fmla="*/ 21 w 103"/>
                  <a:gd name="T69" fmla="*/ 6 h 116"/>
                  <a:gd name="T70" fmla="*/ 25 w 103"/>
                  <a:gd name="T71" fmla="*/ 4 h 116"/>
                  <a:gd name="T72" fmla="*/ 30 w 103"/>
                  <a:gd name="T7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116">
                    <a:moveTo>
                      <a:pt x="30" y="0"/>
                    </a:moveTo>
                    <a:lnTo>
                      <a:pt x="64" y="33"/>
                    </a:lnTo>
                    <a:lnTo>
                      <a:pt x="89" y="52"/>
                    </a:lnTo>
                    <a:lnTo>
                      <a:pt x="98" y="65"/>
                    </a:lnTo>
                    <a:lnTo>
                      <a:pt x="103" y="72"/>
                    </a:lnTo>
                    <a:lnTo>
                      <a:pt x="103" y="76"/>
                    </a:lnTo>
                    <a:lnTo>
                      <a:pt x="103" y="80"/>
                    </a:lnTo>
                    <a:lnTo>
                      <a:pt x="98" y="80"/>
                    </a:lnTo>
                    <a:lnTo>
                      <a:pt x="98" y="84"/>
                    </a:lnTo>
                    <a:lnTo>
                      <a:pt x="94" y="88"/>
                    </a:lnTo>
                    <a:lnTo>
                      <a:pt x="94" y="104"/>
                    </a:lnTo>
                    <a:lnTo>
                      <a:pt x="84" y="109"/>
                    </a:lnTo>
                    <a:lnTo>
                      <a:pt x="72" y="103"/>
                    </a:lnTo>
                    <a:lnTo>
                      <a:pt x="64" y="100"/>
                    </a:lnTo>
                    <a:lnTo>
                      <a:pt x="60" y="100"/>
                    </a:lnTo>
                    <a:lnTo>
                      <a:pt x="56" y="104"/>
                    </a:lnTo>
                    <a:lnTo>
                      <a:pt x="52" y="110"/>
                    </a:lnTo>
                    <a:lnTo>
                      <a:pt x="49" y="115"/>
                    </a:lnTo>
                    <a:lnTo>
                      <a:pt x="40" y="116"/>
                    </a:lnTo>
                    <a:lnTo>
                      <a:pt x="35" y="116"/>
                    </a:lnTo>
                    <a:lnTo>
                      <a:pt x="30" y="104"/>
                    </a:lnTo>
                    <a:lnTo>
                      <a:pt x="33" y="97"/>
                    </a:lnTo>
                    <a:lnTo>
                      <a:pt x="36" y="88"/>
                    </a:lnTo>
                    <a:lnTo>
                      <a:pt x="33" y="79"/>
                    </a:lnTo>
                    <a:lnTo>
                      <a:pt x="27" y="74"/>
                    </a:lnTo>
                    <a:lnTo>
                      <a:pt x="12" y="55"/>
                    </a:lnTo>
                    <a:lnTo>
                      <a:pt x="7" y="43"/>
                    </a:lnTo>
                    <a:lnTo>
                      <a:pt x="9" y="36"/>
                    </a:lnTo>
                    <a:lnTo>
                      <a:pt x="12" y="30"/>
                    </a:lnTo>
                    <a:lnTo>
                      <a:pt x="14" y="23"/>
                    </a:lnTo>
                    <a:lnTo>
                      <a:pt x="12" y="20"/>
                    </a:lnTo>
                    <a:lnTo>
                      <a:pt x="12" y="16"/>
                    </a:lnTo>
                    <a:lnTo>
                      <a:pt x="0" y="6"/>
                    </a:lnTo>
                    <a:lnTo>
                      <a:pt x="10" y="5"/>
                    </a:lnTo>
                    <a:lnTo>
                      <a:pt x="21" y="6"/>
                    </a:lnTo>
                    <a:lnTo>
                      <a:pt x="25" y="4"/>
                    </a:lnTo>
                    <a:lnTo>
                      <a:pt x="3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23" name="Freeform 153">
                <a:extLst>
                  <a:ext uri="{FF2B5EF4-FFF2-40B4-BE49-F238E27FC236}">
                    <a16:creationId xmlns:a16="http://schemas.microsoft.com/office/drawing/2014/main" id="{22E2248F-F846-684E-BF9E-103E3221E3EB}"/>
                  </a:ext>
                </a:extLst>
              </p:cNvPr>
              <p:cNvSpPr>
                <a:spLocks/>
              </p:cNvSpPr>
              <p:nvPr/>
            </p:nvSpPr>
            <p:spPr bwMode="auto">
              <a:xfrm>
                <a:off x="3169" y="2515"/>
                <a:ext cx="255" cy="346"/>
              </a:xfrm>
              <a:custGeom>
                <a:avLst/>
                <a:gdLst>
                  <a:gd name="T0" fmla="*/ 1 w 255"/>
                  <a:gd name="T1" fmla="*/ 85 h 346"/>
                  <a:gd name="T2" fmla="*/ 11 w 255"/>
                  <a:gd name="T3" fmla="*/ 85 h 346"/>
                  <a:gd name="T4" fmla="*/ 20 w 255"/>
                  <a:gd name="T5" fmla="*/ 106 h 346"/>
                  <a:gd name="T6" fmla="*/ 31 w 255"/>
                  <a:gd name="T7" fmla="*/ 121 h 346"/>
                  <a:gd name="T8" fmla="*/ 41 w 255"/>
                  <a:gd name="T9" fmla="*/ 130 h 346"/>
                  <a:gd name="T10" fmla="*/ 51 w 255"/>
                  <a:gd name="T11" fmla="*/ 125 h 346"/>
                  <a:gd name="T12" fmla="*/ 66 w 255"/>
                  <a:gd name="T13" fmla="*/ 125 h 346"/>
                  <a:gd name="T14" fmla="*/ 80 w 255"/>
                  <a:gd name="T15" fmla="*/ 130 h 346"/>
                  <a:gd name="T16" fmla="*/ 85 w 255"/>
                  <a:gd name="T17" fmla="*/ 138 h 346"/>
                  <a:gd name="T18" fmla="*/ 95 w 255"/>
                  <a:gd name="T19" fmla="*/ 146 h 346"/>
                  <a:gd name="T20" fmla="*/ 95 w 255"/>
                  <a:gd name="T21" fmla="*/ 166 h 346"/>
                  <a:gd name="T22" fmla="*/ 105 w 255"/>
                  <a:gd name="T23" fmla="*/ 175 h 346"/>
                  <a:gd name="T24" fmla="*/ 95 w 255"/>
                  <a:gd name="T25" fmla="*/ 203 h 346"/>
                  <a:gd name="T26" fmla="*/ 105 w 255"/>
                  <a:gd name="T27" fmla="*/ 220 h 346"/>
                  <a:gd name="T28" fmla="*/ 160 w 255"/>
                  <a:gd name="T29" fmla="*/ 281 h 346"/>
                  <a:gd name="T30" fmla="*/ 200 w 255"/>
                  <a:gd name="T31" fmla="*/ 313 h 346"/>
                  <a:gd name="T32" fmla="*/ 210 w 255"/>
                  <a:gd name="T33" fmla="*/ 329 h 346"/>
                  <a:gd name="T34" fmla="*/ 220 w 255"/>
                  <a:gd name="T35" fmla="*/ 338 h 346"/>
                  <a:gd name="T36" fmla="*/ 231 w 255"/>
                  <a:gd name="T37" fmla="*/ 338 h 346"/>
                  <a:gd name="T38" fmla="*/ 236 w 255"/>
                  <a:gd name="T39" fmla="*/ 325 h 346"/>
                  <a:gd name="T40" fmla="*/ 255 w 255"/>
                  <a:gd name="T41" fmla="*/ 293 h 346"/>
                  <a:gd name="T42" fmla="*/ 250 w 255"/>
                  <a:gd name="T43" fmla="*/ 284 h 346"/>
                  <a:gd name="T44" fmla="*/ 255 w 255"/>
                  <a:gd name="T45" fmla="*/ 260 h 346"/>
                  <a:gd name="T46" fmla="*/ 245 w 255"/>
                  <a:gd name="T47" fmla="*/ 252 h 346"/>
                  <a:gd name="T48" fmla="*/ 225 w 255"/>
                  <a:gd name="T49" fmla="*/ 220 h 346"/>
                  <a:gd name="T50" fmla="*/ 220 w 255"/>
                  <a:gd name="T51" fmla="*/ 203 h 346"/>
                  <a:gd name="T52" fmla="*/ 225 w 255"/>
                  <a:gd name="T53" fmla="*/ 199 h 346"/>
                  <a:gd name="T54" fmla="*/ 240 w 255"/>
                  <a:gd name="T55" fmla="*/ 187 h 346"/>
                  <a:gd name="T56" fmla="*/ 255 w 255"/>
                  <a:gd name="T57" fmla="*/ 166 h 346"/>
                  <a:gd name="T58" fmla="*/ 240 w 255"/>
                  <a:gd name="T59" fmla="*/ 142 h 346"/>
                  <a:gd name="T60" fmla="*/ 225 w 255"/>
                  <a:gd name="T61" fmla="*/ 125 h 346"/>
                  <a:gd name="T62" fmla="*/ 210 w 255"/>
                  <a:gd name="T63" fmla="*/ 125 h 346"/>
                  <a:gd name="T64" fmla="*/ 200 w 255"/>
                  <a:gd name="T65" fmla="*/ 121 h 346"/>
                  <a:gd name="T66" fmla="*/ 195 w 255"/>
                  <a:gd name="T67" fmla="*/ 110 h 346"/>
                  <a:gd name="T68" fmla="*/ 190 w 255"/>
                  <a:gd name="T69" fmla="*/ 77 h 346"/>
                  <a:gd name="T70" fmla="*/ 185 w 255"/>
                  <a:gd name="T71" fmla="*/ 61 h 346"/>
                  <a:gd name="T72" fmla="*/ 180 w 255"/>
                  <a:gd name="T73" fmla="*/ 48 h 346"/>
                  <a:gd name="T74" fmla="*/ 176 w 255"/>
                  <a:gd name="T75" fmla="*/ 37 h 346"/>
                  <a:gd name="T76" fmla="*/ 164 w 255"/>
                  <a:gd name="T77" fmla="*/ 37 h 346"/>
                  <a:gd name="T78" fmla="*/ 145 w 255"/>
                  <a:gd name="T79" fmla="*/ 44 h 346"/>
                  <a:gd name="T80" fmla="*/ 141 w 255"/>
                  <a:gd name="T81" fmla="*/ 40 h 346"/>
                  <a:gd name="T82" fmla="*/ 131 w 255"/>
                  <a:gd name="T83" fmla="*/ 28 h 346"/>
                  <a:gd name="T84" fmla="*/ 121 w 255"/>
                  <a:gd name="T85" fmla="*/ 18 h 346"/>
                  <a:gd name="T86" fmla="*/ 107 w 255"/>
                  <a:gd name="T87" fmla="*/ 16 h 346"/>
                  <a:gd name="T88" fmla="*/ 95 w 255"/>
                  <a:gd name="T89" fmla="*/ 9 h 346"/>
                  <a:gd name="T90" fmla="*/ 80 w 255"/>
                  <a:gd name="T91" fmla="*/ 7 h 346"/>
                  <a:gd name="T92" fmla="*/ 73 w 255"/>
                  <a:gd name="T93" fmla="*/ 7 h 346"/>
                  <a:gd name="T94" fmla="*/ 63 w 255"/>
                  <a:gd name="T95" fmla="*/ 7 h 346"/>
                  <a:gd name="T96" fmla="*/ 54 w 255"/>
                  <a:gd name="T97" fmla="*/ 7 h 346"/>
                  <a:gd name="T98" fmla="*/ 46 w 255"/>
                  <a:gd name="T99" fmla="*/ 3 h 346"/>
                  <a:gd name="T100" fmla="*/ 37 w 255"/>
                  <a:gd name="T101" fmla="*/ 2 h 346"/>
                  <a:gd name="T102" fmla="*/ 27 w 255"/>
                  <a:gd name="T103" fmla="*/ 0 h 346"/>
                  <a:gd name="T104" fmla="*/ 13 w 255"/>
                  <a:gd name="T105" fmla="*/ 7 h 346"/>
                  <a:gd name="T106" fmla="*/ 11 w 255"/>
                  <a:gd name="T107" fmla="*/ 20 h 346"/>
                  <a:gd name="T108" fmla="*/ 16 w 255"/>
                  <a:gd name="T109" fmla="*/ 28 h 346"/>
                  <a:gd name="T110" fmla="*/ 23 w 255"/>
                  <a:gd name="T111" fmla="*/ 38 h 346"/>
                  <a:gd name="T112" fmla="*/ 20 w 255"/>
                  <a:gd name="T113" fmla="*/ 47 h 346"/>
                  <a:gd name="T114" fmla="*/ 17 w 255"/>
                  <a:gd name="T115" fmla="*/ 51 h 346"/>
                  <a:gd name="T116" fmla="*/ 0 w 255"/>
                  <a:gd name="T117" fmla="*/ 6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346">
                    <a:moveTo>
                      <a:pt x="1" y="68"/>
                    </a:moveTo>
                    <a:lnTo>
                      <a:pt x="1" y="85"/>
                    </a:lnTo>
                    <a:lnTo>
                      <a:pt x="6" y="85"/>
                    </a:lnTo>
                    <a:lnTo>
                      <a:pt x="11" y="85"/>
                    </a:lnTo>
                    <a:lnTo>
                      <a:pt x="13" y="93"/>
                    </a:lnTo>
                    <a:lnTo>
                      <a:pt x="20" y="106"/>
                    </a:lnTo>
                    <a:lnTo>
                      <a:pt x="26" y="117"/>
                    </a:lnTo>
                    <a:lnTo>
                      <a:pt x="31" y="121"/>
                    </a:lnTo>
                    <a:lnTo>
                      <a:pt x="36" y="125"/>
                    </a:lnTo>
                    <a:lnTo>
                      <a:pt x="41" y="130"/>
                    </a:lnTo>
                    <a:lnTo>
                      <a:pt x="46" y="125"/>
                    </a:lnTo>
                    <a:lnTo>
                      <a:pt x="51" y="125"/>
                    </a:lnTo>
                    <a:lnTo>
                      <a:pt x="61" y="125"/>
                    </a:lnTo>
                    <a:lnTo>
                      <a:pt x="66" y="125"/>
                    </a:lnTo>
                    <a:lnTo>
                      <a:pt x="71" y="125"/>
                    </a:lnTo>
                    <a:lnTo>
                      <a:pt x="80" y="130"/>
                    </a:lnTo>
                    <a:lnTo>
                      <a:pt x="80" y="134"/>
                    </a:lnTo>
                    <a:lnTo>
                      <a:pt x="85" y="138"/>
                    </a:lnTo>
                    <a:lnTo>
                      <a:pt x="90" y="142"/>
                    </a:lnTo>
                    <a:lnTo>
                      <a:pt x="95" y="146"/>
                    </a:lnTo>
                    <a:lnTo>
                      <a:pt x="95" y="158"/>
                    </a:lnTo>
                    <a:lnTo>
                      <a:pt x="95" y="166"/>
                    </a:lnTo>
                    <a:lnTo>
                      <a:pt x="100" y="170"/>
                    </a:lnTo>
                    <a:lnTo>
                      <a:pt x="105" y="175"/>
                    </a:lnTo>
                    <a:lnTo>
                      <a:pt x="100" y="187"/>
                    </a:lnTo>
                    <a:lnTo>
                      <a:pt x="95" y="203"/>
                    </a:lnTo>
                    <a:lnTo>
                      <a:pt x="95" y="211"/>
                    </a:lnTo>
                    <a:lnTo>
                      <a:pt x="105" y="220"/>
                    </a:lnTo>
                    <a:lnTo>
                      <a:pt x="127" y="247"/>
                    </a:lnTo>
                    <a:lnTo>
                      <a:pt x="160" y="281"/>
                    </a:lnTo>
                    <a:lnTo>
                      <a:pt x="185" y="301"/>
                    </a:lnTo>
                    <a:lnTo>
                      <a:pt x="200" y="313"/>
                    </a:lnTo>
                    <a:lnTo>
                      <a:pt x="205" y="322"/>
                    </a:lnTo>
                    <a:lnTo>
                      <a:pt x="210" y="329"/>
                    </a:lnTo>
                    <a:lnTo>
                      <a:pt x="215" y="334"/>
                    </a:lnTo>
                    <a:lnTo>
                      <a:pt x="220" y="338"/>
                    </a:lnTo>
                    <a:lnTo>
                      <a:pt x="215" y="346"/>
                    </a:lnTo>
                    <a:lnTo>
                      <a:pt x="231" y="338"/>
                    </a:lnTo>
                    <a:lnTo>
                      <a:pt x="236" y="329"/>
                    </a:lnTo>
                    <a:lnTo>
                      <a:pt x="236" y="325"/>
                    </a:lnTo>
                    <a:lnTo>
                      <a:pt x="255" y="301"/>
                    </a:lnTo>
                    <a:lnTo>
                      <a:pt x="255" y="293"/>
                    </a:lnTo>
                    <a:lnTo>
                      <a:pt x="250" y="289"/>
                    </a:lnTo>
                    <a:lnTo>
                      <a:pt x="250" y="284"/>
                    </a:lnTo>
                    <a:lnTo>
                      <a:pt x="250" y="277"/>
                    </a:lnTo>
                    <a:lnTo>
                      <a:pt x="255" y="260"/>
                    </a:lnTo>
                    <a:lnTo>
                      <a:pt x="255" y="256"/>
                    </a:lnTo>
                    <a:lnTo>
                      <a:pt x="245" y="252"/>
                    </a:lnTo>
                    <a:lnTo>
                      <a:pt x="236" y="239"/>
                    </a:lnTo>
                    <a:lnTo>
                      <a:pt x="225" y="220"/>
                    </a:lnTo>
                    <a:lnTo>
                      <a:pt x="225" y="211"/>
                    </a:lnTo>
                    <a:lnTo>
                      <a:pt x="220" y="203"/>
                    </a:lnTo>
                    <a:lnTo>
                      <a:pt x="220" y="199"/>
                    </a:lnTo>
                    <a:lnTo>
                      <a:pt x="225" y="199"/>
                    </a:lnTo>
                    <a:lnTo>
                      <a:pt x="231" y="195"/>
                    </a:lnTo>
                    <a:lnTo>
                      <a:pt x="240" y="187"/>
                    </a:lnTo>
                    <a:lnTo>
                      <a:pt x="250" y="175"/>
                    </a:lnTo>
                    <a:lnTo>
                      <a:pt x="255" y="166"/>
                    </a:lnTo>
                    <a:lnTo>
                      <a:pt x="255" y="154"/>
                    </a:lnTo>
                    <a:lnTo>
                      <a:pt x="240" y="142"/>
                    </a:lnTo>
                    <a:lnTo>
                      <a:pt x="236" y="134"/>
                    </a:lnTo>
                    <a:lnTo>
                      <a:pt x="225" y="125"/>
                    </a:lnTo>
                    <a:lnTo>
                      <a:pt x="220" y="125"/>
                    </a:lnTo>
                    <a:lnTo>
                      <a:pt x="210" y="125"/>
                    </a:lnTo>
                    <a:lnTo>
                      <a:pt x="205" y="125"/>
                    </a:lnTo>
                    <a:lnTo>
                      <a:pt x="200" y="121"/>
                    </a:lnTo>
                    <a:lnTo>
                      <a:pt x="200" y="117"/>
                    </a:lnTo>
                    <a:lnTo>
                      <a:pt x="195" y="110"/>
                    </a:lnTo>
                    <a:lnTo>
                      <a:pt x="195" y="85"/>
                    </a:lnTo>
                    <a:lnTo>
                      <a:pt x="190" y="77"/>
                    </a:lnTo>
                    <a:lnTo>
                      <a:pt x="185" y="68"/>
                    </a:lnTo>
                    <a:lnTo>
                      <a:pt x="185" y="61"/>
                    </a:lnTo>
                    <a:lnTo>
                      <a:pt x="185" y="52"/>
                    </a:lnTo>
                    <a:lnTo>
                      <a:pt x="180" y="48"/>
                    </a:lnTo>
                    <a:lnTo>
                      <a:pt x="180" y="40"/>
                    </a:lnTo>
                    <a:lnTo>
                      <a:pt x="176" y="37"/>
                    </a:lnTo>
                    <a:lnTo>
                      <a:pt x="160" y="40"/>
                    </a:lnTo>
                    <a:lnTo>
                      <a:pt x="164" y="37"/>
                    </a:lnTo>
                    <a:lnTo>
                      <a:pt x="150" y="41"/>
                    </a:lnTo>
                    <a:lnTo>
                      <a:pt x="145" y="44"/>
                    </a:lnTo>
                    <a:lnTo>
                      <a:pt x="137" y="38"/>
                    </a:lnTo>
                    <a:lnTo>
                      <a:pt x="141" y="40"/>
                    </a:lnTo>
                    <a:lnTo>
                      <a:pt x="133" y="32"/>
                    </a:lnTo>
                    <a:lnTo>
                      <a:pt x="131" y="28"/>
                    </a:lnTo>
                    <a:lnTo>
                      <a:pt x="127" y="22"/>
                    </a:lnTo>
                    <a:lnTo>
                      <a:pt x="121" y="18"/>
                    </a:lnTo>
                    <a:lnTo>
                      <a:pt x="113" y="16"/>
                    </a:lnTo>
                    <a:lnTo>
                      <a:pt x="107" y="16"/>
                    </a:lnTo>
                    <a:lnTo>
                      <a:pt x="98" y="14"/>
                    </a:lnTo>
                    <a:lnTo>
                      <a:pt x="95" y="9"/>
                    </a:lnTo>
                    <a:lnTo>
                      <a:pt x="85" y="7"/>
                    </a:lnTo>
                    <a:lnTo>
                      <a:pt x="80" y="7"/>
                    </a:lnTo>
                    <a:lnTo>
                      <a:pt x="77" y="9"/>
                    </a:lnTo>
                    <a:lnTo>
                      <a:pt x="73" y="7"/>
                    </a:lnTo>
                    <a:lnTo>
                      <a:pt x="67" y="7"/>
                    </a:lnTo>
                    <a:lnTo>
                      <a:pt x="63" y="7"/>
                    </a:lnTo>
                    <a:lnTo>
                      <a:pt x="58" y="9"/>
                    </a:lnTo>
                    <a:lnTo>
                      <a:pt x="54" y="7"/>
                    </a:lnTo>
                    <a:lnTo>
                      <a:pt x="51" y="7"/>
                    </a:lnTo>
                    <a:lnTo>
                      <a:pt x="46" y="3"/>
                    </a:lnTo>
                    <a:lnTo>
                      <a:pt x="41" y="3"/>
                    </a:lnTo>
                    <a:lnTo>
                      <a:pt x="37" y="2"/>
                    </a:lnTo>
                    <a:lnTo>
                      <a:pt x="32" y="0"/>
                    </a:lnTo>
                    <a:lnTo>
                      <a:pt x="27" y="0"/>
                    </a:lnTo>
                    <a:lnTo>
                      <a:pt x="20" y="3"/>
                    </a:lnTo>
                    <a:lnTo>
                      <a:pt x="13" y="7"/>
                    </a:lnTo>
                    <a:lnTo>
                      <a:pt x="8" y="11"/>
                    </a:lnTo>
                    <a:lnTo>
                      <a:pt x="11" y="20"/>
                    </a:lnTo>
                    <a:lnTo>
                      <a:pt x="16" y="24"/>
                    </a:lnTo>
                    <a:lnTo>
                      <a:pt x="16" y="28"/>
                    </a:lnTo>
                    <a:lnTo>
                      <a:pt x="20" y="32"/>
                    </a:lnTo>
                    <a:lnTo>
                      <a:pt x="23" y="38"/>
                    </a:lnTo>
                    <a:lnTo>
                      <a:pt x="23" y="43"/>
                    </a:lnTo>
                    <a:lnTo>
                      <a:pt x="20" y="47"/>
                    </a:lnTo>
                    <a:lnTo>
                      <a:pt x="19" y="49"/>
                    </a:lnTo>
                    <a:lnTo>
                      <a:pt x="17" y="51"/>
                    </a:lnTo>
                    <a:lnTo>
                      <a:pt x="13" y="54"/>
                    </a:lnTo>
                    <a:lnTo>
                      <a:pt x="0" y="62"/>
                    </a:lnTo>
                    <a:lnTo>
                      <a:pt x="1" y="6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24" name="Freeform 154">
                <a:extLst>
                  <a:ext uri="{FF2B5EF4-FFF2-40B4-BE49-F238E27FC236}">
                    <a16:creationId xmlns:a16="http://schemas.microsoft.com/office/drawing/2014/main" id="{44A3D6C5-C60F-B547-AB9D-4D89BF928C31}"/>
                  </a:ext>
                </a:extLst>
              </p:cNvPr>
              <p:cNvSpPr>
                <a:spLocks/>
              </p:cNvSpPr>
              <p:nvPr/>
            </p:nvSpPr>
            <p:spPr bwMode="auto">
              <a:xfrm>
                <a:off x="3037" y="2423"/>
                <a:ext cx="306" cy="157"/>
              </a:xfrm>
              <a:custGeom>
                <a:avLst/>
                <a:gdLst>
                  <a:gd name="T0" fmla="*/ 100 w 306"/>
                  <a:gd name="T1" fmla="*/ 141 h 157"/>
                  <a:gd name="T2" fmla="*/ 75 w 306"/>
                  <a:gd name="T3" fmla="*/ 112 h 157"/>
                  <a:gd name="T4" fmla="*/ 81 w 306"/>
                  <a:gd name="T5" fmla="*/ 105 h 157"/>
                  <a:gd name="T6" fmla="*/ 100 w 306"/>
                  <a:gd name="T7" fmla="*/ 96 h 157"/>
                  <a:gd name="T8" fmla="*/ 100 w 306"/>
                  <a:gd name="T9" fmla="*/ 76 h 157"/>
                  <a:gd name="T10" fmla="*/ 96 w 306"/>
                  <a:gd name="T11" fmla="*/ 52 h 157"/>
                  <a:gd name="T12" fmla="*/ 86 w 306"/>
                  <a:gd name="T13" fmla="*/ 52 h 157"/>
                  <a:gd name="T14" fmla="*/ 81 w 306"/>
                  <a:gd name="T15" fmla="*/ 60 h 157"/>
                  <a:gd name="T16" fmla="*/ 55 w 306"/>
                  <a:gd name="T17" fmla="*/ 68 h 157"/>
                  <a:gd name="T18" fmla="*/ 30 w 306"/>
                  <a:gd name="T19" fmla="*/ 72 h 157"/>
                  <a:gd name="T20" fmla="*/ 40 w 306"/>
                  <a:gd name="T21" fmla="*/ 56 h 157"/>
                  <a:gd name="T22" fmla="*/ 35 w 306"/>
                  <a:gd name="T23" fmla="*/ 49 h 157"/>
                  <a:gd name="T24" fmla="*/ 10 w 306"/>
                  <a:gd name="T25" fmla="*/ 56 h 157"/>
                  <a:gd name="T26" fmla="*/ 5 w 306"/>
                  <a:gd name="T27" fmla="*/ 52 h 157"/>
                  <a:gd name="T28" fmla="*/ 30 w 306"/>
                  <a:gd name="T29" fmla="*/ 49 h 157"/>
                  <a:gd name="T30" fmla="*/ 50 w 306"/>
                  <a:gd name="T31" fmla="*/ 32 h 157"/>
                  <a:gd name="T32" fmla="*/ 70 w 306"/>
                  <a:gd name="T33" fmla="*/ 20 h 157"/>
                  <a:gd name="T34" fmla="*/ 86 w 306"/>
                  <a:gd name="T35" fmla="*/ 20 h 157"/>
                  <a:gd name="T36" fmla="*/ 96 w 306"/>
                  <a:gd name="T37" fmla="*/ 8 h 157"/>
                  <a:gd name="T38" fmla="*/ 110 w 306"/>
                  <a:gd name="T39" fmla="*/ 4 h 157"/>
                  <a:gd name="T40" fmla="*/ 131 w 306"/>
                  <a:gd name="T41" fmla="*/ 12 h 157"/>
                  <a:gd name="T42" fmla="*/ 131 w 306"/>
                  <a:gd name="T43" fmla="*/ 28 h 157"/>
                  <a:gd name="T44" fmla="*/ 145 w 306"/>
                  <a:gd name="T45" fmla="*/ 24 h 157"/>
                  <a:gd name="T46" fmla="*/ 173 w 306"/>
                  <a:gd name="T47" fmla="*/ 6 h 157"/>
                  <a:gd name="T48" fmla="*/ 204 w 306"/>
                  <a:gd name="T49" fmla="*/ 21 h 157"/>
                  <a:gd name="T50" fmla="*/ 224 w 306"/>
                  <a:gd name="T51" fmla="*/ 11 h 157"/>
                  <a:gd name="T52" fmla="*/ 258 w 306"/>
                  <a:gd name="T53" fmla="*/ 31 h 157"/>
                  <a:gd name="T54" fmla="*/ 281 w 306"/>
                  <a:gd name="T55" fmla="*/ 28 h 157"/>
                  <a:gd name="T56" fmla="*/ 296 w 306"/>
                  <a:gd name="T57" fmla="*/ 60 h 157"/>
                  <a:gd name="T58" fmla="*/ 296 w 306"/>
                  <a:gd name="T59" fmla="*/ 81 h 157"/>
                  <a:gd name="T60" fmla="*/ 301 w 306"/>
                  <a:gd name="T61" fmla="*/ 105 h 157"/>
                  <a:gd name="T62" fmla="*/ 306 w 306"/>
                  <a:gd name="T63" fmla="*/ 129 h 157"/>
                  <a:gd name="T64" fmla="*/ 281 w 306"/>
                  <a:gd name="T65" fmla="*/ 133 h 157"/>
                  <a:gd name="T66" fmla="*/ 260 w 306"/>
                  <a:gd name="T67" fmla="*/ 120 h 157"/>
                  <a:gd name="T68" fmla="*/ 241 w 306"/>
                  <a:gd name="T69" fmla="*/ 108 h 157"/>
                  <a:gd name="T70" fmla="*/ 220 w 306"/>
                  <a:gd name="T71" fmla="*/ 101 h 157"/>
                  <a:gd name="T72" fmla="*/ 186 w 306"/>
                  <a:gd name="T73" fmla="*/ 101 h 157"/>
                  <a:gd name="T74" fmla="*/ 160 w 306"/>
                  <a:gd name="T75" fmla="*/ 92 h 157"/>
                  <a:gd name="T76" fmla="*/ 145 w 306"/>
                  <a:gd name="T77" fmla="*/ 96 h 157"/>
                  <a:gd name="T78" fmla="*/ 150 w 306"/>
                  <a:gd name="T79" fmla="*/ 116 h 157"/>
                  <a:gd name="T80" fmla="*/ 155 w 306"/>
                  <a:gd name="T81" fmla="*/ 137 h 157"/>
                  <a:gd name="T82" fmla="*/ 135 w 306"/>
                  <a:gd name="T83" fmla="*/ 153 h 157"/>
                  <a:gd name="T84" fmla="*/ 110 w 306"/>
                  <a:gd name="T85" fmla="*/ 153 h 157"/>
                  <a:gd name="T86" fmla="*/ 81 w 306"/>
                  <a:gd name="T87" fmla="*/ 1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6" h="157">
                    <a:moveTo>
                      <a:pt x="81" y="148"/>
                    </a:moveTo>
                    <a:lnTo>
                      <a:pt x="91" y="145"/>
                    </a:lnTo>
                    <a:lnTo>
                      <a:pt x="100" y="141"/>
                    </a:lnTo>
                    <a:lnTo>
                      <a:pt x="100" y="133"/>
                    </a:lnTo>
                    <a:lnTo>
                      <a:pt x="81" y="116"/>
                    </a:lnTo>
                    <a:lnTo>
                      <a:pt x="75" y="112"/>
                    </a:lnTo>
                    <a:lnTo>
                      <a:pt x="75" y="108"/>
                    </a:lnTo>
                    <a:lnTo>
                      <a:pt x="75" y="105"/>
                    </a:lnTo>
                    <a:lnTo>
                      <a:pt x="81" y="105"/>
                    </a:lnTo>
                    <a:lnTo>
                      <a:pt x="86" y="105"/>
                    </a:lnTo>
                    <a:lnTo>
                      <a:pt x="96" y="96"/>
                    </a:lnTo>
                    <a:lnTo>
                      <a:pt x="100" y="96"/>
                    </a:lnTo>
                    <a:lnTo>
                      <a:pt x="105" y="88"/>
                    </a:lnTo>
                    <a:lnTo>
                      <a:pt x="100" y="85"/>
                    </a:lnTo>
                    <a:lnTo>
                      <a:pt x="100" y="76"/>
                    </a:lnTo>
                    <a:lnTo>
                      <a:pt x="100" y="64"/>
                    </a:lnTo>
                    <a:lnTo>
                      <a:pt x="100" y="56"/>
                    </a:lnTo>
                    <a:lnTo>
                      <a:pt x="96" y="52"/>
                    </a:lnTo>
                    <a:lnTo>
                      <a:pt x="91" y="49"/>
                    </a:lnTo>
                    <a:lnTo>
                      <a:pt x="86" y="49"/>
                    </a:lnTo>
                    <a:lnTo>
                      <a:pt x="86" y="52"/>
                    </a:lnTo>
                    <a:lnTo>
                      <a:pt x="81" y="52"/>
                    </a:lnTo>
                    <a:lnTo>
                      <a:pt x="81" y="56"/>
                    </a:lnTo>
                    <a:lnTo>
                      <a:pt x="81" y="60"/>
                    </a:lnTo>
                    <a:lnTo>
                      <a:pt x="70" y="64"/>
                    </a:lnTo>
                    <a:lnTo>
                      <a:pt x="60" y="68"/>
                    </a:lnTo>
                    <a:lnTo>
                      <a:pt x="55" y="68"/>
                    </a:lnTo>
                    <a:lnTo>
                      <a:pt x="45" y="72"/>
                    </a:lnTo>
                    <a:lnTo>
                      <a:pt x="35" y="72"/>
                    </a:lnTo>
                    <a:lnTo>
                      <a:pt x="30" y="72"/>
                    </a:lnTo>
                    <a:lnTo>
                      <a:pt x="30" y="60"/>
                    </a:lnTo>
                    <a:lnTo>
                      <a:pt x="35" y="60"/>
                    </a:lnTo>
                    <a:lnTo>
                      <a:pt x="40" y="56"/>
                    </a:lnTo>
                    <a:lnTo>
                      <a:pt x="40" y="52"/>
                    </a:lnTo>
                    <a:lnTo>
                      <a:pt x="40" y="49"/>
                    </a:lnTo>
                    <a:lnTo>
                      <a:pt x="35" y="49"/>
                    </a:lnTo>
                    <a:lnTo>
                      <a:pt x="25" y="52"/>
                    </a:lnTo>
                    <a:lnTo>
                      <a:pt x="15" y="56"/>
                    </a:lnTo>
                    <a:lnTo>
                      <a:pt x="10" y="56"/>
                    </a:lnTo>
                    <a:lnTo>
                      <a:pt x="5" y="60"/>
                    </a:lnTo>
                    <a:lnTo>
                      <a:pt x="0" y="56"/>
                    </a:lnTo>
                    <a:lnTo>
                      <a:pt x="5" y="52"/>
                    </a:lnTo>
                    <a:lnTo>
                      <a:pt x="10" y="52"/>
                    </a:lnTo>
                    <a:lnTo>
                      <a:pt x="19" y="49"/>
                    </a:lnTo>
                    <a:lnTo>
                      <a:pt x="30" y="49"/>
                    </a:lnTo>
                    <a:lnTo>
                      <a:pt x="40" y="40"/>
                    </a:lnTo>
                    <a:lnTo>
                      <a:pt x="45" y="40"/>
                    </a:lnTo>
                    <a:lnTo>
                      <a:pt x="50" y="32"/>
                    </a:lnTo>
                    <a:lnTo>
                      <a:pt x="60" y="24"/>
                    </a:lnTo>
                    <a:lnTo>
                      <a:pt x="65" y="20"/>
                    </a:lnTo>
                    <a:lnTo>
                      <a:pt x="70" y="20"/>
                    </a:lnTo>
                    <a:lnTo>
                      <a:pt x="81" y="20"/>
                    </a:lnTo>
                    <a:lnTo>
                      <a:pt x="86" y="24"/>
                    </a:lnTo>
                    <a:lnTo>
                      <a:pt x="86" y="20"/>
                    </a:lnTo>
                    <a:lnTo>
                      <a:pt x="81" y="12"/>
                    </a:lnTo>
                    <a:lnTo>
                      <a:pt x="91" y="12"/>
                    </a:lnTo>
                    <a:lnTo>
                      <a:pt x="96" y="8"/>
                    </a:lnTo>
                    <a:lnTo>
                      <a:pt x="100" y="8"/>
                    </a:lnTo>
                    <a:lnTo>
                      <a:pt x="100" y="4"/>
                    </a:lnTo>
                    <a:lnTo>
                      <a:pt x="110" y="4"/>
                    </a:lnTo>
                    <a:lnTo>
                      <a:pt x="110" y="0"/>
                    </a:lnTo>
                    <a:lnTo>
                      <a:pt x="120" y="4"/>
                    </a:lnTo>
                    <a:lnTo>
                      <a:pt x="131" y="12"/>
                    </a:lnTo>
                    <a:lnTo>
                      <a:pt x="131" y="16"/>
                    </a:lnTo>
                    <a:lnTo>
                      <a:pt x="131" y="20"/>
                    </a:lnTo>
                    <a:lnTo>
                      <a:pt x="131" y="28"/>
                    </a:lnTo>
                    <a:lnTo>
                      <a:pt x="135" y="32"/>
                    </a:lnTo>
                    <a:lnTo>
                      <a:pt x="140" y="28"/>
                    </a:lnTo>
                    <a:lnTo>
                      <a:pt x="145" y="24"/>
                    </a:lnTo>
                    <a:lnTo>
                      <a:pt x="160" y="16"/>
                    </a:lnTo>
                    <a:lnTo>
                      <a:pt x="165" y="12"/>
                    </a:lnTo>
                    <a:lnTo>
                      <a:pt x="173" y="6"/>
                    </a:lnTo>
                    <a:lnTo>
                      <a:pt x="192" y="8"/>
                    </a:lnTo>
                    <a:lnTo>
                      <a:pt x="199" y="16"/>
                    </a:lnTo>
                    <a:lnTo>
                      <a:pt x="204" y="21"/>
                    </a:lnTo>
                    <a:lnTo>
                      <a:pt x="210" y="20"/>
                    </a:lnTo>
                    <a:lnTo>
                      <a:pt x="215" y="16"/>
                    </a:lnTo>
                    <a:lnTo>
                      <a:pt x="224" y="11"/>
                    </a:lnTo>
                    <a:lnTo>
                      <a:pt x="241" y="21"/>
                    </a:lnTo>
                    <a:lnTo>
                      <a:pt x="252" y="30"/>
                    </a:lnTo>
                    <a:lnTo>
                      <a:pt x="258" y="31"/>
                    </a:lnTo>
                    <a:lnTo>
                      <a:pt x="265" y="32"/>
                    </a:lnTo>
                    <a:lnTo>
                      <a:pt x="271" y="32"/>
                    </a:lnTo>
                    <a:lnTo>
                      <a:pt x="281" y="28"/>
                    </a:lnTo>
                    <a:lnTo>
                      <a:pt x="286" y="40"/>
                    </a:lnTo>
                    <a:lnTo>
                      <a:pt x="296" y="56"/>
                    </a:lnTo>
                    <a:lnTo>
                      <a:pt x="296" y="60"/>
                    </a:lnTo>
                    <a:lnTo>
                      <a:pt x="296" y="68"/>
                    </a:lnTo>
                    <a:lnTo>
                      <a:pt x="291" y="76"/>
                    </a:lnTo>
                    <a:lnTo>
                      <a:pt x="296" y="81"/>
                    </a:lnTo>
                    <a:lnTo>
                      <a:pt x="296" y="88"/>
                    </a:lnTo>
                    <a:lnTo>
                      <a:pt x="296" y="96"/>
                    </a:lnTo>
                    <a:lnTo>
                      <a:pt x="301" y="105"/>
                    </a:lnTo>
                    <a:lnTo>
                      <a:pt x="301" y="112"/>
                    </a:lnTo>
                    <a:lnTo>
                      <a:pt x="306" y="120"/>
                    </a:lnTo>
                    <a:lnTo>
                      <a:pt x="306" y="129"/>
                    </a:lnTo>
                    <a:lnTo>
                      <a:pt x="296" y="129"/>
                    </a:lnTo>
                    <a:lnTo>
                      <a:pt x="286" y="133"/>
                    </a:lnTo>
                    <a:lnTo>
                      <a:pt x="281" y="133"/>
                    </a:lnTo>
                    <a:lnTo>
                      <a:pt x="271" y="133"/>
                    </a:lnTo>
                    <a:lnTo>
                      <a:pt x="265" y="125"/>
                    </a:lnTo>
                    <a:lnTo>
                      <a:pt x="260" y="120"/>
                    </a:lnTo>
                    <a:lnTo>
                      <a:pt x="260" y="116"/>
                    </a:lnTo>
                    <a:lnTo>
                      <a:pt x="250" y="108"/>
                    </a:lnTo>
                    <a:lnTo>
                      <a:pt x="241" y="108"/>
                    </a:lnTo>
                    <a:lnTo>
                      <a:pt x="231" y="108"/>
                    </a:lnTo>
                    <a:lnTo>
                      <a:pt x="225" y="101"/>
                    </a:lnTo>
                    <a:lnTo>
                      <a:pt x="220" y="101"/>
                    </a:lnTo>
                    <a:lnTo>
                      <a:pt x="210" y="101"/>
                    </a:lnTo>
                    <a:lnTo>
                      <a:pt x="201" y="101"/>
                    </a:lnTo>
                    <a:lnTo>
                      <a:pt x="186" y="101"/>
                    </a:lnTo>
                    <a:lnTo>
                      <a:pt x="181" y="96"/>
                    </a:lnTo>
                    <a:lnTo>
                      <a:pt x="170" y="92"/>
                    </a:lnTo>
                    <a:lnTo>
                      <a:pt x="160" y="92"/>
                    </a:lnTo>
                    <a:lnTo>
                      <a:pt x="155" y="92"/>
                    </a:lnTo>
                    <a:lnTo>
                      <a:pt x="150" y="96"/>
                    </a:lnTo>
                    <a:lnTo>
                      <a:pt x="145" y="96"/>
                    </a:lnTo>
                    <a:lnTo>
                      <a:pt x="140" y="108"/>
                    </a:lnTo>
                    <a:lnTo>
                      <a:pt x="145" y="112"/>
                    </a:lnTo>
                    <a:lnTo>
                      <a:pt x="150" y="116"/>
                    </a:lnTo>
                    <a:lnTo>
                      <a:pt x="150" y="125"/>
                    </a:lnTo>
                    <a:lnTo>
                      <a:pt x="155" y="133"/>
                    </a:lnTo>
                    <a:lnTo>
                      <a:pt x="155" y="137"/>
                    </a:lnTo>
                    <a:lnTo>
                      <a:pt x="150" y="145"/>
                    </a:lnTo>
                    <a:lnTo>
                      <a:pt x="140" y="148"/>
                    </a:lnTo>
                    <a:lnTo>
                      <a:pt x="135" y="153"/>
                    </a:lnTo>
                    <a:lnTo>
                      <a:pt x="131" y="157"/>
                    </a:lnTo>
                    <a:lnTo>
                      <a:pt x="125" y="157"/>
                    </a:lnTo>
                    <a:lnTo>
                      <a:pt x="110" y="153"/>
                    </a:lnTo>
                    <a:lnTo>
                      <a:pt x="100" y="153"/>
                    </a:lnTo>
                    <a:lnTo>
                      <a:pt x="91" y="148"/>
                    </a:lnTo>
                    <a:lnTo>
                      <a:pt x="81" y="14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25" name="Freeform 155">
                <a:extLst>
                  <a:ext uri="{FF2B5EF4-FFF2-40B4-BE49-F238E27FC236}">
                    <a16:creationId xmlns:a16="http://schemas.microsoft.com/office/drawing/2014/main" id="{5D24BD74-2AC6-5E4A-A109-7470F2059018}"/>
                  </a:ext>
                </a:extLst>
              </p:cNvPr>
              <p:cNvSpPr>
                <a:spLocks/>
              </p:cNvSpPr>
              <p:nvPr/>
            </p:nvSpPr>
            <p:spPr bwMode="auto">
              <a:xfrm>
                <a:off x="2868" y="2473"/>
                <a:ext cx="275" cy="173"/>
              </a:xfrm>
              <a:custGeom>
                <a:avLst/>
                <a:gdLst>
                  <a:gd name="T0" fmla="*/ 6 w 275"/>
                  <a:gd name="T1" fmla="*/ 169 h 173"/>
                  <a:gd name="T2" fmla="*/ 6 w 275"/>
                  <a:gd name="T3" fmla="*/ 162 h 173"/>
                  <a:gd name="T4" fmla="*/ 11 w 275"/>
                  <a:gd name="T5" fmla="*/ 149 h 173"/>
                  <a:gd name="T6" fmla="*/ 30 w 275"/>
                  <a:gd name="T7" fmla="*/ 141 h 173"/>
                  <a:gd name="T8" fmla="*/ 51 w 275"/>
                  <a:gd name="T9" fmla="*/ 145 h 173"/>
                  <a:gd name="T10" fmla="*/ 51 w 275"/>
                  <a:gd name="T11" fmla="*/ 133 h 173"/>
                  <a:gd name="T12" fmla="*/ 70 w 275"/>
                  <a:gd name="T13" fmla="*/ 121 h 173"/>
                  <a:gd name="T14" fmla="*/ 85 w 275"/>
                  <a:gd name="T15" fmla="*/ 129 h 173"/>
                  <a:gd name="T16" fmla="*/ 80 w 275"/>
                  <a:gd name="T17" fmla="*/ 109 h 173"/>
                  <a:gd name="T18" fmla="*/ 90 w 275"/>
                  <a:gd name="T19" fmla="*/ 104 h 173"/>
                  <a:gd name="T20" fmla="*/ 80 w 275"/>
                  <a:gd name="T21" fmla="*/ 89 h 173"/>
                  <a:gd name="T22" fmla="*/ 100 w 275"/>
                  <a:gd name="T23" fmla="*/ 84 h 173"/>
                  <a:gd name="T24" fmla="*/ 121 w 275"/>
                  <a:gd name="T25" fmla="*/ 73 h 173"/>
                  <a:gd name="T26" fmla="*/ 116 w 275"/>
                  <a:gd name="T27" fmla="*/ 60 h 173"/>
                  <a:gd name="T28" fmla="*/ 111 w 275"/>
                  <a:gd name="T29" fmla="*/ 48 h 173"/>
                  <a:gd name="T30" fmla="*/ 121 w 275"/>
                  <a:gd name="T31" fmla="*/ 40 h 173"/>
                  <a:gd name="T32" fmla="*/ 140 w 275"/>
                  <a:gd name="T33" fmla="*/ 44 h 173"/>
                  <a:gd name="T34" fmla="*/ 165 w 275"/>
                  <a:gd name="T35" fmla="*/ 40 h 173"/>
                  <a:gd name="T36" fmla="*/ 180 w 275"/>
                  <a:gd name="T37" fmla="*/ 48 h 173"/>
                  <a:gd name="T38" fmla="*/ 180 w 275"/>
                  <a:gd name="T39" fmla="*/ 36 h 173"/>
                  <a:gd name="T40" fmla="*/ 175 w 275"/>
                  <a:gd name="T41" fmla="*/ 24 h 173"/>
                  <a:gd name="T42" fmla="*/ 190 w 275"/>
                  <a:gd name="T43" fmla="*/ 28 h 173"/>
                  <a:gd name="T44" fmla="*/ 205 w 275"/>
                  <a:gd name="T45" fmla="*/ 40 h 173"/>
                  <a:gd name="T46" fmla="*/ 205 w 275"/>
                  <a:gd name="T47" fmla="*/ 28 h 173"/>
                  <a:gd name="T48" fmla="*/ 210 w 275"/>
                  <a:gd name="T49" fmla="*/ 22 h 173"/>
                  <a:gd name="T50" fmla="*/ 236 w 275"/>
                  <a:gd name="T51" fmla="*/ 14 h 173"/>
                  <a:gd name="T52" fmla="*/ 250 w 275"/>
                  <a:gd name="T53" fmla="*/ 8 h 173"/>
                  <a:gd name="T54" fmla="*/ 255 w 275"/>
                  <a:gd name="T55" fmla="*/ 0 h 173"/>
                  <a:gd name="T56" fmla="*/ 270 w 275"/>
                  <a:gd name="T57" fmla="*/ 8 h 173"/>
                  <a:gd name="T58" fmla="*/ 270 w 275"/>
                  <a:gd name="T59" fmla="*/ 24 h 173"/>
                  <a:gd name="T60" fmla="*/ 275 w 275"/>
                  <a:gd name="T61" fmla="*/ 36 h 173"/>
                  <a:gd name="T62" fmla="*/ 271 w 275"/>
                  <a:gd name="T63" fmla="*/ 46 h 173"/>
                  <a:gd name="T64" fmla="*/ 251 w 275"/>
                  <a:gd name="T65" fmla="*/ 53 h 173"/>
                  <a:gd name="T66" fmla="*/ 245 w 275"/>
                  <a:gd name="T67" fmla="*/ 60 h 173"/>
                  <a:gd name="T68" fmla="*/ 257 w 275"/>
                  <a:gd name="T69" fmla="*/ 72 h 173"/>
                  <a:gd name="T70" fmla="*/ 270 w 275"/>
                  <a:gd name="T71" fmla="*/ 89 h 173"/>
                  <a:gd name="T72" fmla="*/ 242 w 275"/>
                  <a:gd name="T73" fmla="*/ 103 h 173"/>
                  <a:gd name="T74" fmla="*/ 222 w 275"/>
                  <a:gd name="T75" fmla="*/ 107 h 173"/>
                  <a:gd name="T76" fmla="*/ 206 w 275"/>
                  <a:gd name="T77" fmla="*/ 112 h 173"/>
                  <a:gd name="T78" fmla="*/ 188 w 275"/>
                  <a:gd name="T79" fmla="*/ 120 h 173"/>
                  <a:gd name="T80" fmla="*/ 188 w 275"/>
                  <a:gd name="T81" fmla="*/ 134 h 173"/>
                  <a:gd name="T82" fmla="*/ 167 w 275"/>
                  <a:gd name="T83" fmla="*/ 135 h 173"/>
                  <a:gd name="T84" fmla="*/ 154 w 275"/>
                  <a:gd name="T85" fmla="*/ 142 h 173"/>
                  <a:gd name="T86" fmla="*/ 143 w 275"/>
                  <a:gd name="T87" fmla="*/ 158 h 173"/>
                  <a:gd name="T88" fmla="*/ 130 w 275"/>
                  <a:gd name="T89" fmla="*/ 169 h 173"/>
                  <a:gd name="T90" fmla="*/ 111 w 275"/>
                  <a:gd name="T91" fmla="*/ 162 h 173"/>
                  <a:gd name="T92" fmla="*/ 99 w 275"/>
                  <a:gd name="T93" fmla="*/ 154 h 173"/>
                  <a:gd name="T94" fmla="*/ 85 w 275"/>
                  <a:gd name="T95" fmla="*/ 158 h 173"/>
                  <a:gd name="T96" fmla="*/ 70 w 275"/>
                  <a:gd name="T97" fmla="*/ 162 h 173"/>
                  <a:gd name="T98" fmla="*/ 41 w 275"/>
                  <a:gd name="T99" fmla="*/ 167 h 173"/>
                  <a:gd name="T100" fmla="*/ 25 w 275"/>
                  <a:gd name="T101" fmla="*/ 16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5" h="173">
                    <a:moveTo>
                      <a:pt x="16" y="173"/>
                    </a:moveTo>
                    <a:lnTo>
                      <a:pt x="6" y="169"/>
                    </a:lnTo>
                    <a:lnTo>
                      <a:pt x="0" y="165"/>
                    </a:lnTo>
                    <a:lnTo>
                      <a:pt x="6" y="162"/>
                    </a:lnTo>
                    <a:lnTo>
                      <a:pt x="6" y="153"/>
                    </a:lnTo>
                    <a:lnTo>
                      <a:pt x="11" y="149"/>
                    </a:lnTo>
                    <a:lnTo>
                      <a:pt x="16" y="141"/>
                    </a:lnTo>
                    <a:lnTo>
                      <a:pt x="30" y="141"/>
                    </a:lnTo>
                    <a:lnTo>
                      <a:pt x="46" y="145"/>
                    </a:lnTo>
                    <a:lnTo>
                      <a:pt x="51" y="145"/>
                    </a:lnTo>
                    <a:lnTo>
                      <a:pt x="51" y="137"/>
                    </a:lnTo>
                    <a:lnTo>
                      <a:pt x="51" y="133"/>
                    </a:lnTo>
                    <a:lnTo>
                      <a:pt x="65" y="121"/>
                    </a:lnTo>
                    <a:lnTo>
                      <a:pt x="70" y="121"/>
                    </a:lnTo>
                    <a:lnTo>
                      <a:pt x="80" y="125"/>
                    </a:lnTo>
                    <a:lnTo>
                      <a:pt x="85" y="129"/>
                    </a:lnTo>
                    <a:lnTo>
                      <a:pt x="85" y="117"/>
                    </a:lnTo>
                    <a:lnTo>
                      <a:pt x="80" y="109"/>
                    </a:lnTo>
                    <a:lnTo>
                      <a:pt x="80" y="104"/>
                    </a:lnTo>
                    <a:lnTo>
                      <a:pt x="90" y="104"/>
                    </a:lnTo>
                    <a:lnTo>
                      <a:pt x="90" y="100"/>
                    </a:lnTo>
                    <a:lnTo>
                      <a:pt x="80" y="89"/>
                    </a:lnTo>
                    <a:lnTo>
                      <a:pt x="95" y="80"/>
                    </a:lnTo>
                    <a:lnTo>
                      <a:pt x="100" y="84"/>
                    </a:lnTo>
                    <a:lnTo>
                      <a:pt x="111" y="76"/>
                    </a:lnTo>
                    <a:lnTo>
                      <a:pt x="121" y="73"/>
                    </a:lnTo>
                    <a:lnTo>
                      <a:pt x="121" y="69"/>
                    </a:lnTo>
                    <a:lnTo>
                      <a:pt x="116" y="60"/>
                    </a:lnTo>
                    <a:lnTo>
                      <a:pt x="111" y="56"/>
                    </a:lnTo>
                    <a:lnTo>
                      <a:pt x="111" y="48"/>
                    </a:lnTo>
                    <a:lnTo>
                      <a:pt x="111" y="44"/>
                    </a:lnTo>
                    <a:lnTo>
                      <a:pt x="121" y="40"/>
                    </a:lnTo>
                    <a:lnTo>
                      <a:pt x="135" y="44"/>
                    </a:lnTo>
                    <a:lnTo>
                      <a:pt x="140" y="44"/>
                    </a:lnTo>
                    <a:lnTo>
                      <a:pt x="155" y="40"/>
                    </a:lnTo>
                    <a:lnTo>
                      <a:pt x="165" y="40"/>
                    </a:lnTo>
                    <a:lnTo>
                      <a:pt x="175" y="40"/>
                    </a:lnTo>
                    <a:lnTo>
                      <a:pt x="180" y="48"/>
                    </a:lnTo>
                    <a:lnTo>
                      <a:pt x="185" y="44"/>
                    </a:lnTo>
                    <a:lnTo>
                      <a:pt x="180" y="36"/>
                    </a:lnTo>
                    <a:lnTo>
                      <a:pt x="175" y="32"/>
                    </a:lnTo>
                    <a:lnTo>
                      <a:pt x="175" y="24"/>
                    </a:lnTo>
                    <a:lnTo>
                      <a:pt x="185" y="24"/>
                    </a:lnTo>
                    <a:lnTo>
                      <a:pt x="190" y="28"/>
                    </a:lnTo>
                    <a:lnTo>
                      <a:pt x="200" y="32"/>
                    </a:lnTo>
                    <a:lnTo>
                      <a:pt x="205" y="40"/>
                    </a:lnTo>
                    <a:lnTo>
                      <a:pt x="205" y="36"/>
                    </a:lnTo>
                    <a:lnTo>
                      <a:pt x="205" y="28"/>
                    </a:lnTo>
                    <a:lnTo>
                      <a:pt x="200" y="24"/>
                    </a:lnTo>
                    <a:lnTo>
                      <a:pt x="210" y="22"/>
                    </a:lnTo>
                    <a:lnTo>
                      <a:pt x="222" y="18"/>
                    </a:lnTo>
                    <a:lnTo>
                      <a:pt x="236" y="14"/>
                    </a:lnTo>
                    <a:lnTo>
                      <a:pt x="245" y="11"/>
                    </a:lnTo>
                    <a:lnTo>
                      <a:pt x="250" y="8"/>
                    </a:lnTo>
                    <a:lnTo>
                      <a:pt x="250" y="4"/>
                    </a:lnTo>
                    <a:lnTo>
                      <a:pt x="255" y="0"/>
                    </a:lnTo>
                    <a:lnTo>
                      <a:pt x="260" y="0"/>
                    </a:lnTo>
                    <a:lnTo>
                      <a:pt x="270" y="8"/>
                    </a:lnTo>
                    <a:lnTo>
                      <a:pt x="270" y="11"/>
                    </a:lnTo>
                    <a:lnTo>
                      <a:pt x="270" y="24"/>
                    </a:lnTo>
                    <a:lnTo>
                      <a:pt x="270" y="32"/>
                    </a:lnTo>
                    <a:lnTo>
                      <a:pt x="275" y="36"/>
                    </a:lnTo>
                    <a:lnTo>
                      <a:pt x="275" y="40"/>
                    </a:lnTo>
                    <a:lnTo>
                      <a:pt x="271" y="46"/>
                    </a:lnTo>
                    <a:lnTo>
                      <a:pt x="261" y="46"/>
                    </a:lnTo>
                    <a:lnTo>
                      <a:pt x="251" y="53"/>
                    </a:lnTo>
                    <a:lnTo>
                      <a:pt x="245" y="55"/>
                    </a:lnTo>
                    <a:lnTo>
                      <a:pt x="245" y="60"/>
                    </a:lnTo>
                    <a:lnTo>
                      <a:pt x="247" y="64"/>
                    </a:lnTo>
                    <a:lnTo>
                      <a:pt x="257" y="72"/>
                    </a:lnTo>
                    <a:lnTo>
                      <a:pt x="270" y="82"/>
                    </a:lnTo>
                    <a:lnTo>
                      <a:pt x="270" y="89"/>
                    </a:lnTo>
                    <a:lnTo>
                      <a:pt x="265" y="91"/>
                    </a:lnTo>
                    <a:lnTo>
                      <a:pt x="242" y="103"/>
                    </a:lnTo>
                    <a:lnTo>
                      <a:pt x="229" y="103"/>
                    </a:lnTo>
                    <a:lnTo>
                      <a:pt x="222" y="107"/>
                    </a:lnTo>
                    <a:lnTo>
                      <a:pt x="211" y="105"/>
                    </a:lnTo>
                    <a:lnTo>
                      <a:pt x="206" y="112"/>
                    </a:lnTo>
                    <a:lnTo>
                      <a:pt x="196" y="117"/>
                    </a:lnTo>
                    <a:lnTo>
                      <a:pt x="188" y="120"/>
                    </a:lnTo>
                    <a:lnTo>
                      <a:pt x="190" y="129"/>
                    </a:lnTo>
                    <a:lnTo>
                      <a:pt x="188" y="134"/>
                    </a:lnTo>
                    <a:lnTo>
                      <a:pt x="181" y="136"/>
                    </a:lnTo>
                    <a:lnTo>
                      <a:pt x="167" y="135"/>
                    </a:lnTo>
                    <a:lnTo>
                      <a:pt x="160" y="137"/>
                    </a:lnTo>
                    <a:lnTo>
                      <a:pt x="154" y="142"/>
                    </a:lnTo>
                    <a:lnTo>
                      <a:pt x="148" y="148"/>
                    </a:lnTo>
                    <a:lnTo>
                      <a:pt x="143" y="158"/>
                    </a:lnTo>
                    <a:lnTo>
                      <a:pt x="135" y="165"/>
                    </a:lnTo>
                    <a:lnTo>
                      <a:pt x="130" y="169"/>
                    </a:lnTo>
                    <a:lnTo>
                      <a:pt x="114" y="166"/>
                    </a:lnTo>
                    <a:lnTo>
                      <a:pt x="111" y="162"/>
                    </a:lnTo>
                    <a:lnTo>
                      <a:pt x="106" y="158"/>
                    </a:lnTo>
                    <a:lnTo>
                      <a:pt x="99" y="154"/>
                    </a:lnTo>
                    <a:lnTo>
                      <a:pt x="95" y="153"/>
                    </a:lnTo>
                    <a:lnTo>
                      <a:pt x="85" y="158"/>
                    </a:lnTo>
                    <a:lnTo>
                      <a:pt x="80" y="162"/>
                    </a:lnTo>
                    <a:lnTo>
                      <a:pt x="70" y="162"/>
                    </a:lnTo>
                    <a:lnTo>
                      <a:pt x="55" y="165"/>
                    </a:lnTo>
                    <a:lnTo>
                      <a:pt x="41" y="167"/>
                    </a:lnTo>
                    <a:lnTo>
                      <a:pt x="34" y="167"/>
                    </a:lnTo>
                    <a:lnTo>
                      <a:pt x="25" y="167"/>
                    </a:lnTo>
                    <a:lnTo>
                      <a:pt x="16" y="173"/>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26" name="Freeform 156">
                <a:extLst>
                  <a:ext uri="{FF2B5EF4-FFF2-40B4-BE49-F238E27FC236}">
                    <a16:creationId xmlns:a16="http://schemas.microsoft.com/office/drawing/2014/main" id="{45FE590B-252C-F248-86AA-795B9E9B6ADD}"/>
                  </a:ext>
                </a:extLst>
              </p:cNvPr>
              <p:cNvSpPr>
                <a:spLocks/>
              </p:cNvSpPr>
              <p:nvPr/>
            </p:nvSpPr>
            <p:spPr bwMode="auto">
              <a:xfrm>
                <a:off x="2895" y="2588"/>
                <a:ext cx="10" cy="13"/>
              </a:xfrm>
              <a:custGeom>
                <a:avLst/>
                <a:gdLst>
                  <a:gd name="T0" fmla="*/ 4 w 10"/>
                  <a:gd name="T1" fmla="*/ 0 h 13"/>
                  <a:gd name="T2" fmla="*/ 0 w 10"/>
                  <a:gd name="T3" fmla="*/ 3 h 13"/>
                  <a:gd name="T4" fmla="*/ 4 w 10"/>
                  <a:gd name="T5" fmla="*/ 10 h 13"/>
                  <a:gd name="T6" fmla="*/ 4 w 10"/>
                  <a:gd name="T7" fmla="*/ 13 h 13"/>
                  <a:gd name="T8" fmla="*/ 7 w 10"/>
                  <a:gd name="T9" fmla="*/ 13 h 13"/>
                  <a:gd name="T10" fmla="*/ 10 w 10"/>
                  <a:gd name="T11" fmla="*/ 10 h 13"/>
                  <a:gd name="T12" fmla="*/ 10 w 10"/>
                  <a:gd name="T13" fmla="*/ 3 h 13"/>
                  <a:gd name="T14" fmla="*/ 4 w 10"/>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3">
                    <a:moveTo>
                      <a:pt x="4" y="0"/>
                    </a:moveTo>
                    <a:lnTo>
                      <a:pt x="0" y="3"/>
                    </a:lnTo>
                    <a:lnTo>
                      <a:pt x="4" y="10"/>
                    </a:lnTo>
                    <a:lnTo>
                      <a:pt x="4" y="13"/>
                    </a:lnTo>
                    <a:lnTo>
                      <a:pt x="7" y="13"/>
                    </a:lnTo>
                    <a:lnTo>
                      <a:pt x="10" y="10"/>
                    </a:lnTo>
                    <a:lnTo>
                      <a:pt x="10" y="3"/>
                    </a:lnTo>
                    <a:lnTo>
                      <a:pt x="4"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27" name="Freeform 157">
                <a:extLst>
                  <a:ext uri="{FF2B5EF4-FFF2-40B4-BE49-F238E27FC236}">
                    <a16:creationId xmlns:a16="http://schemas.microsoft.com/office/drawing/2014/main" id="{B27F7B93-EE32-FD47-9ACB-C64281B76C70}"/>
                  </a:ext>
                </a:extLst>
              </p:cNvPr>
              <p:cNvSpPr>
                <a:spLocks/>
              </p:cNvSpPr>
              <p:nvPr/>
            </p:nvSpPr>
            <p:spPr bwMode="auto">
              <a:xfrm>
                <a:off x="2910" y="2564"/>
                <a:ext cx="31" cy="24"/>
              </a:xfrm>
              <a:custGeom>
                <a:avLst/>
                <a:gdLst>
                  <a:gd name="T0" fmla="*/ 13 w 31"/>
                  <a:gd name="T1" fmla="*/ 7 h 24"/>
                  <a:gd name="T2" fmla="*/ 5 w 31"/>
                  <a:gd name="T3" fmla="*/ 7 h 24"/>
                  <a:gd name="T4" fmla="*/ 0 w 31"/>
                  <a:gd name="T5" fmla="*/ 10 h 24"/>
                  <a:gd name="T6" fmla="*/ 5 w 31"/>
                  <a:gd name="T7" fmla="*/ 14 h 24"/>
                  <a:gd name="T8" fmla="*/ 9 w 31"/>
                  <a:gd name="T9" fmla="*/ 14 h 24"/>
                  <a:gd name="T10" fmla="*/ 9 w 31"/>
                  <a:gd name="T11" fmla="*/ 17 h 24"/>
                  <a:gd name="T12" fmla="*/ 9 w 31"/>
                  <a:gd name="T13" fmla="*/ 21 h 24"/>
                  <a:gd name="T14" fmla="*/ 9 w 31"/>
                  <a:gd name="T15" fmla="*/ 24 h 24"/>
                  <a:gd name="T16" fmla="*/ 13 w 31"/>
                  <a:gd name="T17" fmla="*/ 21 h 24"/>
                  <a:gd name="T18" fmla="*/ 18 w 31"/>
                  <a:gd name="T19" fmla="*/ 17 h 24"/>
                  <a:gd name="T20" fmla="*/ 23 w 31"/>
                  <a:gd name="T21" fmla="*/ 14 h 24"/>
                  <a:gd name="T22" fmla="*/ 27 w 31"/>
                  <a:gd name="T23" fmla="*/ 14 h 24"/>
                  <a:gd name="T24" fmla="*/ 31 w 31"/>
                  <a:gd name="T25" fmla="*/ 10 h 24"/>
                  <a:gd name="T26" fmla="*/ 27 w 31"/>
                  <a:gd name="T27" fmla="*/ 10 h 24"/>
                  <a:gd name="T28" fmla="*/ 27 w 31"/>
                  <a:gd name="T29" fmla="*/ 7 h 24"/>
                  <a:gd name="T30" fmla="*/ 27 w 31"/>
                  <a:gd name="T31" fmla="*/ 3 h 24"/>
                  <a:gd name="T32" fmla="*/ 27 w 31"/>
                  <a:gd name="T33" fmla="*/ 0 h 24"/>
                  <a:gd name="T34" fmla="*/ 18 w 31"/>
                  <a:gd name="T35" fmla="*/ 0 h 24"/>
                  <a:gd name="T36" fmla="*/ 13 w 31"/>
                  <a:gd name="T37" fmla="*/ 0 h 24"/>
                  <a:gd name="T38" fmla="*/ 13 w 31"/>
                  <a:gd name="T3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24">
                    <a:moveTo>
                      <a:pt x="13" y="7"/>
                    </a:moveTo>
                    <a:lnTo>
                      <a:pt x="5" y="7"/>
                    </a:lnTo>
                    <a:lnTo>
                      <a:pt x="0" y="10"/>
                    </a:lnTo>
                    <a:lnTo>
                      <a:pt x="5" y="14"/>
                    </a:lnTo>
                    <a:lnTo>
                      <a:pt x="9" y="14"/>
                    </a:lnTo>
                    <a:lnTo>
                      <a:pt x="9" y="17"/>
                    </a:lnTo>
                    <a:lnTo>
                      <a:pt x="9" y="21"/>
                    </a:lnTo>
                    <a:lnTo>
                      <a:pt x="9" y="24"/>
                    </a:lnTo>
                    <a:lnTo>
                      <a:pt x="13" y="21"/>
                    </a:lnTo>
                    <a:lnTo>
                      <a:pt x="18" y="17"/>
                    </a:lnTo>
                    <a:lnTo>
                      <a:pt x="23" y="14"/>
                    </a:lnTo>
                    <a:lnTo>
                      <a:pt x="27" y="14"/>
                    </a:lnTo>
                    <a:lnTo>
                      <a:pt x="31" y="10"/>
                    </a:lnTo>
                    <a:lnTo>
                      <a:pt x="27" y="10"/>
                    </a:lnTo>
                    <a:lnTo>
                      <a:pt x="27" y="7"/>
                    </a:lnTo>
                    <a:lnTo>
                      <a:pt x="27" y="3"/>
                    </a:lnTo>
                    <a:lnTo>
                      <a:pt x="27" y="0"/>
                    </a:lnTo>
                    <a:lnTo>
                      <a:pt x="18" y="0"/>
                    </a:lnTo>
                    <a:lnTo>
                      <a:pt x="13" y="0"/>
                    </a:lnTo>
                    <a:lnTo>
                      <a:pt x="13" y="7"/>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28" name="Freeform 158">
                <a:extLst>
                  <a:ext uri="{FF2B5EF4-FFF2-40B4-BE49-F238E27FC236}">
                    <a16:creationId xmlns:a16="http://schemas.microsoft.com/office/drawing/2014/main" id="{3E716E73-5511-7A44-95AA-50890B27224B}"/>
                  </a:ext>
                </a:extLst>
              </p:cNvPr>
              <p:cNvSpPr>
                <a:spLocks/>
              </p:cNvSpPr>
              <p:nvPr/>
            </p:nvSpPr>
            <p:spPr bwMode="auto">
              <a:xfrm>
                <a:off x="2905" y="2559"/>
                <a:ext cx="36" cy="29"/>
              </a:xfrm>
              <a:custGeom>
                <a:avLst/>
                <a:gdLst>
                  <a:gd name="T0" fmla="*/ 15 w 36"/>
                  <a:gd name="T1" fmla="*/ 12 h 29"/>
                  <a:gd name="T2" fmla="*/ 10 w 36"/>
                  <a:gd name="T3" fmla="*/ 12 h 29"/>
                  <a:gd name="T4" fmla="*/ 5 w 36"/>
                  <a:gd name="T5" fmla="*/ 8 h 29"/>
                  <a:gd name="T6" fmla="*/ 0 w 36"/>
                  <a:gd name="T7" fmla="*/ 17 h 29"/>
                  <a:gd name="T8" fmla="*/ 5 w 36"/>
                  <a:gd name="T9" fmla="*/ 17 h 29"/>
                  <a:gd name="T10" fmla="*/ 10 w 36"/>
                  <a:gd name="T11" fmla="*/ 17 h 29"/>
                  <a:gd name="T12" fmla="*/ 15 w 36"/>
                  <a:gd name="T13" fmla="*/ 21 h 29"/>
                  <a:gd name="T14" fmla="*/ 10 w 36"/>
                  <a:gd name="T15" fmla="*/ 25 h 29"/>
                  <a:gd name="T16" fmla="*/ 10 w 36"/>
                  <a:gd name="T17" fmla="*/ 29 h 29"/>
                  <a:gd name="T18" fmla="*/ 15 w 36"/>
                  <a:gd name="T19" fmla="*/ 29 h 29"/>
                  <a:gd name="T20" fmla="*/ 26 w 36"/>
                  <a:gd name="T21" fmla="*/ 25 h 29"/>
                  <a:gd name="T22" fmla="*/ 26 w 36"/>
                  <a:gd name="T23" fmla="*/ 21 h 29"/>
                  <a:gd name="T24" fmla="*/ 36 w 36"/>
                  <a:gd name="T25" fmla="*/ 21 h 29"/>
                  <a:gd name="T26" fmla="*/ 36 w 36"/>
                  <a:gd name="T27" fmla="*/ 17 h 29"/>
                  <a:gd name="T28" fmla="*/ 36 w 36"/>
                  <a:gd name="T29" fmla="*/ 12 h 29"/>
                  <a:gd name="T30" fmla="*/ 31 w 36"/>
                  <a:gd name="T31" fmla="*/ 8 h 29"/>
                  <a:gd name="T32" fmla="*/ 36 w 36"/>
                  <a:gd name="T33" fmla="*/ 4 h 29"/>
                  <a:gd name="T34" fmla="*/ 31 w 36"/>
                  <a:gd name="T35" fmla="*/ 0 h 29"/>
                  <a:gd name="T36" fmla="*/ 26 w 36"/>
                  <a:gd name="T37" fmla="*/ 0 h 29"/>
                  <a:gd name="T38" fmla="*/ 21 w 36"/>
                  <a:gd name="T39" fmla="*/ 4 h 29"/>
                  <a:gd name="T40" fmla="*/ 15 w 36"/>
                  <a:gd name="T41"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29">
                    <a:moveTo>
                      <a:pt x="15" y="12"/>
                    </a:moveTo>
                    <a:lnTo>
                      <a:pt x="10" y="12"/>
                    </a:lnTo>
                    <a:lnTo>
                      <a:pt x="5" y="8"/>
                    </a:lnTo>
                    <a:lnTo>
                      <a:pt x="0" y="17"/>
                    </a:lnTo>
                    <a:lnTo>
                      <a:pt x="5" y="17"/>
                    </a:lnTo>
                    <a:lnTo>
                      <a:pt x="10" y="17"/>
                    </a:lnTo>
                    <a:lnTo>
                      <a:pt x="15" y="21"/>
                    </a:lnTo>
                    <a:lnTo>
                      <a:pt x="10" y="25"/>
                    </a:lnTo>
                    <a:lnTo>
                      <a:pt x="10" y="29"/>
                    </a:lnTo>
                    <a:lnTo>
                      <a:pt x="15" y="29"/>
                    </a:lnTo>
                    <a:lnTo>
                      <a:pt x="26" y="25"/>
                    </a:lnTo>
                    <a:lnTo>
                      <a:pt x="26" y="21"/>
                    </a:lnTo>
                    <a:lnTo>
                      <a:pt x="36" y="21"/>
                    </a:lnTo>
                    <a:lnTo>
                      <a:pt x="36" y="17"/>
                    </a:lnTo>
                    <a:lnTo>
                      <a:pt x="36" y="12"/>
                    </a:lnTo>
                    <a:lnTo>
                      <a:pt x="31" y="8"/>
                    </a:lnTo>
                    <a:lnTo>
                      <a:pt x="36" y="4"/>
                    </a:lnTo>
                    <a:lnTo>
                      <a:pt x="31" y="0"/>
                    </a:lnTo>
                    <a:lnTo>
                      <a:pt x="26" y="0"/>
                    </a:lnTo>
                    <a:lnTo>
                      <a:pt x="21" y="4"/>
                    </a:lnTo>
                    <a:lnTo>
                      <a:pt x="15" y="12"/>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29" name="Freeform 159">
                <a:extLst>
                  <a:ext uri="{FF2B5EF4-FFF2-40B4-BE49-F238E27FC236}">
                    <a16:creationId xmlns:a16="http://schemas.microsoft.com/office/drawing/2014/main" id="{C5EE17BC-03C9-C14F-B92A-E63C2B3B5F5C}"/>
                  </a:ext>
                </a:extLst>
              </p:cNvPr>
              <p:cNvSpPr>
                <a:spLocks/>
              </p:cNvSpPr>
              <p:nvPr/>
            </p:nvSpPr>
            <p:spPr bwMode="auto">
              <a:xfrm>
                <a:off x="2941" y="2543"/>
                <a:ext cx="10" cy="1"/>
              </a:xfrm>
              <a:custGeom>
                <a:avLst/>
                <a:gdLst>
                  <a:gd name="T0" fmla="*/ 0 w 10"/>
                  <a:gd name="T1" fmla="*/ 3 w 10"/>
                  <a:gd name="T2" fmla="*/ 10 w 10"/>
                  <a:gd name="T3" fmla="*/ 10 w 10"/>
                  <a:gd name="T4" fmla="*/ 7 w 10"/>
                  <a:gd name="T5" fmla="*/ 0 w 10"/>
                </a:gdLst>
                <a:ahLst/>
                <a:cxnLst>
                  <a:cxn ang="0">
                    <a:pos x="T0" y="0"/>
                  </a:cxn>
                  <a:cxn ang="0">
                    <a:pos x="T1" y="0"/>
                  </a:cxn>
                  <a:cxn ang="0">
                    <a:pos x="T2" y="0"/>
                  </a:cxn>
                  <a:cxn ang="0">
                    <a:pos x="T3" y="0"/>
                  </a:cxn>
                  <a:cxn ang="0">
                    <a:pos x="T4" y="0"/>
                  </a:cxn>
                  <a:cxn ang="0">
                    <a:pos x="T5" y="0"/>
                  </a:cxn>
                </a:cxnLst>
                <a:rect l="0" t="0" r="r" b="b"/>
                <a:pathLst>
                  <a:path w="10">
                    <a:moveTo>
                      <a:pt x="0" y="0"/>
                    </a:moveTo>
                    <a:lnTo>
                      <a:pt x="3" y="0"/>
                    </a:lnTo>
                    <a:lnTo>
                      <a:pt x="10" y="0"/>
                    </a:lnTo>
                    <a:lnTo>
                      <a:pt x="10" y="0"/>
                    </a:lnTo>
                    <a:lnTo>
                      <a:pt x="7" y="0"/>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30" name="Freeform 160">
                <a:extLst>
                  <a:ext uri="{FF2B5EF4-FFF2-40B4-BE49-F238E27FC236}">
                    <a16:creationId xmlns:a16="http://schemas.microsoft.com/office/drawing/2014/main" id="{D7A45770-DF0B-5141-9665-2F9858205D62}"/>
                  </a:ext>
                </a:extLst>
              </p:cNvPr>
              <p:cNvSpPr>
                <a:spLocks/>
              </p:cNvSpPr>
              <p:nvPr/>
            </p:nvSpPr>
            <p:spPr bwMode="auto">
              <a:xfrm>
                <a:off x="2941" y="2539"/>
                <a:ext cx="15" cy="8"/>
              </a:xfrm>
              <a:custGeom>
                <a:avLst/>
                <a:gdLst>
                  <a:gd name="T0" fmla="*/ 0 w 15"/>
                  <a:gd name="T1" fmla="*/ 8 h 8"/>
                  <a:gd name="T2" fmla="*/ 5 w 15"/>
                  <a:gd name="T3" fmla="*/ 8 h 8"/>
                  <a:gd name="T4" fmla="*/ 10 w 15"/>
                  <a:gd name="T5" fmla="*/ 8 h 8"/>
                  <a:gd name="T6" fmla="*/ 15 w 15"/>
                  <a:gd name="T7" fmla="*/ 4 h 8"/>
                  <a:gd name="T8" fmla="*/ 15 w 15"/>
                  <a:gd name="T9" fmla="*/ 0 h 8"/>
                  <a:gd name="T10" fmla="*/ 10 w 15"/>
                  <a:gd name="T11" fmla="*/ 4 h 8"/>
                  <a:gd name="T12" fmla="*/ 0 w 1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5" h="8">
                    <a:moveTo>
                      <a:pt x="0" y="8"/>
                    </a:moveTo>
                    <a:lnTo>
                      <a:pt x="5" y="8"/>
                    </a:lnTo>
                    <a:lnTo>
                      <a:pt x="10" y="8"/>
                    </a:lnTo>
                    <a:lnTo>
                      <a:pt x="15" y="4"/>
                    </a:lnTo>
                    <a:lnTo>
                      <a:pt x="15" y="0"/>
                    </a:lnTo>
                    <a:lnTo>
                      <a:pt x="10" y="4"/>
                    </a:lnTo>
                    <a:lnTo>
                      <a:pt x="0" y="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31" name="Freeform 161">
                <a:extLst>
                  <a:ext uri="{FF2B5EF4-FFF2-40B4-BE49-F238E27FC236}">
                    <a16:creationId xmlns:a16="http://schemas.microsoft.com/office/drawing/2014/main" id="{536B69F3-B625-5F4F-AC4A-96D4D89AFE9E}"/>
                  </a:ext>
                </a:extLst>
              </p:cNvPr>
              <p:cNvSpPr>
                <a:spLocks/>
              </p:cNvSpPr>
              <p:nvPr/>
            </p:nvSpPr>
            <p:spPr bwMode="auto">
              <a:xfrm>
                <a:off x="2956" y="2535"/>
                <a:ext cx="5" cy="1"/>
              </a:xfrm>
              <a:custGeom>
                <a:avLst/>
                <a:gdLst>
                  <a:gd name="T0" fmla="*/ 0 w 5"/>
                  <a:gd name="T1" fmla="*/ 5 w 5"/>
                  <a:gd name="T2" fmla="*/ 5 w 5"/>
                  <a:gd name="T3" fmla="*/ 3 w 5"/>
                  <a:gd name="T4" fmla="*/ 0 w 5"/>
                </a:gdLst>
                <a:ahLst/>
                <a:cxnLst>
                  <a:cxn ang="0">
                    <a:pos x="T0" y="0"/>
                  </a:cxn>
                  <a:cxn ang="0">
                    <a:pos x="T1" y="0"/>
                  </a:cxn>
                  <a:cxn ang="0">
                    <a:pos x="T2" y="0"/>
                  </a:cxn>
                  <a:cxn ang="0">
                    <a:pos x="T3" y="0"/>
                  </a:cxn>
                  <a:cxn ang="0">
                    <a:pos x="T4" y="0"/>
                  </a:cxn>
                </a:cxnLst>
                <a:rect l="0" t="0" r="r" b="b"/>
                <a:pathLst>
                  <a:path w="5">
                    <a:moveTo>
                      <a:pt x="0" y="0"/>
                    </a:moveTo>
                    <a:lnTo>
                      <a:pt x="5" y="0"/>
                    </a:lnTo>
                    <a:lnTo>
                      <a:pt x="5" y="0"/>
                    </a:lnTo>
                    <a:lnTo>
                      <a:pt x="3" y="0"/>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32" name="Freeform 162">
                <a:extLst>
                  <a:ext uri="{FF2B5EF4-FFF2-40B4-BE49-F238E27FC236}">
                    <a16:creationId xmlns:a16="http://schemas.microsoft.com/office/drawing/2014/main" id="{FBEDFC08-FD76-6A4B-A1CA-CE1B8C210D52}"/>
                  </a:ext>
                </a:extLst>
              </p:cNvPr>
              <p:cNvSpPr>
                <a:spLocks/>
              </p:cNvSpPr>
              <p:nvPr/>
            </p:nvSpPr>
            <p:spPr bwMode="auto">
              <a:xfrm>
                <a:off x="2956" y="2530"/>
                <a:ext cx="10" cy="9"/>
              </a:xfrm>
              <a:custGeom>
                <a:avLst/>
                <a:gdLst>
                  <a:gd name="T0" fmla="*/ 0 w 10"/>
                  <a:gd name="T1" fmla="*/ 5 h 9"/>
                  <a:gd name="T2" fmla="*/ 5 w 10"/>
                  <a:gd name="T3" fmla="*/ 9 h 9"/>
                  <a:gd name="T4" fmla="*/ 10 w 10"/>
                  <a:gd name="T5" fmla="*/ 5 h 9"/>
                  <a:gd name="T6" fmla="*/ 5 w 10"/>
                  <a:gd name="T7" fmla="*/ 0 h 9"/>
                  <a:gd name="T8" fmla="*/ 0 w 10"/>
                  <a:gd name="T9" fmla="*/ 5 h 9"/>
                </a:gdLst>
                <a:ahLst/>
                <a:cxnLst>
                  <a:cxn ang="0">
                    <a:pos x="T0" y="T1"/>
                  </a:cxn>
                  <a:cxn ang="0">
                    <a:pos x="T2" y="T3"/>
                  </a:cxn>
                  <a:cxn ang="0">
                    <a:pos x="T4" y="T5"/>
                  </a:cxn>
                  <a:cxn ang="0">
                    <a:pos x="T6" y="T7"/>
                  </a:cxn>
                  <a:cxn ang="0">
                    <a:pos x="T8" y="T9"/>
                  </a:cxn>
                </a:cxnLst>
                <a:rect l="0" t="0" r="r" b="b"/>
                <a:pathLst>
                  <a:path w="10" h="9">
                    <a:moveTo>
                      <a:pt x="0" y="5"/>
                    </a:moveTo>
                    <a:lnTo>
                      <a:pt x="5" y="9"/>
                    </a:lnTo>
                    <a:lnTo>
                      <a:pt x="10" y="5"/>
                    </a:lnTo>
                    <a:lnTo>
                      <a:pt x="5" y="0"/>
                    </a:lnTo>
                    <a:lnTo>
                      <a:pt x="0" y="5"/>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33" name="Freeform 163">
                <a:extLst>
                  <a:ext uri="{FF2B5EF4-FFF2-40B4-BE49-F238E27FC236}">
                    <a16:creationId xmlns:a16="http://schemas.microsoft.com/office/drawing/2014/main" id="{3F0A8DC0-AC9B-774F-B05E-3592CF931C62}"/>
                  </a:ext>
                </a:extLst>
              </p:cNvPr>
              <p:cNvSpPr>
                <a:spLocks/>
              </p:cNvSpPr>
              <p:nvPr/>
            </p:nvSpPr>
            <p:spPr bwMode="auto">
              <a:xfrm>
                <a:off x="2997" y="2485"/>
                <a:ext cx="25" cy="20"/>
              </a:xfrm>
              <a:custGeom>
                <a:avLst/>
                <a:gdLst>
                  <a:gd name="T0" fmla="*/ 0 w 25"/>
                  <a:gd name="T1" fmla="*/ 20 h 20"/>
                  <a:gd name="T2" fmla="*/ 4 w 25"/>
                  <a:gd name="T3" fmla="*/ 17 h 20"/>
                  <a:gd name="T4" fmla="*/ 8 w 25"/>
                  <a:gd name="T5" fmla="*/ 17 h 20"/>
                  <a:gd name="T6" fmla="*/ 20 w 25"/>
                  <a:gd name="T7" fmla="*/ 13 h 20"/>
                  <a:gd name="T8" fmla="*/ 25 w 25"/>
                  <a:gd name="T9" fmla="*/ 13 h 20"/>
                  <a:gd name="T10" fmla="*/ 20 w 25"/>
                  <a:gd name="T11" fmla="*/ 7 h 20"/>
                  <a:gd name="T12" fmla="*/ 25 w 25"/>
                  <a:gd name="T13" fmla="*/ 7 h 20"/>
                  <a:gd name="T14" fmla="*/ 25 w 25"/>
                  <a:gd name="T15" fmla="*/ 0 h 20"/>
                  <a:gd name="T16" fmla="*/ 13 w 25"/>
                  <a:gd name="T17" fmla="*/ 0 h 20"/>
                  <a:gd name="T18" fmla="*/ 13 w 25"/>
                  <a:gd name="T19" fmla="*/ 7 h 20"/>
                  <a:gd name="T20" fmla="*/ 13 w 25"/>
                  <a:gd name="T21" fmla="*/ 10 h 20"/>
                  <a:gd name="T22" fmla="*/ 8 w 25"/>
                  <a:gd name="T23" fmla="*/ 10 h 20"/>
                  <a:gd name="T24" fmla="*/ 4 w 25"/>
                  <a:gd name="T25" fmla="*/ 13 h 20"/>
                  <a:gd name="T26" fmla="*/ 0 w 25"/>
                  <a:gd name="T27" fmla="*/ 13 h 20"/>
                  <a:gd name="T28" fmla="*/ 0 w 25"/>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0">
                    <a:moveTo>
                      <a:pt x="0" y="20"/>
                    </a:moveTo>
                    <a:lnTo>
                      <a:pt x="4" y="17"/>
                    </a:lnTo>
                    <a:lnTo>
                      <a:pt x="8" y="17"/>
                    </a:lnTo>
                    <a:lnTo>
                      <a:pt x="20" y="13"/>
                    </a:lnTo>
                    <a:lnTo>
                      <a:pt x="25" y="13"/>
                    </a:lnTo>
                    <a:lnTo>
                      <a:pt x="20" y="7"/>
                    </a:lnTo>
                    <a:lnTo>
                      <a:pt x="25" y="7"/>
                    </a:lnTo>
                    <a:lnTo>
                      <a:pt x="25" y="0"/>
                    </a:lnTo>
                    <a:lnTo>
                      <a:pt x="13" y="0"/>
                    </a:lnTo>
                    <a:lnTo>
                      <a:pt x="13" y="7"/>
                    </a:lnTo>
                    <a:lnTo>
                      <a:pt x="13" y="10"/>
                    </a:lnTo>
                    <a:lnTo>
                      <a:pt x="8" y="10"/>
                    </a:lnTo>
                    <a:lnTo>
                      <a:pt x="4" y="13"/>
                    </a:lnTo>
                    <a:lnTo>
                      <a:pt x="0" y="13"/>
                    </a:lnTo>
                    <a:lnTo>
                      <a:pt x="0" y="2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34" name="Freeform 164">
                <a:extLst>
                  <a:ext uri="{FF2B5EF4-FFF2-40B4-BE49-F238E27FC236}">
                    <a16:creationId xmlns:a16="http://schemas.microsoft.com/office/drawing/2014/main" id="{F0A6963C-0A1E-2C43-9B6D-141FD59B1B59}"/>
                  </a:ext>
                </a:extLst>
              </p:cNvPr>
              <p:cNvSpPr>
                <a:spLocks/>
              </p:cNvSpPr>
              <p:nvPr/>
            </p:nvSpPr>
            <p:spPr bwMode="auto">
              <a:xfrm>
                <a:off x="3028" y="2448"/>
                <a:ext cx="20" cy="16"/>
              </a:xfrm>
              <a:custGeom>
                <a:avLst/>
                <a:gdLst>
                  <a:gd name="T0" fmla="*/ 0 w 20"/>
                  <a:gd name="T1" fmla="*/ 16 h 16"/>
                  <a:gd name="T2" fmla="*/ 12 w 20"/>
                  <a:gd name="T3" fmla="*/ 9 h 16"/>
                  <a:gd name="T4" fmla="*/ 15 w 20"/>
                  <a:gd name="T5" fmla="*/ 9 h 16"/>
                  <a:gd name="T6" fmla="*/ 20 w 20"/>
                  <a:gd name="T7" fmla="*/ 9 h 16"/>
                  <a:gd name="T8" fmla="*/ 20 w 20"/>
                  <a:gd name="T9" fmla="*/ 3 h 16"/>
                  <a:gd name="T10" fmla="*/ 20 w 20"/>
                  <a:gd name="T11" fmla="*/ 0 h 16"/>
                  <a:gd name="T12" fmla="*/ 12 w 20"/>
                  <a:gd name="T13" fmla="*/ 0 h 16"/>
                  <a:gd name="T14" fmla="*/ 4 w 20"/>
                  <a:gd name="T15" fmla="*/ 3 h 16"/>
                  <a:gd name="T16" fmla="*/ 0 w 20"/>
                  <a:gd name="T17" fmla="*/ 7 h 16"/>
                  <a:gd name="T18" fmla="*/ 0 w 20"/>
                  <a:gd name="T19" fmla="*/ 13 h 16"/>
                  <a:gd name="T20" fmla="*/ 0 w 20"/>
                  <a:gd name="T2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6">
                    <a:moveTo>
                      <a:pt x="0" y="16"/>
                    </a:moveTo>
                    <a:lnTo>
                      <a:pt x="12" y="9"/>
                    </a:lnTo>
                    <a:lnTo>
                      <a:pt x="15" y="9"/>
                    </a:lnTo>
                    <a:lnTo>
                      <a:pt x="20" y="9"/>
                    </a:lnTo>
                    <a:lnTo>
                      <a:pt x="20" y="3"/>
                    </a:lnTo>
                    <a:lnTo>
                      <a:pt x="20" y="0"/>
                    </a:lnTo>
                    <a:lnTo>
                      <a:pt x="12" y="0"/>
                    </a:lnTo>
                    <a:lnTo>
                      <a:pt x="4" y="3"/>
                    </a:lnTo>
                    <a:lnTo>
                      <a:pt x="0" y="7"/>
                    </a:lnTo>
                    <a:lnTo>
                      <a:pt x="0" y="13"/>
                    </a:lnTo>
                    <a:lnTo>
                      <a:pt x="0" y="16"/>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35" name="Freeform 165">
                <a:extLst>
                  <a:ext uri="{FF2B5EF4-FFF2-40B4-BE49-F238E27FC236}">
                    <a16:creationId xmlns:a16="http://schemas.microsoft.com/office/drawing/2014/main" id="{029C1E37-6CAA-3643-BAC5-8854273F4C61}"/>
                  </a:ext>
                </a:extLst>
              </p:cNvPr>
              <p:cNvSpPr>
                <a:spLocks/>
              </p:cNvSpPr>
              <p:nvPr/>
            </p:nvSpPr>
            <p:spPr bwMode="auto">
              <a:xfrm>
                <a:off x="3053" y="2423"/>
                <a:ext cx="51" cy="25"/>
              </a:xfrm>
              <a:custGeom>
                <a:avLst/>
                <a:gdLst>
                  <a:gd name="T0" fmla="*/ 0 w 51"/>
                  <a:gd name="T1" fmla="*/ 25 h 25"/>
                  <a:gd name="T2" fmla="*/ 13 w 51"/>
                  <a:gd name="T3" fmla="*/ 21 h 25"/>
                  <a:gd name="T4" fmla="*/ 32 w 51"/>
                  <a:gd name="T5" fmla="*/ 11 h 25"/>
                  <a:gd name="T6" fmla="*/ 37 w 51"/>
                  <a:gd name="T7" fmla="*/ 11 h 25"/>
                  <a:gd name="T8" fmla="*/ 51 w 51"/>
                  <a:gd name="T9" fmla="*/ 7 h 25"/>
                  <a:gd name="T10" fmla="*/ 51 w 51"/>
                  <a:gd name="T11" fmla="*/ 3 h 25"/>
                  <a:gd name="T12" fmla="*/ 47 w 51"/>
                  <a:gd name="T13" fmla="*/ 3 h 25"/>
                  <a:gd name="T14" fmla="*/ 37 w 51"/>
                  <a:gd name="T15" fmla="*/ 0 h 25"/>
                  <a:gd name="T16" fmla="*/ 32 w 51"/>
                  <a:gd name="T17" fmla="*/ 3 h 25"/>
                  <a:gd name="T18" fmla="*/ 18 w 51"/>
                  <a:gd name="T19" fmla="*/ 3 h 25"/>
                  <a:gd name="T20" fmla="*/ 13 w 51"/>
                  <a:gd name="T21" fmla="*/ 7 h 25"/>
                  <a:gd name="T22" fmla="*/ 9 w 51"/>
                  <a:gd name="T23" fmla="*/ 14 h 25"/>
                  <a:gd name="T24" fmla="*/ 0 w 51"/>
                  <a:gd name="T25"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25">
                    <a:moveTo>
                      <a:pt x="0" y="25"/>
                    </a:moveTo>
                    <a:lnTo>
                      <a:pt x="13" y="21"/>
                    </a:lnTo>
                    <a:lnTo>
                      <a:pt x="32" y="11"/>
                    </a:lnTo>
                    <a:lnTo>
                      <a:pt x="37" y="11"/>
                    </a:lnTo>
                    <a:lnTo>
                      <a:pt x="51" y="7"/>
                    </a:lnTo>
                    <a:lnTo>
                      <a:pt x="51" y="3"/>
                    </a:lnTo>
                    <a:lnTo>
                      <a:pt x="47" y="3"/>
                    </a:lnTo>
                    <a:lnTo>
                      <a:pt x="37" y="0"/>
                    </a:lnTo>
                    <a:lnTo>
                      <a:pt x="32" y="3"/>
                    </a:lnTo>
                    <a:lnTo>
                      <a:pt x="18" y="3"/>
                    </a:lnTo>
                    <a:lnTo>
                      <a:pt x="13" y="7"/>
                    </a:lnTo>
                    <a:lnTo>
                      <a:pt x="9" y="14"/>
                    </a:lnTo>
                    <a:lnTo>
                      <a:pt x="0" y="25"/>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36" name="Freeform 166">
                <a:extLst>
                  <a:ext uri="{FF2B5EF4-FFF2-40B4-BE49-F238E27FC236}">
                    <a16:creationId xmlns:a16="http://schemas.microsoft.com/office/drawing/2014/main" id="{E87B6782-69A0-7E44-A05D-A99D63686B6C}"/>
                  </a:ext>
                </a:extLst>
              </p:cNvPr>
              <p:cNvSpPr>
                <a:spLocks/>
              </p:cNvSpPr>
              <p:nvPr/>
            </p:nvSpPr>
            <p:spPr bwMode="auto">
              <a:xfrm>
                <a:off x="3053" y="2403"/>
                <a:ext cx="35" cy="20"/>
              </a:xfrm>
              <a:custGeom>
                <a:avLst/>
                <a:gdLst>
                  <a:gd name="T0" fmla="*/ 0 w 35"/>
                  <a:gd name="T1" fmla="*/ 20 h 20"/>
                  <a:gd name="T2" fmla="*/ 13 w 35"/>
                  <a:gd name="T3" fmla="*/ 16 h 20"/>
                  <a:gd name="T4" fmla="*/ 18 w 35"/>
                  <a:gd name="T5" fmla="*/ 13 h 20"/>
                  <a:gd name="T6" fmla="*/ 26 w 35"/>
                  <a:gd name="T7" fmla="*/ 13 h 20"/>
                  <a:gd name="T8" fmla="*/ 35 w 35"/>
                  <a:gd name="T9" fmla="*/ 3 h 20"/>
                  <a:gd name="T10" fmla="*/ 31 w 35"/>
                  <a:gd name="T11" fmla="*/ 3 h 20"/>
                  <a:gd name="T12" fmla="*/ 26 w 35"/>
                  <a:gd name="T13" fmla="*/ 0 h 20"/>
                  <a:gd name="T14" fmla="*/ 22 w 35"/>
                  <a:gd name="T15" fmla="*/ 3 h 20"/>
                  <a:gd name="T16" fmla="*/ 22 w 35"/>
                  <a:gd name="T17" fmla="*/ 7 h 20"/>
                  <a:gd name="T18" fmla="*/ 13 w 35"/>
                  <a:gd name="T19" fmla="*/ 13 h 20"/>
                  <a:gd name="T20" fmla="*/ 4 w 35"/>
                  <a:gd name="T21" fmla="*/ 13 h 20"/>
                  <a:gd name="T22" fmla="*/ 0 w 35"/>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0">
                    <a:moveTo>
                      <a:pt x="0" y="20"/>
                    </a:moveTo>
                    <a:lnTo>
                      <a:pt x="13" y="16"/>
                    </a:lnTo>
                    <a:lnTo>
                      <a:pt x="18" y="13"/>
                    </a:lnTo>
                    <a:lnTo>
                      <a:pt x="26" y="13"/>
                    </a:lnTo>
                    <a:lnTo>
                      <a:pt x="35" y="3"/>
                    </a:lnTo>
                    <a:lnTo>
                      <a:pt x="31" y="3"/>
                    </a:lnTo>
                    <a:lnTo>
                      <a:pt x="26" y="0"/>
                    </a:lnTo>
                    <a:lnTo>
                      <a:pt x="22" y="3"/>
                    </a:lnTo>
                    <a:lnTo>
                      <a:pt x="22" y="7"/>
                    </a:lnTo>
                    <a:lnTo>
                      <a:pt x="13" y="13"/>
                    </a:lnTo>
                    <a:lnTo>
                      <a:pt x="4" y="13"/>
                    </a:lnTo>
                    <a:lnTo>
                      <a:pt x="0" y="2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37" name="Freeform 167">
                <a:extLst>
                  <a:ext uri="{FF2B5EF4-FFF2-40B4-BE49-F238E27FC236}">
                    <a16:creationId xmlns:a16="http://schemas.microsoft.com/office/drawing/2014/main" id="{3C3BE5AA-BE85-F94C-8A65-0DE6D2F9AEDA}"/>
                  </a:ext>
                </a:extLst>
              </p:cNvPr>
              <p:cNvSpPr>
                <a:spLocks/>
              </p:cNvSpPr>
              <p:nvPr/>
            </p:nvSpPr>
            <p:spPr bwMode="auto">
              <a:xfrm>
                <a:off x="3149" y="2324"/>
                <a:ext cx="66" cy="103"/>
              </a:xfrm>
              <a:custGeom>
                <a:avLst/>
                <a:gdLst>
                  <a:gd name="T0" fmla="*/ 48 w 66"/>
                  <a:gd name="T1" fmla="*/ 0 h 103"/>
                  <a:gd name="T2" fmla="*/ 43 w 66"/>
                  <a:gd name="T3" fmla="*/ 0 h 103"/>
                  <a:gd name="T4" fmla="*/ 33 w 66"/>
                  <a:gd name="T5" fmla="*/ 15 h 103"/>
                  <a:gd name="T6" fmla="*/ 33 w 66"/>
                  <a:gd name="T7" fmla="*/ 19 h 103"/>
                  <a:gd name="T8" fmla="*/ 19 w 66"/>
                  <a:gd name="T9" fmla="*/ 31 h 103"/>
                  <a:gd name="T10" fmla="*/ 15 w 66"/>
                  <a:gd name="T11" fmla="*/ 39 h 103"/>
                  <a:gd name="T12" fmla="*/ 15 w 66"/>
                  <a:gd name="T13" fmla="*/ 55 h 103"/>
                  <a:gd name="T14" fmla="*/ 5 w 66"/>
                  <a:gd name="T15" fmla="*/ 59 h 103"/>
                  <a:gd name="T16" fmla="*/ 0 w 66"/>
                  <a:gd name="T17" fmla="*/ 59 h 103"/>
                  <a:gd name="T18" fmla="*/ 0 w 66"/>
                  <a:gd name="T19" fmla="*/ 67 h 103"/>
                  <a:gd name="T20" fmla="*/ 0 w 66"/>
                  <a:gd name="T21" fmla="*/ 79 h 103"/>
                  <a:gd name="T22" fmla="*/ 10 w 66"/>
                  <a:gd name="T23" fmla="*/ 79 h 103"/>
                  <a:gd name="T24" fmla="*/ 15 w 66"/>
                  <a:gd name="T25" fmla="*/ 79 h 103"/>
                  <a:gd name="T26" fmla="*/ 15 w 66"/>
                  <a:gd name="T27" fmla="*/ 83 h 103"/>
                  <a:gd name="T28" fmla="*/ 15 w 66"/>
                  <a:gd name="T29" fmla="*/ 91 h 103"/>
                  <a:gd name="T30" fmla="*/ 24 w 66"/>
                  <a:gd name="T31" fmla="*/ 95 h 103"/>
                  <a:gd name="T32" fmla="*/ 24 w 66"/>
                  <a:gd name="T33" fmla="*/ 99 h 103"/>
                  <a:gd name="T34" fmla="*/ 33 w 66"/>
                  <a:gd name="T35" fmla="*/ 103 h 103"/>
                  <a:gd name="T36" fmla="*/ 38 w 66"/>
                  <a:gd name="T37" fmla="*/ 99 h 103"/>
                  <a:gd name="T38" fmla="*/ 33 w 66"/>
                  <a:gd name="T39" fmla="*/ 91 h 103"/>
                  <a:gd name="T40" fmla="*/ 38 w 66"/>
                  <a:gd name="T41" fmla="*/ 67 h 103"/>
                  <a:gd name="T42" fmla="*/ 57 w 66"/>
                  <a:gd name="T43" fmla="*/ 55 h 103"/>
                  <a:gd name="T44" fmla="*/ 57 w 66"/>
                  <a:gd name="T45" fmla="*/ 52 h 103"/>
                  <a:gd name="T46" fmla="*/ 61 w 66"/>
                  <a:gd name="T47" fmla="*/ 39 h 103"/>
                  <a:gd name="T48" fmla="*/ 61 w 66"/>
                  <a:gd name="T49" fmla="*/ 24 h 103"/>
                  <a:gd name="T50" fmla="*/ 66 w 66"/>
                  <a:gd name="T51" fmla="*/ 19 h 103"/>
                  <a:gd name="T52" fmla="*/ 66 w 66"/>
                  <a:gd name="T53" fmla="*/ 15 h 103"/>
                  <a:gd name="T54" fmla="*/ 61 w 66"/>
                  <a:gd name="T55" fmla="*/ 11 h 103"/>
                  <a:gd name="T56" fmla="*/ 52 w 66"/>
                  <a:gd name="T57" fmla="*/ 4 h 103"/>
                  <a:gd name="T58" fmla="*/ 48 w 66"/>
                  <a:gd name="T5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103">
                    <a:moveTo>
                      <a:pt x="48" y="0"/>
                    </a:moveTo>
                    <a:lnTo>
                      <a:pt x="43" y="0"/>
                    </a:lnTo>
                    <a:lnTo>
                      <a:pt x="33" y="15"/>
                    </a:lnTo>
                    <a:lnTo>
                      <a:pt x="33" y="19"/>
                    </a:lnTo>
                    <a:lnTo>
                      <a:pt x="19" y="31"/>
                    </a:lnTo>
                    <a:lnTo>
                      <a:pt x="15" y="39"/>
                    </a:lnTo>
                    <a:lnTo>
                      <a:pt x="15" y="55"/>
                    </a:lnTo>
                    <a:lnTo>
                      <a:pt x="5" y="59"/>
                    </a:lnTo>
                    <a:lnTo>
                      <a:pt x="0" y="59"/>
                    </a:lnTo>
                    <a:lnTo>
                      <a:pt x="0" y="67"/>
                    </a:lnTo>
                    <a:lnTo>
                      <a:pt x="0" y="79"/>
                    </a:lnTo>
                    <a:lnTo>
                      <a:pt x="10" y="79"/>
                    </a:lnTo>
                    <a:lnTo>
                      <a:pt x="15" y="79"/>
                    </a:lnTo>
                    <a:lnTo>
                      <a:pt x="15" y="83"/>
                    </a:lnTo>
                    <a:lnTo>
                      <a:pt x="15" y="91"/>
                    </a:lnTo>
                    <a:lnTo>
                      <a:pt x="24" y="95"/>
                    </a:lnTo>
                    <a:lnTo>
                      <a:pt x="24" y="99"/>
                    </a:lnTo>
                    <a:lnTo>
                      <a:pt x="33" y="103"/>
                    </a:lnTo>
                    <a:lnTo>
                      <a:pt x="38" y="99"/>
                    </a:lnTo>
                    <a:lnTo>
                      <a:pt x="33" y="91"/>
                    </a:lnTo>
                    <a:lnTo>
                      <a:pt x="38" y="67"/>
                    </a:lnTo>
                    <a:lnTo>
                      <a:pt x="57" y="55"/>
                    </a:lnTo>
                    <a:lnTo>
                      <a:pt x="57" y="52"/>
                    </a:lnTo>
                    <a:lnTo>
                      <a:pt x="61" y="39"/>
                    </a:lnTo>
                    <a:lnTo>
                      <a:pt x="61" y="24"/>
                    </a:lnTo>
                    <a:lnTo>
                      <a:pt x="66" y="19"/>
                    </a:lnTo>
                    <a:lnTo>
                      <a:pt x="66" y="15"/>
                    </a:lnTo>
                    <a:lnTo>
                      <a:pt x="61" y="11"/>
                    </a:lnTo>
                    <a:lnTo>
                      <a:pt x="52" y="4"/>
                    </a:lnTo>
                    <a:lnTo>
                      <a:pt x="48"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38" name="Freeform 168">
                <a:extLst>
                  <a:ext uri="{FF2B5EF4-FFF2-40B4-BE49-F238E27FC236}">
                    <a16:creationId xmlns:a16="http://schemas.microsoft.com/office/drawing/2014/main" id="{AC46244F-B8A5-3646-B7E5-48044BB96248}"/>
                  </a:ext>
                </a:extLst>
              </p:cNvPr>
              <p:cNvSpPr>
                <a:spLocks/>
              </p:cNvSpPr>
              <p:nvPr/>
            </p:nvSpPr>
            <p:spPr bwMode="auto">
              <a:xfrm>
                <a:off x="3144" y="2320"/>
                <a:ext cx="71" cy="111"/>
              </a:xfrm>
              <a:custGeom>
                <a:avLst/>
                <a:gdLst>
                  <a:gd name="T0" fmla="*/ 56 w 71"/>
                  <a:gd name="T1" fmla="*/ 0 h 111"/>
                  <a:gd name="T2" fmla="*/ 46 w 71"/>
                  <a:gd name="T3" fmla="*/ 4 h 111"/>
                  <a:gd name="T4" fmla="*/ 41 w 71"/>
                  <a:gd name="T5" fmla="*/ 16 h 111"/>
                  <a:gd name="T6" fmla="*/ 36 w 71"/>
                  <a:gd name="T7" fmla="*/ 24 h 111"/>
                  <a:gd name="T8" fmla="*/ 20 w 71"/>
                  <a:gd name="T9" fmla="*/ 37 h 111"/>
                  <a:gd name="T10" fmla="*/ 15 w 71"/>
                  <a:gd name="T11" fmla="*/ 45 h 111"/>
                  <a:gd name="T12" fmla="*/ 20 w 71"/>
                  <a:gd name="T13" fmla="*/ 57 h 111"/>
                  <a:gd name="T14" fmla="*/ 10 w 71"/>
                  <a:gd name="T15" fmla="*/ 61 h 111"/>
                  <a:gd name="T16" fmla="*/ 5 w 71"/>
                  <a:gd name="T17" fmla="*/ 66 h 111"/>
                  <a:gd name="T18" fmla="*/ 0 w 71"/>
                  <a:gd name="T19" fmla="*/ 70 h 111"/>
                  <a:gd name="T20" fmla="*/ 0 w 71"/>
                  <a:gd name="T21" fmla="*/ 87 h 111"/>
                  <a:gd name="T22" fmla="*/ 10 w 71"/>
                  <a:gd name="T23" fmla="*/ 87 h 111"/>
                  <a:gd name="T24" fmla="*/ 15 w 71"/>
                  <a:gd name="T25" fmla="*/ 82 h 111"/>
                  <a:gd name="T26" fmla="*/ 15 w 71"/>
                  <a:gd name="T27" fmla="*/ 91 h 111"/>
                  <a:gd name="T28" fmla="*/ 15 w 71"/>
                  <a:gd name="T29" fmla="*/ 99 h 111"/>
                  <a:gd name="T30" fmla="*/ 25 w 71"/>
                  <a:gd name="T31" fmla="*/ 103 h 111"/>
                  <a:gd name="T32" fmla="*/ 25 w 71"/>
                  <a:gd name="T33" fmla="*/ 107 h 111"/>
                  <a:gd name="T34" fmla="*/ 36 w 71"/>
                  <a:gd name="T35" fmla="*/ 111 h 111"/>
                  <a:gd name="T36" fmla="*/ 41 w 71"/>
                  <a:gd name="T37" fmla="*/ 107 h 111"/>
                  <a:gd name="T38" fmla="*/ 41 w 71"/>
                  <a:gd name="T39" fmla="*/ 95 h 111"/>
                  <a:gd name="T40" fmla="*/ 46 w 71"/>
                  <a:gd name="T41" fmla="*/ 74 h 111"/>
                  <a:gd name="T42" fmla="*/ 66 w 71"/>
                  <a:gd name="T43" fmla="*/ 61 h 111"/>
                  <a:gd name="T44" fmla="*/ 66 w 71"/>
                  <a:gd name="T45" fmla="*/ 53 h 111"/>
                  <a:gd name="T46" fmla="*/ 66 w 71"/>
                  <a:gd name="T47" fmla="*/ 45 h 111"/>
                  <a:gd name="T48" fmla="*/ 71 w 71"/>
                  <a:gd name="T49" fmla="*/ 24 h 111"/>
                  <a:gd name="T50" fmla="*/ 71 w 71"/>
                  <a:gd name="T51" fmla="*/ 20 h 111"/>
                  <a:gd name="T52" fmla="*/ 66 w 71"/>
                  <a:gd name="T53" fmla="*/ 12 h 111"/>
                  <a:gd name="T54" fmla="*/ 61 w 71"/>
                  <a:gd name="T55" fmla="*/ 8 h 111"/>
                  <a:gd name="T56" fmla="*/ 56 w 71"/>
                  <a:gd name="T5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111">
                    <a:moveTo>
                      <a:pt x="56" y="0"/>
                    </a:moveTo>
                    <a:lnTo>
                      <a:pt x="46" y="4"/>
                    </a:lnTo>
                    <a:lnTo>
                      <a:pt x="41" y="16"/>
                    </a:lnTo>
                    <a:lnTo>
                      <a:pt x="36" y="24"/>
                    </a:lnTo>
                    <a:lnTo>
                      <a:pt x="20" y="37"/>
                    </a:lnTo>
                    <a:lnTo>
                      <a:pt x="15" y="45"/>
                    </a:lnTo>
                    <a:lnTo>
                      <a:pt x="20" y="57"/>
                    </a:lnTo>
                    <a:lnTo>
                      <a:pt x="10" y="61"/>
                    </a:lnTo>
                    <a:lnTo>
                      <a:pt x="5" y="66"/>
                    </a:lnTo>
                    <a:lnTo>
                      <a:pt x="0" y="70"/>
                    </a:lnTo>
                    <a:lnTo>
                      <a:pt x="0" y="87"/>
                    </a:lnTo>
                    <a:lnTo>
                      <a:pt x="10" y="87"/>
                    </a:lnTo>
                    <a:lnTo>
                      <a:pt x="15" y="82"/>
                    </a:lnTo>
                    <a:lnTo>
                      <a:pt x="15" y="91"/>
                    </a:lnTo>
                    <a:lnTo>
                      <a:pt x="15" y="99"/>
                    </a:lnTo>
                    <a:lnTo>
                      <a:pt x="25" y="103"/>
                    </a:lnTo>
                    <a:lnTo>
                      <a:pt x="25" y="107"/>
                    </a:lnTo>
                    <a:lnTo>
                      <a:pt x="36" y="111"/>
                    </a:lnTo>
                    <a:lnTo>
                      <a:pt x="41" y="107"/>
                    </a:lnTo>
                    <a:lnTo>
                      <a:pt x="41" y="95"/>
                    </a:lnTo>
                    <a:lnTo>
                      <a:pt x="46" y="74"/>
                    </a:lnTo>
                    <a:lnTo>
                      <a:pt x="66" y="61"/>
                    </a:lnTo>
                    <a:lnTo>
                      <a:pt x="66" y="53"/>
                    </a:lnTo>
                    <a:lnTo>
                      <a:pt x="66" y="45"/>
                    </a:lnTo>
                    <a:lnTo>
                      <a:pt x="71" y="24"/>
                    </a:lnTo>
                    <a:lnTo>
                      <a:pt x="71" y="20"/>
                    </a:lnTo>
                    <a:lnTo>
                      <a:pt x="66" y="12"/>
                    </a:lnTo>
                    <a:lnTo>
                      <a:pt x="61" y="8"/>
                    </a:lnTo>
                    <a:lnTo>
                      <a:pt x="5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39" name="Freeform 169">
                <a:extLst>
                  <a:ext uri="{FF2B5EF4-FFF2-40B4-BE49-F238E27FC236}">
                    <a16:creationId xmlns:a16="http://schemas.microsoft.com/office/drawing/2014/main" id="{60A328DA-F8FA-524F-AD46-042AD7C6A8F4}"/>
                  </a:ext>
                </a:extLst>
              </p:cNvPr>
              <p:cNvSpPr>
                <a:spLocks/>
              </p:cNvSpPr>
              <p:nvPr/>
            </p:nvSpPr>
            <p:spPr bwMode="auto">
              <a:xfrm>
                <a:off x="3185" y="1497"/>
                <a:ext cx="590" cy="956"/>
              </a:xfrm>
              <a:custGeom>
                <a:avLst/>
                <a:gdLst>
                  <a:gd name="T0" fmla="*/ 66 w 590"/>
                  <a:gd name="T1" fmla="*/ 897 h 956"/>
                  <a:gd name="T2" fmla="*/ 46 w 590"/>
                  <a:gd name="T3" fmla="*/ 897 h 956"/>
                  <a:gd name="T4" fmla="*/ 20 w 590"/>
                  <a:gd name="T5" fmla="*/ 884 h 956"/>
                  <a:gd name="T6" fmla="*/ 23 w 590"/>
                  <a:gd name="T7" fmla="*/ 832 h 956"/>
                  <a:gd name="T8" fmla="*/ 20 w 590"/>
                  <a:gd name="T9" fmla="*/ 810 h 956"/>
                  <a:gd name="T10" fmla="*/ 66 w 590"/>
                  <a:gd name="T11" fmla="*/ 806 h 956"/>
                  <a:gd name="T12" fmla="*/ 66 w 590"/>
                  <a:gd name="T13" fmla="*/ 769 h 956"/>
                  <a:gd name="T14" fmla="*/ 71 w 590"/>
                  <a:gd name="T15" fmla="*/ 753 h 956"/>
                  <a:gd name="T16" fmla="*/ 116 w 590"/>
                  <a:gd name="T17" fmla="*/ 720 h 956"/>
                  <a:gd name="T18" fmla="*/ 96 w 590"/>
                  <a:gd name="T19" fmla="*/ 699 h 956"/>
                  <a:gd name="T20" fmla="*/ 106 w 590"/>
                  <a:gd name="T21" fmla="*/ 671 h 956"/>
                  <a:gd name="T22" fmla="*/ 126 w 590"/>
                  <a:gd name="T23" fmla="*/ 621 h 956"/>
                  <a:gd name="T24" fmla="*/ 161 w 590"/>
                  <a:gd name="T25" fmla="*/ 588 h 956"/>
                  <a:gd name="T26" fmla="*/ 156 w 590"/>
                  <a:gd name="T27" fmla="*/ 559 h 956"/>
                  <a:gd name="T28" fmla="*/ 131 w 590"/>
                  <a:gd name="T29" fmla="*/ 538 h 956"/>
                  <a:gd name="T30" fmla="*/ 151 w 590"/>
                  <a:gd name="T31" fmla="*/ 510 h 956"/>
                  <a:gd name="T32" fmla="*/ 161 w 590"/>
                  <a:gd name="T33" fmla="*/ 481 h 956"/>
                  <a:gd name="T34" fmla="*/ 187 w 590"/>
                  <a:gd name="T35" fmla="*/ 461 h 956"/>
                  <a:gd name="T36" fmla="*/ 197 w 590"/>
                  <a:gd name="T37" fmla="*/ 427 h 956"/>
                  <a:gd name="T38" fmla="*/ 222 w 590"/>
                  <a:gd name="T39" fmla="*/ 403 h 956"/>
                  <a:gd name="T40" fmla="*/ 217 w 590"/>
                  <a:gd name="T41" fmla="*/ 395 h 956"/>
                  <a:gd name="T42" fmla="*/ 247 w 590"/>
                  <a:gd name="T43" fmla="*/ 350 h 956"/>
                  <a:gd name="T44" fmla="*/ 252 w 590"/>
                  <a:gd name="T45" fmla="*/ 317 h 956"/>
                  <a:gd name="T46" fmla="*/ 287 w 590"/>
                  <a:gd name="T47" fmla="*/ 341 h 956"/>
                  <a:gd name="T48" fmla="*/ 277 w 590"/>
                  <a:gd name="T49" fmla="*/ 292 h 956"/>
                  <a:gd name="T50" fmla="*/ 323 w 590"/>
                  <a:gd name="T51" fmla="*/ 268 h 956"/>
                  <a:gd name="T52" fmla="*/ 287 w 590"/>
                  <a:gd name="T53" fmla="*/ 264 h 956"/>
                  <a:gd name="T54" fmla="*/ 323 w 590"/>
                  <a:gd name="T55" fmla="*/ 226 h 956"/>
                  <a:gd name="T56" fmla="*/ 338 w 590"/>
                  <a:gd name="T57" fmla="*/ 181 h 956"/>
                  <a:gd name="T58" fmla="*/ 363 w 590"/>
                  <a:gd name="T59" fmla="*/ 148 h 956"/>
                  <a:gd name="T60" fmla="*/ 383 w 590"/>
                  <a:gd name="T61" fmla="*/ 127 h 956"/>
                  <a:gd name="T62" fmla="*/ 398 w 590"/>
                  <a:gd name="T63" fmla="*/ 82 h 956"/>
                  <a:gd name="T64" fmla="*/ 428 w 590"/>
                  <a:gd name="T65" fmla="*/ 74 h 956"/>
                  <a:gd name="T66" fmla="*/ 444 w 590"/>
                  <a:gd name="T67" fmla="*/ 123 h 956"/>
                  <a:gd name="T68" fmla="*/ 464 w 590"/>
                  <a:gd name="T69" fmla="*/ 70 h 956"/>
                  <a:gd name="T70" fmla="*/ 489 w 590"/>
                  <a:gd name="T71" fmla="*/ 37 h 956"/>
                  <a:gd name="T72" fmla="*/ 479 w 590"/>
                  <a:gd name="T73" fmla="*/ 16 h 956"/>
                  <a:gd name="T74" fmla="*/ 529 w 590"/>
                  <a:gd name="T75" fmla="*/ 16 h 956"/>
                  <a:gd name="T76" fmla="*/ 569 w 590"/>
                  <a:gd name="T77" fmla="*/ 37 h 956"/>
                  <a:gd name="T78" fmla="*/ 590 w 590"/>
                  <a:gd name="T79" fmla="*/ 70 h 956"/>
                  <a:gd name="T80" fmla="*/ 585 w 590"/>
                  <a:gd name="T81" fmla="*/ 99 h 956"/>
                  <a:gd name="T82" fmla="*/ 575 w 590"/>
                  <a:gd name="T83" fmla="*/ 136 h 956"/>
                  <a:gd name="T84" fmla="*/ 519 w 590"/>
                  <a:gd name="T85" fmla="*/ 115 h 956"/>
                  <a:gd name="T86" fmla="*/ 504 w 590"/>
                  <a:gd name="T87" fmla="*/ 153 h 956"/>
                  <a:gd name="T88" fmla="*/ 474 w 590"/>
                  <a:gd name="T89" fmla="*/ 218 h 956"/>
                  <a:gd name="T90" fmla="*/ 383 w 590"/>
                  <a:gd name="T91" fmla="*/ 247 h 956"/>
                  <a:gd name="T92" fmla="*/ 373 w 590"/>
                  <a:gd name="T93" fmla="*/ 325 h 956"/>
                  <a:gd name="T94" fmla="*/ 318 w 590"/>
                  <a:gd name="T95" fmla="*/ 387 h 956"/>
                  <a:gd name="T96" fmla="*/ 318 w 590"/>
                  <a:gd name="T97" fmla="*/ 452 h 956"/>
                  <a:gd name="T98" fmla="*/ 277 w 590"/>
                  <a:gd name="T99" fmla="*/ 523 h 956"/>
                  <a:gd name="T100" fmla="*/ 252 w 590"/>
                  <a:gd name="T101" fmla="*/ 617 h 956"/>
                  <a:gd name="T102" fmla="*/ 247 w 590"/>
                  <a:gd name="T103" fmla="*/ 703 h 956"/>
                  <a:gd name="T104" fmla="*/ 257 w 590"/>
                  <a:gd name="T105" fmla="*/ 798 h 956"/>
                  <a:gd name="T106" fmla="*/ 187 w 590"/>
                  <a:gd name="T107" fmla="*/ 839 h 956"/>
                  <a:gd name="T108" fmla="*/ 136 w 590"/>
                  <a:gd name="T109" fmla="*/ 946 h 956"/>
                  <a:gd name="T110" fmla="*/ 76 w 590"/>
                  <a:gd name="T111" fmla="*/ 938 h 956"/>
                  <a:gd name="T112" fmla="*/ 30 w 590"/>
                  <a:gd name="T113" fmla="*/ 929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0" h="956">
                    <a:moveTo>
                      <a:pt x="30" y="929"/>
                    </a:moveTo>
                    <a:lnTo>
                      <a:pt x="40" y="925"/>
                    </a:lnTo>
                    <a:lnTo>
                      <a:pt x="40" y="909"/>
                    </a:lnTo>
                    <a:lnTo>
                      <a:pt x="46" y="905"/>
                    </a:lnTo>
                    <a:lnTo>
                      <a:pt x="66" y="897"/>
                    </a:lnTo>
                    <a:lnTo>
                      <a:pt x="56" y="889"/>
                    </a:lnTo>
                    <a:lnTo>
                      <a:pt x="56" y="880"/>
                    </a:lnTo>
                    <a:lnTo>
                      <a:pt x="51" y="880"/>
                    </a:lnTo>
                    <a:lnTo>
                      <a:pt x="51" y="893"/>
                    </a:lnTo>
                    <a:lnTo>
                      <a:pt x="46" y="897"/>
                    </a:lnTo>
                    <a:lnTo>
                      <a:pt x="35" y="905"/>
                    </a:lnTo>
                    <a:lnTo>
                      <a:pt x="0" y="923"/>
                    </a:lnTo>
                    <a:lnTo>
                      <a:pt x="5" y="901"/>
                    </a:lnTo>
                    <a:lnTo>
                      <a:pt x="5" y="893"/>
                    </a:lnTo>
                    <a:lnTo>
                      <a:pt x="20" y="884"/>
                    </a:lnTo>
                    <a:lnTo>
                      <a:pt x="25" y="876"/>
                    </a:lnTo>
                    <a:lnTo>
                      <a:pt x="25" y="864"/>
                    </a:lnTo>
                    <a:lnTo>
                      <a:pt x="30" y="844"/>
                    </a:lnTo>
                    <a:lnTo>
                      <a:pt x="30" y="839"/>
                    </a:lnTo>
                    <a:lnTo>
                      <a:pt x="23" y="832"/>
                    </a:lnTo>
                    <a:lnTo>
                      <a:pt x="18" y="828"/>
                    </a:lnTo>
                    <a:lnTo>
                      <a:pt x="15" y="823"/>
                    </a:lnTo>
                    <a:lnTo>
                      <a:pt x="10" y="823"/>
                    </a:lnTo>
                    <a:lnTo>
                      <a:pt x="15" y="814"/>
                    </a:lnTo>
                    <a:lnTo>
                      <a:pt x="20" y="810"/>
                    </a:lnTo>
                    <a:lnTo>
                      <a:pt x="30" y="806"/>
                    </a:lnTo>
                    <a:lnTo>
                      <a:pt x="40" y="806"/>
                    </a:lnTo>
                    <a:lnTo>
                      <a:pt x="46" y="806"/>
                    </a:lnTo>
                    <a:lnTo>
                      <a:pt x="56" y="810"/>
                    </a:lnTo>
                    <a:lnTo>
                      <a:pt x="66" y="806"/>
                    </a:lnTo>
                    <a:lnTo>
                      <a:pt x="71" y="794"/>
                    </a:lnTo>
                    <a:lnTo>
                      <a:pt x="81" y="790"/>
                    </a:lnTo>
                    <a:lnTo>
                      <a:pt x="76" y="786"/>
                    </a:lnTo>
                    <a:lnTo>
                      <a:pt x="71" y="782"/>
                    </a:lnTo>
                    <a:lnTo>
                      <a:pt x="66" y="769"/>
                    </a:lnTo>
                    <a:lnTo>
                      <a:pt x="66" y="765"/>
                    </a:lnTo>
                    <a:lnTo>
                      <a:pt x="56" y="761"/>
                    </a:lnTo>
                    <a:lnTo>
                      <a:pt x="56" y="757"/>
                    </a:lnTo>
                    <a:lnTo>
                      <a:pt x="61" y="753"/>
                    </a:lnTo>
                    <a:lnTo>
                      <a:pt x="71" y="753"/>
                    </a:lnTo>
                    <a:lnTo>
                      <a:pt x="71" y="741"/>
                    </a:lnTo>
                    <a:lnTo>
                      <a:pt x="96" y="720"/>
                    </a:lnTo>
                    <a:lnTo>
                      <a:pt x="101" y="716"/>
                    </a:lnTo>
                    <a:lnTo>
                      <a:pt x="111" y="720"/>
                    </a:lnTo>
                    <a:lnTo>
                      <a:pt x="116" y="720"/>
                    </a:lnTo>
                    <a:lnTo>
                      <a:pt x="121" y="716"/>
                    </a:lnTo>
                    <a:lnTo>
                      <a:pt x="116" y="707"/>
                    </a:lnTo>
                    <a:lnTo>
                      <a:pt x="106" y="703"/>
                    </a:lnTo>
                    <a:lnTo>
                      <a:pt x="101" y="703"/>
                    </a:lnTo>
                    <a:lnTo>
                      <a:pt x="96" y="699"/>
                    </a:lnTo>
                    <a:lnTo>
                      <a:pt x="101" y="695"/>
                    </a:lnTo>
                    <a:lnTo>
                      <a:pt x="106" y="687"/>
                    </a:lnTo>
                    <a:lnTo>
                      <a:pt x="106" y="683"/>
                    </a:lnTo>
                    <a:lnTo>
                      <a:pt x="106" y="675"/>
                    </a:lnTo>
                    <a:lnTo>
                      <a:pt x="106" y="671"/>
                    </a:lnTo>
                    <a:lnTo>
                      <a:pt x="116" y="658"/>
                    </a:lnTo>
                    <a:lnTo>
                      <a:pt x="111" y="650"/>
                    </a:lnTo>
                    <a:lnTo>
                      <a:pt x="111" y="638"/>
                    </a:lnTo>
                    <a:lnTo>
                      <a:pt x="121" y="626"/>
                    </a:lnTo>
                    <a:lnTo>
                      <a:pt x="126" y="621"/>
                    </a:lnTo>
                    <a:lnTo>
                      <a:pt x="126" y="609"/>
                    </a:lnTo>
                    <a:lnTo>
                      <a:pt x="146" y="596"/>
                    </a:lnTo>
                    <a:lnTo>
                      <a:pt x="146" y="588"/>
                    </a:lnTo>
                    <a:lnTo>
                      <a:pt x="151" y="584"/>
                    </a:lnTo>
                    <a:lnTo>
                      <a:pt x="161" y="588"/>
                    </a:lnTo>
                    <a:lnTo>
                      <a:pt x="171" y="580"/>
                    </a:lnTo>
                    <a:lnTo>
                      <a:pt x="161" y="572"/>
                    </a:lnTo>
                    <a:lnTo>
                      <a:pt x="151" y="576"/>
                    </a:lnTo>
                    <a:lnTo>
                      <a:pt x="151" y="568"/>
                    </a:lnTo>
                    <a:lnTo>
                      <a:pt x="156" y="559"/>
                    </a:lnTo>
                    <a:lnTo>
                      <a:pt x="146" y="564"/>
                    </a:lnTo>
                    <a:lnTo>
                      <a:pt x="141" y="559"/>
                    </a:lnTo>
                    <a:lnTo>
                      <a:pt x="126" y="551"/>
                    </a:lnTo>
                    <a:lnTo>
                      <a:pt x="121" y="542"/>
                    </a:lnTo>
                    <a:lnTo>
                      <a:pt x="131" y="538"/>
                    </a:lnTo>
                    <a:lnTo>
                      <a:pt x="141" y="535"/>
                    </a:lnTo>
                    <a:lnTo>
                      <a:pt x="136" y="519"/>
                    </a:lnTo>
                    <a:lnTo>
                      <a:pt x="141" y="514"/>
                    </a:lnTo>
                    <a:lnTo>
                      <a:pt x="141" y="510"/>
                    </a:lnTo>
                    <a:lnTo>
                      <a:pt x="151" y="510"/>
                    </a:lnTo>
                    <a:lnTo>
                      <a:pt x="151" y="502"/>
                    </a:lnTo>
                    <a:lnTo>
                      <a:pt x="151" y="498"/>
                    </a:lnTo>
                    <a:lnTo>
                      <a:pt x="161" y="489"/>
                    </a:lnTo>
                    <a:lnTo>
                      <a:pt x="161" y="485"/>
                    </a:lnTo>
                    <a:lnTo>
                      <a:pt x="161" y="481"/>
                    </a:lnTo>
                    <a:lnTo>
                      <a:pt x="171" y="477"/>
                    </a:lnTo>
                    <a:lnTo>
                      <a:pt x="171" y="473"/>
                    </a:lnTo>
                    <a:lnTo>
                      <a:pt x="171" y="469"/>
                    </a:lnTo>
                    <a:lnTo>
                      <a:pt x="182" y="465"/>
                    </a:lnTo>
                    <a:lnTo>
                      <a:pt x="187" y="461"/>
                    </a:lnTo>
                    <a:lnTo>
                      <a:pt x="192" y="457"/>
                    </a:lnTo>
                    <a:lnTo>
                      <a:pt x="187" y="448"/>
                    </a:lnTo>
                    <a:lnTo>
                      <a:pt x="182" y="444"/>
                    </a:lnTo>
                    <a:lnTo>
                      <a:pt x="192" y="436"/>
                    </a:lnTo>
                    <a:lnTo>
                      <a:pt x="197" y="427"/>
                    </a:lnTo>
                    <a:lnTo>
                      <a:pt x="207" y="419"/>
                    </a:lnTo>
                    <a:lnTo>
                      <a:pt x="207" y="416"/>
                    </a:lnTo>
                    <a:lnTo>
                      <a:pt x="212" y="412"/>
                    </a:lnTo>
                    <a:lnTo>
                      <a:pt x="212" y="407"/>
                    </a:lnTo>
                    <a:lnTo>
                      <a:pt x="222" y="403"/>
                    </a:lnTo>
                    <a:lnTo>
                      <a:pt x="232" y="403"/>
                    </a:lnTo>
                    <a:lnTo>
                      <a:pt x="242" y="412"/>
                    </a:lnTo>
                    <a:lnTo>
                      <a:pt x="242" y="407"/>
                    </a:lnTo>
                    <a:lnTo>
                      <a:pt x="232" y="395"/>
                    </a:lnTo>
                    <a:lnTo>
                      <a:pt x="217" y="395"/>
                    </a:lnTo>
                    <a:lnTo>
                      <a:pt x="212" y="387"/>
                    </a:lnTo>
                    <a:lnTo>
                      <a:pt x="212" y="366"/>
                    </a:lnTo>
                    <a:lnTo>
                      <a:pt x="222" y="362"/>
                    </a:lnTo>
                    <a:lnTo>
                      <a:pt x="237" y="358"/>
                    </a:lnTo>
                    <a:lnTo>
                      <a:pt x="247" y="350"/>
                    </a:lnTo>
                    <a:lnTo>
                      <a:pt x="247" y="341"/>
                    </a:lnTo>
                    <a:lnTo>
                      <a:pt x="242" y="329"/>
                    </a:lnTo>
                    <a:lnTo>
                      <a:pt x="247" y="325"/>
                    </a:lnTo>
                    <a:lnTo>
                      <a:pt x="252" y="321"/>
                    </a:lnTo>
                    <a:lnTo>
                      <a:pt x="252" y="317"/>
                    </a:lnTo>
                    <a:lnTo>
                      <a:pt x="262" y="312"/>
                    </a:lnTo>
                    <a:lnTo>
                      <a:pt x="267" y="317"/>
                    </a:lnTo>
                    <a:lnTo>
                      <a:pt x="267" y="325"/>
                    </a:lnTo>
                    <a:lnTo>
                      <a:pt x="272" y="333"/>
                    </a:lnTo>
                    <a:lnTo>
                      <a:pt x="287" y="341"/>
                    </a:lnTo>
                    <a:lnTo>
                      <a:pt x="282" y="329"/>
                    </a:lnTo>
                    <a:lnTo>
                      <a:pt x="287" y="321"/>
                    </a:lnTo>
                    <a:lnTo>
                      <a:pt x="282" y="300"/>
                    </a:lnTo>
                    <a:lnTo>
                      <a:pt x="277" y="296"/>
                    </a:lnTo>
                    <a:lnTo>
                      <a:pt x="277" y="292"/>
                    </a:lnTo>
                    <a:lnTo>
                      <a:pt x="292" y="280"/>
                    </a:lnTo>
                    <a:lnTo>
                      <a:pt x="302" y="284"/>
                    </a:lnTo>
                    <a:lnTo>
                      <a:pt x="313" y="280"/>
                    </a:lnTo>
                    <a:lnTo>
                      <a:pt x="323" y="276"/>
                    </a:lnTo>
                    <a:lnTo>
                      <a:pt x="323" y="268"/>
                    </a:lnTo>
                    <a:lnTo>
                      <a:pt x="323" y="264"/>
                    </a:lnTo>
                    <a:lnTo>
                      <a:pt x="318" y="268"/>
                    </a:lnTo>
                    <a:lnTo>
                      <a:pt x="308" y="268"/>
                    </a:lnTo>
                    <a:lnTo>
                      <a:pt x="292" y="268"/>
                    </a:lnTo>
                    <a:lnTo>
                      <a:pt x="287" y="264"/>
                    </a:lnTo>
                    <a:lnTo>
                      <a:pt x="287" y="255"/>
                    </a:lnTo>
                    <a:lnTo>
                      <a:pt x="297" y="247"/>
                    </a:lnTo>
                    <a:lnTo>
                      <a:pt x="297" y="243"/>
                    </a:lnTo>
                    <a:lnTo>
                      <a:pt x="302" y="239"/>
                    </a:lnTo>
                    <a:lnTo>
                      <a:pt x="323" y="226"/>
                    </a:lnTo>
                    <a:lnTo>
                      <a:pt x="333" y="210"/>
                    </a:lnTo>
                    <a:lnTo>
                      <a:pt x="328" y="202"/>
                    </a:lnTo>
                    <a:lnTo>
                      <a:pt x="328" y="197"/>
                    </a:lnTo>
                    <a:lnTo>
                      <a:pt x="328" y="185"/>
                    </a:lnTo>
                    <a:lnTo>
                      <a:pt x="338" y="181"/>
                    </a:lnTo>
                    <a:lnTo>
                      <a:pt x="343" y="169"/>
                    </a:lnTo>
                    <a:lnTo>
                      <a:pt x="348" y="153"/>
                    </a:lnTo>
                    <a:lnTo>
                      <a:pt x="353" y="148"/>
                    </a:lnTo>
                    <a:lnTo>
                      <a:pt x="358" y="153"/>
                    </a:lnTo>
                    <a:lnTo>
                      <a:pt x="363" y="148"/>
                    </a:lnTo>
                    <a:lnTo>
                      <a:pt x="358" y="136"/>
                    </a:lnTo>
                    <a:lnTo>
                      <a:pt x="353" y="132"/>
                    </a:lnTo>
                    <a:lnTo>
                      <a:pt x="368" y="123"/>
                    </a:lnTo>
                    <a:lnTo>
                      <a:pt x="373" y="127"/>
                    </a:lnTo>
                    <a:lnTo>
                      <a:pt x="383" y="127"/>
                    </a:lnTo>
                    <a:lnTo>
                      <a:pt x="388" y="123"/>
                    </a:lnTo>
                    <a:lnTo>
                      <a:pt x="378" y="103"/>
                    </a:lnTo>
                    <a:lnTo>
                      <a:pt x="388" y="99"/>
                    </a:lnTo>
                    <a:lnTo>
                      <a:pt x="393" y="91"/>
                    </a:lnTo>
                    <a:lnTo>
                      <a:pt x="398" y="82"/>
                    </a:lnTo>
                    <a:lnTo>
                      <a:pt x="408" y="78"/>
                    </a:lnTo>
                    <a:lnTo>
                      <a:pt x="413" y="82"/>
                    </a:lnTo>
                    <a:lnTo>
                      <a:pt x="418" y="91"/>
                    </a:lnTo>
                    <a:lnTo>
                      <a:pt x="423" y="87"/>
                    </a:lnTo>
                    <a:lnTo>
                      <a:pt x="428" y="74"/>
                    </a:lnTo>
                    <a:lnTo>
                      <a:pt x="433" y="65"/>
                    </a:lnTo>
                    <a:lnTo>
                      <a:pt x="439" y="54"/>
                    </a:lnTo>
                    <a:lnTo>
                      <a:pt x="439" y="82"/>
                    </a:lnTo>
                    <a:lnTo>
                      <a:pt x="444" y="95"/>
                    </a:lnTo>
                    <a:lnTo>
                      <a:pt x="444" y="123"/>
                    </a:lnTo>
                    <a:lnTo>
                      <a:pt x="454" y="127"/>
                    </a:lnTo>
                    <a:lnTo>
                      <a:pt x="459" y="111"/>
                    </a:lnTo>
                    <a:lnTo>
                      <a:pt x="464" y="91"/>
                    </a:lnTo>
                    <a:lnTo>
                      <a:pt x="459" y="82"/>
                    </a:lnTo>
                    <a:lnTo>
                      <a:pt x="464" y="70"/>
                    </a:lnTo>
                    <a:lnTo>
                      <a:pt x="469" y="61"/>
                    </a:lnTo>
                    <a:lnTo>
                      <a:pt x="484" y="54"/>
                    </a:lnTo>
                    <a:lnTo>
                      <a:pt x="484" y="46"/>
                    </a:lnTo>
                    <a:lnTo>
                      <a:pt x="479" y="37"/>
                    </a:lnTo>
                    <a:lnTo>
                      <a:pt x="489" y="37"/>
                    </a:lnTo>
                    <a:lnTo>
                      <a:pt x="504" y="46"/>
                    </a:lnTo>
                    <a:lnTo>
                      <a:pt x="519" y="54"/>
                    </a:lnTo>
                    <a:lnTo>
                      <a:pt x="509" y="29"/>
                    </a:lnTo>
                    <a:lnTo>
                      <a:pt x="494" y="25"/>
                    </a:lnTo>
                    <a:lnTo>
                      <a:pt x="479" y="16"/>
                    </a:lnTo>
                    <a:lnTo>
                      <a:pt x="479" y="8"/>
                    </a:lnTo>
                    <a:lnTo>
                      <a:pt x="489" y="0"/>
                    </a:lnTo>
                    <a:lnTo>
                      <a:pt x="494" y="8"/>
                    </a:lnTo>
                    <a:lnTo>
                      <a:pt x="504" y="16"/>
                    </a:lnTo>
                    <a:lnTo>
                      <a:pt x="529" y="16"/>
                    </a:lnTo>
                    <a:lnTo>
                      <a:pt x="539" y="20"/>
                    </a:lnTo>
                    <a:lnTo>
                      <a:pt x="544" y="25"/>
                    </a:lnTo>
                    <a:lnTo>
                      <a:pt x="544" y="33"/>
                    </a:lnTo>
                    <a:lnTo>
                      <a:pt x="554" y="33"/>
                    </a:lnTo>
                    <a:lnTo>
                      <a:pt x="569" y="37"/>
                    </a:lnTo>
                    <a:lnTo>
                      <a:pt x="575" y="41"/>
                    </a:lnTo>
                    <a:lnTo>
                      <a:pt x="569" y="50"/>
                    </a:lnTo>
                    <a:lnTo>
                      <a:pt x="569" y="58"/>
                    </a:lnTo>
                    <a:lnTo>
                      <a:pt x="575" y="65"/>
                    </a:lnTo>
                    <a:lnTo>
                      <a:pt x="590" y="70"/>
                    </a:lnTo>
                    <a:lnTo>
                      <a:pt x="585" y="78"/>
                    </a:lnTo>
                    <a:lnTo>
                      <a:pt x="580" y="82"/>
                    </a:lnTo>
                    <a:lnTo>
                      <a:pt x="575" y="87"/>
                    </a:lnTo>
                    <a:lnTo>
                      <a:pt x="580" y="95"/>
                    </a:lnTo>
                    <a:lnTo>
                      <a:pt x="585" y="99"/>
                    </a:lnTo>
                    <a:lnTo>
                      <a:pt x="590" y="107"/>
                    </a:lnTo>
                    <a:lnTo>
                      <a:pt x="590" y="115"/>
                    </a:lnTo>
                    <a:lnTo>
                      <a:pt x="585" y="115"/>
                    </a:lnTo>
                    <a:lnTo>
                      <a:pt x="580" y="123"/>
                    </a:lnTo>
                    <a:lnTo>
                      <a:pt x="575" y="136"/>
                    </a:lnTo>
                    <a:lnTo>
                      <a:pt x="575" y="140"/>
                    </a:lnTo>
                    <a:lnTo>
                      <a:pt x="559" y="132"/>
                    </a:lnTo>
                    <a:lnTo>
                      <a:pt x="539" y="127"/>
                    </a:lnTo>
                    <a:lnTo>
                      <a:pt x="524" y="123"/>
                    </a:lnTo>
                    <a:lnTo>
                      <a:pt x="519" y="115"/>
                    </a:lnTo>
                    <a:lnTo>
                      <a:pt x="509" y="119"/>
                    </a:lnTo>
                    <a:lnTo>
                      <a:pt x="509" y="127"/>
                    </a:lnTo>
                    <a:lnTo>
                      <a:pt x="504" y="136"/>
                    </a:lnTo>
                    <a:lnTo>
                      <a:pt x="509" y="148"/>
                    </a:lnTo>
                    <a:lnTo>
                      <a:pt x="504" y="153"/>
                    </a:lnTo>
                    <a:lnTo>
                      <a:pt x="489" y="153"/>
                    </a:lnTo>
                    <a:lnTo>
                      <a:pt x="469" y="169"/>
                    </a:lnTo>
                    <a:lnTo>
                      <a:pt x="479" y="202"/>
                    </a:lnTo>
                    <a:lnTo>
                      <a:pt x="479" y="210"/>
                    </a:lnTo>
                    <a:lnTo>
                      <a:pt x="474" y="218"/>
                    </a:lnTo>
                    <a:lnTo>
                      <a:pt x="484" y="230"/>
                    </a:lnTo>
                    <a:lnTo>
                      <a:pt x="479" y="243"/>
                    </a:lnTo>
                    <a:lnTo>
                      <a:pt x="459" y="243"/>
                    </a:lnTo>
                    <a:lnTo>
                      <a:pt x="433" y="243"/>
                    </a:lnTo>
                    <a:lnTo>
                      <a:pt x="383" y="247"/>
                    </a:lnTo>
                    <a:lnTo>
                      <a:pt x="373" y="251"/>
                    </a:lnTo>
                    <a:lnTo>
                      <a:pt x="373" y="259"/>
                    </a:lnTo>
                    <a:lnTo>
                      <a:pt x="388" y="292"/>
                    </a:lnTo>
                    <a:lnTo>
                      <a:pt x="383" y="304"/>
                    </a:lnTo>
                    <a:lnTo>
                      <a:pt x="373" y="325"/>
                    </a:lnTo>
                    <a:lnTo>
                      <a:pt x="353" y="317"/>
                    </a:lnTo>
                    <a:lnTo>
                      <a:pt x="338" y="321"/>
                    </a:lnTo>
                    <a:lnTo>
                      <a:pt x="313" y="350"/>
                    </a:lnTo>
                    <a:lnTo>
                      <a:pt x="318" y="379"/>
                    </a:lnTo>
                    <a:lnTo>
                      <a:pt x="318" y="387"/>
                    </a:lnTo>
                    <a:lnTo>
                      <a:pt x="292" y="399"/>
                    </a:lnTo>
                    <a:lnTo>
                      <a:pt x="292" y="407"/>
                    </a:lnTo>
                    <a:lnTo>
                      <a:pt x="323" y="431"/>
                    </a:lnTo>
                    <a:lnTo>
                      <a:pt x="328" y="440"/>
                    </a:lnTo>
                    <a:lnTo>
                      <a:pt x="318" y="452"/>
                    </a:lnTo>
                    <a:lnTo>
                      <a:pt x="292" y="477"/>
                    </a:lnTo>
                    <a:lnTo>
                      <a:pt x="292" y="485"/>
                    </a:lnTo>
                    <a:lnTo>
                      <a:pt x="297" y="502"/>
                    </a:lnTo>
                    <a:lnTo>
                      <a:pt x="282" y="514"/>
                    </a:lnTo>
                    <a:lnTo>
                      <a:pt x="277" y="523"/>
                    </a:lnTo>
                    <a:lnTo>
                      <a:pt x="287" y="542"/>
                    </a:lnTo>
                    <a:lnTo>
                      <a:pt x="282" y="551"/>
                    </a:lnTo>
                    <a:lnTo>
                      <a:pt x="247" y="580"/>
                    </a:lnTo>
                    <a:lnTo>
                      <a:pt x="237" y="584"/>
                    </a:lnTo>
                    <a:lnTo>
                      <a:pt x="252" y="617"/>
                    </a:lnTo>
                    <a:lnTo>
                      <a:pt x="247" y="626"/>
                    </a:lnTo>
                    <a:lnTo>
                      <a:pt x="242" y="646"/>
                    </a:lnTo>
                    <a:lnTo>
                      <a:pt x="247" y="666"/>
                    </a:lnTo>
                    <a:lnTo>
                      <a:pt x="252" y="679"/>
                    </a:lnTo>
                    <a:lnTo>
                      <a:pt x="247" y="703"/>
                    </a:lnTo>
                    <a:lnTo>
                      <a:pt x="232" y="732"/>
                    </a:lnTo>
                    <a:lnTo>
                      <a:pt x="222" y="773"/>
                    </a:lnTo>
                    <a:lnTo>
                      <a:pt x="232" y="777"/>
                    </a:lnTo>
                    <a:lnTo>
                      <a:pt x="247" y="790"/>
                    </a:lnTo>
                    <a:lnTo>
                      <a:pt x="257" y="798"/>
                    </a:lnTo>
                    <a:lnTo>
                      <a:pt x="257" y="814"/>
                    </a:lnTo>
                    <a:lnTo>
                      <a:pt x="257" y="827"/>
                    </a:lnTo>
                    <a:lnTo>
                      <a:pt x="247" y="839"/>
                    </a:lnTo>
                    <a:lnTo>
                      <a:pt x="212" y="835"/>
                    </a:lnTo>
                    <a:lnTo>
                      <a:pt x="187" y="839"/>
                    </a:lnTo>
                    <a:lnTo>
                      <a:pt x="166" y="856"/>
                    </a:lnTo>
                    <a:lnTo>
                      <a:pt x="156" y="872"/>
                    </a:lnTo>
                    <a:lnTo>
                      <a:pt x="131" y="917"/>
                    </a:lnTo>
                    <a:lnTo>
                      <a:pt x="141" y="934"/>
                    </a:lnTo>
                    <a:lnTo>
                      <a:pt x="136" y="946"/>
                    </a:lnTo>
                    <a:lnTo>
                      <a:pt x="136" y="950"/>
                    </a:lnTo>
                    <a:lnTo>
                      <a:pt x="125" y="956"/>
                    </a:lnTo>
                    <a:lnTo>
                      <a:pt x="104" y="954"/>
                    </a:lnTo>
                    <a:lnTo>
                      <a:pt x="89" y="943"/>
                    </a:lnTo>
                    <a:lnTo>
                      <a:pt x="76" y="938"/>
                    </a:lnTo>
                    <a:lnTo>
                      <a:pt x="71" y="942"/>
                    </a:lnTo>
                    <a:lnTo>
                      <a:pt x="56" y="946"/>
                    </a:lnTo>
                    <a:lnTo>
                      <a:pt x="51" y="942"/>
                    </a:lnTo>
                    <a:lnTo>
                      <a:pt x="46" y="929"/>
                    </a:lnTo>
                    <a:lnTo>
                      <a:pt x="30" y="929"/>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40" name="Freeform 170">
                <a:extLst>
                  <a:ext uri="{FF2B5EF4-FFF2-40B4-BE49-F238E27FC236}">
                    <a16:creationId xmlns:a16="http://schemas.microsoft.com/office/drawing/2014/main" id="{88577377-EA65-7B4A-A93D-095F04F5A9F3}"/>
                  </a:ext>
                </a:extLst>
              </p:cNvPr>
              <p:cNvSpPr>
                <a:spLocks/>
              </p:cNvSpPr>
              <p:nvPr/>
            </p:nvSpPr>
            <p:spPr bwMode="auto">
              <a:xfrm>
                <a:off x="3623" y="1513"/>
                <a:ext cx="30" cy="21"/>
              </a:xfrm>
              <a:custGeom>
                <a:avLst/>
                <a:gdLst>
                  <a:gd name="T0" fmla="*/ 4 w 30"/>
                  <a:gd name="T1" fmla="*/ 0 h 21"/>
                  <a:gd name="T2" fmla="*/ 4 w 30"/>
                  <a:gd name="T3" fmla="*/ 4 h 21"/>
                  <a:gd name="T4" fmla="*/ 0 w 30"/>
                  <a:gd name="T5" fmla="*/ 11 h 21"/>
                  <a:gd name="T6" fmla="*/ 0 w 30"/>
                  <a:gd name="T7" fmla="*/ 14 h 21"/>
                  <a:gd name="T8" fmla="*/ 8 w 30"/>
                  <a:gd name="T9" fmla="*/ 18 h 21"/>
                  <a:gd name="T10" fmla="*/ 13 w 30"/>
                  <a:gd name="T11" fmla="*/ 18 h 21"/>
                  <a:gd name="T12" fmla="*/ 17 w 30"/>
                  <a:gd name="T13" fmla="*/ 18 h 21"/>
                  <a:gd name="T14" fmla="*/ 21 w 30"/>
                  <a:gd name="T15" fmla="*/ 18 h 21"/>
                  <a:gd name="T16" fmla="*/ 30 w 30"/>
                  <a:gd name="T17" fmla="*/ 21 h 21"/>
                  <a:gd name="T18" fmla="*/ 30 w 30"/>
                  <a:gd name="T19" fmla="*/ 18 h 21"/>
                  <a:gd name="T20" fmla="*/ 26 w 30"/>
                  <a:gd name="T21" fmla="*/ 18 h 21"/>
                  <a:gd name="T22" fmla="*/ 21 w 30"/>
                  <a:gd name="T23" fmla="*/ 14 h 21"/>
                  <a:gd name="T24" fmla="*/ 21 w 30"/>
                  <a:gd name="T25" fmla="*/ 7 h 21"/>
                  <a:gd name="T26" fmla="*/ 17 w 30"/>
                  <a:gd name="T27" fmla="*/ 7 h 21"/>
                  <a:gd name="T28" fmla="*/ 13 w 30"/>
                  <a:gd name="T29" fmla="*/ 4 h 21"/>
                  <a:gd name="T30" fmla="*/ 4 w 30"/>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1">
                    <a:moveTo>
                      <a:pt x="4" y="0"/>
                    </a:moveTo>
                    <a:lnTo>
                      <a:pt x="4" y="4"/>
                    </a:lnTo>
                    <a:lnTo>
                      <a:pt x="0" y="11"/>
                    </a:lnTo>
                    <a:lnTo>
                      <a:pt x="0" y="14"/>
                    </a:lnTo>
                    <a:lnTo>
                      <a:pt x="8" y="18"/>
                    </a:lnTo>
                    <a:lnTo>
                      <a:pt x="13" y="18"/>
                    </a:lnTo>
                    <a:lnTo>
                      <a:pt x="17" y="18"/>
                    </a:lnTo>
                    <a:lnTo>
                      <a:pt x="21" y="18"/>
                    </a:lnTo>
                    <a:lnTo>
                      <a:pt x="30" y="21"/>
                    </a:lnTo>
                    <a:lnTo>
                      <a:pt x="30" y="18"/>
                    </a:lnTo>
                    <a:lnTo>
                      <a:pt x="26" y="18"/>
                    </a:lnTo>
                    <a:lnTo>
                      <a:pt x="21" y="14"/>
                    </a:lnTo>
                    <a:lnTo>
                      <a:pt x="21" y="7"/>
                    </a:lnTo>
                    <a:lnTo>
                      <a:pt x="17" y="7"/>
                    </a:lnTo>
                    <a:lnTo>
                      <a:pt x="13" y="4"/>
                    </a:lnTo>
                    <a:lnTo>
                      <a:pt x="4"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41" name="Freeform 171">
                <a:extLst>
                  <a:ext uri="{FF2B5EF4-FFF2-40B4-BE49-F238E27FC236}">
                    <a16:creationId xmlns:a16="http://schemas.microsoft.com/office/drawing/2014/main" id="{8A6B4FE2-F961-3E49-BED4-A4377BFCBDB7}"/>
                  </a:ext>
                </a:extLst>
              </p:cNvPr>
              <p:cNvSpPr>
                <a:spLocks/>
              </p:cNvSpPr>
              <p:nvPr/>
            </p:nvSpPr>
            <p:spPr bwMode="auto">
              <a:xfrm>
                <a:off x="3617" y="1509"/>
                <a:ext cx="41" cy="29"/>
              </a:xfrm>
              <a:custGeom>
                <a:avLst/>
                <a:gdLst>
                  <a:gd name="T0" fmla="*/ 5 w 41"/>
                  <a:gd name="T1" fmla="*/ 0 h 29"/>
                  <a:gd name="T2" fmla="*/ 5 w 41"/>
                  <a:gd name="T3" fmla="*/ 8 h 29"/>
                  <a:gd name="T4" fmla="*/ 0 w 41"/>
                  <a:gd name="T5" fmla="*/ 17 h 29"/>
                  <a:gd name="T6" fmla="*/ 5 w 41"/>
                  <a:gd name="T7" fmla="*/ 21 h 29"/>
                  <a:gd name="T8" fmla="*/ 10 w 41"/>
                  <a:gd name="T9" fmla="*/ 25 h 29"/>
                  <a:gd name="T10" fmla="*/ 15 w 41"/>
                  <a:gd name="T11" fmla="*/ 25 h 29"/>
                  <a:gd name="T12" fmla="*/ 26 w 41"/>
                  <a:gd name="T13" fmla="*/ 21 h 29"/>
                  <a:gd name="T14" fmla="*/ 31 w 41"/>
                  <a:gd name="T15" fmla="*/ 25 h 29"/>
                  <a:gd name="T16" fmla="*/ 41 w 41"/>
                  <a:gd name="T17" fmla="*/ 29 h 29"/>
                  <a:gd name="T18" fmla="*/ 41 w 41"/>
                  <a:gd name="T19" fmla="*/ 25 h 29"/>
                  <a:gd name="T20" fmla="*/ 36 w 41"/>
                  <a:gd name="T21" fmla="*/ 21 h 29"/>
                  <a:gd name="T22" fmla="*/ 26 w 41"/>
                  <a:gd name="T23" fmla="*/ 21 h 29"/>
                  <a:gd name="T24" fmla="*/ 26 w 41"/>
                  <a:gd name="T25" fmla="*/ 13 h 29"/>
                  <a:gd name="T26" fmla="*/ 21 w 41"/>
                  <a:gd name="T27" fmla="*/ 8 h 29"/>
                  <a:gd name="T28" fmla="*/ 15 w 41"/>
                  <a:gd name="T29" fmla="*/ 4 h 29"/>
                  <a:gd name="T30" fmla="*/ 5 w 41"/>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29">
                    <a:moveTo>
                      <a:pt x="5" y="0"/>
                    </a:moveTo>
                    <a:lnTo>
                      <a:pt x="5" y="8"/>
                    </a:lnTo>
                    <a:lnTo>
                      <a:pt x="0" y="17"/>
                    </a:lnTo>
                    <a:lnTo>
                      <a:pt x="5" y="21"/>
                    </a:lnTo>
                    <a:lnTo>
                      <a:pt x="10" y="25"/>
                    </a:lnTo>
                    <a:lnTo>
                      <a:pt x="15" y="25"/>
                    </a:lnTo>
                    <a:lnTo>
                      <a:pt x="26" y="21"/>
                    </a:lnTo>
                    <a:lnTo>
                      <a:pt x="31" y="25"/>
                    </a:lnTo>
                    <a:lnTo>
                      <a:pt x="41" y="29"/>
                    </a:lnTo>
                    <a:lnTo>
                      <a:pt x="41" y="25"/>
                    </a:lnTo>
                    <a:lnTo>
                      <a:pt x="36" y="21"/>
                    </a:lnTo>
                    <a:lnTo>
                      <a:pt x="26" y="21"/>
                    </a:lnTo>
                    <a:lnTo>
                      <a:pt x="26" y="13"/>
                    </a:lnTo>
                    <a:lnTo>
                      <a:pt x="21" y="8"/>
                    </a:lnTo>
                    <a:lnTo>
                      <a:pt x="15" y="4"/>
                    </a:lnTo>
                    <a:lnTo>
                      <a:pt x="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42" name="Freeform 172">
                <a:extLst>
                  <a:ext uri="{FF2B5EF4-FFF2-40B4-BE49-F238E27FC236}">
                    <a16:creationId xmlns:a16="http://schemas.microsoft.com/office/drawing/2014/main" id="{57B70F18-363A-BF48-AF27-8102C593C649}"/>
                  </a:ext>
                </a:extLst>
              </p:cNvPr>
              <p:cNvSpPr>
                <a:spLocks/>
              </p:cNvSpPr>
              <p:nvPr/>
            </p:nvSpPr>
            <p:spPr bwMode="auto">
              <a:xfrm>
                <a:off x="3577" y="1518"/>
                <a:ext cx="31" cy="16"/>
              </a:xfrm>
              <a:custGeom>
                <a:avLst/>
                <a:gdLst>
                  <a:gd name="T0" fmla="*/ 26 w 31"/>
                  <a:gd name="T1" fmla="*/ 6 h 16"/>
                  <a:gd name="T2" fmla="*/ 31 w 31"/>
                  <a:gd name="T3" fmla="*/ 16 h 16"/>
                  <a:gd name="T4" fmla="*/ 26 w 31"/>
                  <a:gd name="T5" fmla="*/ 16 h 16"/>
                  <a:gd name="T6" fmla="*/ 18 w 31"/>
                  <a:gd name="T7" fmla="*/ 16 h 16"/>
                  <a:gd name="T8" fmla="*/ 4 w 31"/>
                  <a:gd name="T9" fmla="*/ 10 h 16"/>
                  <a:gd name="T10" fmla="*/ 0 w 31"/>
                  <a:gd name="T11" fmla="*/ 6 h 16"/>
                  <a:gd name="T12" fmla="*/ 0 w 31"/>
                  <a:gd name="T13" fmla="*/ 4 h 16"/>
                  <a:gd name="T14" fmla="*/ 4 w 31"/>
                  <a:gd name="T15" fmla="*/ 0 h 16"/>
                  <a:gd name="T16" fmla="*/ 8 w 31"/>
                  <a:gd name="T17" fmla="*/ 6 h 16"/>
                  <a:gd name="T18" fmla="*/ 26 w 31"/>
                  <a:gd name="T19"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6">
                    <a:moveTo>
                      <a:pt x="26" y="6"/>
                    </a:moveTo>
                    <a:lnTo>
                      <a:pt x="31" y="16"/>
                    </a:lnTo>
                    <a:lnTo>
                      <a:pt x="26" y="16"/>
                    </a:lnTo>
                    <a:lnTo>
                      <a:pt x="18" y="16"/>
                    </a:lnTo>
                    <a:lnTo>
                      <a:pt x="4" y="10"/>
                    </a:lnTo>
                    <a:lnTo>
                      <a:pt x="0" y="6"/>
                    </a:lnTo>
                    <a:lnTo>
                      <a:pt x="0" y="4"/>
                    </a:lnTo>
                    <a:lnTo>
                      <a:pt x="4" y="0"/>
                    </a:lnTo>
                    <a:lnTo>
                      <a:pt x="8" y="6"/>
                    </a:lnTo>
                    <a:lnTo>
                      <a:pt x="26" y="6"/>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43" name="Freeform 173">
                <a:extLst>
                  <a:ext uri="{FF2B5EF4-FFF2-40B4-BE49-F238E27FC236}">
                    <a16:creationId xmlns:a16="http://schemas.microsoft.com/office/drawing/2014/main" id="{8DABFE4D-DD6E-2B43-A8DB-041347D54571}"/>
                  </a:ext>
                </a:extLst>
              </p:cNvPr>
              <p:cNvSpPr>
                <a:spLocks/>
              </p:cNvSpPr>
              <p:nvPr/>
            </p:nvSpPr>
            <p:spPr bwMode="auto">
              <a:xfrm>
                <a:off x="3577" y="1518"/>
                <a:ext cx="31" cy="20"/>
              </a:xfrm>
              <a:custGeom>
                <a:avLst/>
                <a:gdLst>
                  <a:gd name="T0" fmla="*/ 26 w 31"/>
                  <a:gd name="T1" fmla="*/ 8 h 20"/>
                  <a:gd name="T2" fmla="*/ 31 w 31"/>
                  <a:gd name="T3" fmla="*/ 16 h 20"/>
                  <a:gd name="T4" fmla="*/ 26 w 31"/>
                  <a:gd name="T5" fmla="*/ 20 h 20"/>
                  <a:gd name="T6" fmla="*/ 16 w 31"/>
                  <a:gd name="T7" fmla="*/ 16 h 20"/>
                  <a:gd name="T8" fmla="*/ 5 w 31"/>
                  <a:gd name="T9" fmla="*/ 12 h 20"/>
                  <a:gd name="T10" fmla="*/ 0 w 31"/>
                  <a:gd name="T11" fmla="*/ 8 h 20"/>
                  <a:gd name="T12" fmla="*/ 0 w 31"/>
                  <a:gd name="T13" fmla="*/ 4 h 20"/>
                  <a:gd name="T14" fmla="*/ 5 w 31"/>
                  <a:gd name="T15" fmla="*/ 0 h 20"/>
                  <a:gd name="T16" fmla="*/ 10 w 31"/>
                  <a:gd name="T17" fmla="*/ 4 h 20"/>
                  <a:gd name="T18" fmla="*/ 26 w 31"/>
                  <a:gd name="T1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0">
                    <a:moveTo>
                      <a:pt x="26" y="8"/>
                    </a:moveTo>
                    <a:lnTo>
                      <a:pt x="31" y="16"/>
                    </a:lnTo>
                    <a:lnTo>
                      <a:pt x="26" y="20"/>
                    </a:lnTo>
                    <a:lnTo>
                      <a:pt x="16" y="16"/>
                    </a:lnTo>
                    <a:lnTo>
                      <a:pt x="5" y="12"/>
                    </a:lnTo>
                    <a:lnTo>
                      <a:pt x="0" y="8"/>
                    </a:lnTo>
                    <a:lnTo>
                      <a:pt x="0" y="4"/>
                    </a:lnTo>
                    <a:lnTo>
                      <a:pt x="5" y="0"/>
                    </a:lnTo>
                    <a:lnTo>
                      <a:pt x="10" y="4"/>
                    </a:lnTo>
                    <a:lnTo>
                      <a:pt x="26" y="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44" name="Freeform 174">
                <a:extLst>
                  <a:ext uri="{FF2B5EF4-FFF2-40B4-BE49-F238E27FC236}">
                    <a16:creationId xmlns:a16="http://schemas.microsoft.com/office/drawing/2014/main" id="{AEB6FF9D-CE10-D444-A78D-3C2A1C80F63D}"/>
                  </a:ext>
                </a:extLst>
              </p:cNvPr>
              <p:cNvSpPr>
                <a:spLocks/>
              </p:cNvSpPr>
              <p:nvPr/>
            </p:nvSpPr>
            <p:spPr bwMode="auto">
              <a:xfrm>
                <a:off x="3608" y="1509"/>
                <a:ext cx="9" cy="9"/>
              </a:xfrm>
              <a:custGeom>
                <a:avLst/>
                <a:gdLst>
                  <a:gd name="T0" fmla="*/ 0 w 9"/>
                  <a:gd name="T1" fmla="*/ 0 h 9"/>
                  <a:gd name="T2" fmla="*/ 0 w 9"/>
                  <a:gd name="T3" fmla="*/ 5 h 9"/>
                  <a:gd name="T4" fmla="*/ 5 w 9"/>
                  <a:gd name="T5" fmla="*/ 9 h 9"/>
                  <a:gd name="T6" fmla="*/ 9 w 9"/>
                  <a:gd name="T7" fmla="*/ 5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lnTo>
                      <a:pt x="0" y="5"/>
                    </a:lnTo>
                    <a:lnTo>
                      <a:pt x="5" y="9"/>
                    </a:lnTo>
                    <a:lnTo>
                      <a:pt x="9" y="5"/>
                    </a:lnTo>
                    <a:lnTo>
                      <a:pt x="0"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nb-NO"/>
              </a:p>
            </p:txBody>
          </p:sp>
          <p:sp>
            <p:nvSpPr>
              <p:cNvPr id="145" name="Freeform 175">
                <a:extLst>
                  <a:ext uri="{FF2B5EF4-FFF2-40B4-BE49-F238E27FC236}">
                    <a16:creationId xmlns:a16="http://schemas.microsoft.com/office/drawing/2014/main" id="{842C04E8-F87B-EE43-BC0E-D0AF599E346F}"/>
                  </a:ext>
                </a:extLst>
              </p:cNvPr>
              <p:cNvSpPr>
                <a:spLocks/>
              </p:cNvSpPr>
              <p:nvPr/>
            </p:nvSpPr>
            <p:spPr bwMode="auto">
              <a:xfrm>
                <a:off x="3608" y="1509"/>
                <a:ext cx="9" cy="9"/>
              </a:xfrm>
              <a:custGeom>
                <a:avLst/>
                <a:gdLst>
                  <a:gd name="T0" fmla="*/ 0 w 9"/>
                  <a:gd name="T1" fmla="*/ 0 h 9"/>
                  <a:gd name="T2" fmla="*/ 0 w 9"/>
                  <a:gd name="T3" fmla="*/ 5 h 9"/>
                  <a:gd name="T4" fmla="*/ 5 w 9"/>
                  <a:gd name="T5" fmla="*/ 9 h 9"/>
                  <a:gd name="T6" fmla="*/ 9 w 9"/>
                  <a:gd name="T7" fmla="*/ 5 h 9"/>
                </a:gdLst>
                <a:ahLst/>
                <a:cxnLst>
                  <a:cxn ang="0">
                    <a:pos x="T0" y="T1"/>
                  </a:cxn>
                  <a:cxn ang="0">
                    <a:pos x="T2" y="T3"/>
                  </a:cxn>
                  <a:cxn ang="0">
                    <a:pos x="T4" y="T5"/>
                  </a:cxn>
                  <a:cxn ang="0">
                    <a:pos x="T6" y="T7"/>
                  </a:cxn>
                </a:cxnLst>
                <a:rect l="0" t="0" r="r" b="b"/>
                <a:pathLst>
                  <a:path w="9" h="9">
                    <a:moveTo>
                      <a:pt x="0" y="0"/>
                    </a:moveTo>
                    <a:lnTo>
                      <a:pt x="0" y="5"/>
                    </a:lnTo>
                    <a:lnTo>
                      <a:pt x="5" y="9"/>
                    </a:lnTo>
                    <a:lnTo>
                      <a:pt x="9" y="5"/>
                    </a:lnTo>
                  </a:path>
                </a:pathLst>
              </a:custGeom>
              <a:noFill/>
              <a:ln w="9525" cap="sq">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nb-NO"/>
              </a:p>
            </p:txBody>
          </p:sp>
          <p:sp>
            <p:nvSpPr>
              <p:cNvPr id="146" name="Freeform 176">
                <a:extLst>
                  <a:ext uri="{FF2B5EF4-FFF2-40B4-BE49-F238E27FC236}">
                    <a16:creationId xmlns:a16="http://schemas.microsoft.com/office/drawing/2014/main" id="{E2B3B9C5-6881-884E-B9E6-B6503892B804}"/>
                  </a:ext>
                </a:extLst>
              </p:cNvPr>
              <p:cNvSpPr>
                <a:spLocks/>
              </p:cNvSpPr>
              <p:nvPr/>
            </p:nvSpPr>
            <p:spPr bwMode="auto">
              <a:xfrm>
                <a:off x="3684" y="1481"/>
                <a:ext cx="1"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47" name="Freeform 177">
                <a:extLst>
                  <a:ext uri="{FF2B5EF4-FFF2-40B4-BE49-F238E27FC236}">
                    <a16:creationId xmlns:a16="http://schemas.microsoft.com/office/drawing/2014/main" id="{C0671C66-D302-8449-9194-8F736A80251A}"/>
                  </a:ext>
                </a:extLst>
              </p:cNvPr>
              <p:cNvSpPr>
                <a:spLocks/>
              </p:cNvSpPr>
              <p:nvPr/>
            </p:nvSpPr>
            <p:spPr bwMode="auto">
              <a:xfrm>
                <a:off x="3684" y="1477"/>
                <a:ext cx="1" cy="8"/>
              </a:xfrm>
              <a:custGeom>
                <a:avLst/>
                <a:gdLst>
                  <a:gd name="T0" fmla="*/ 0 h 8"/>
                  <a:gd name="T1" fmla="*/ 4 h 8"/>
                  <a:gd name="T2" fmla="*/ 8 h 8"/>
                  <a:gd name="T3" fmla="*/ 0 h 8"/>
                </a:gdLst>
                <a:ahLst/>
                <a:cxnLst>
                  <a:cxn ang="0">
                    <a:pos x="0" y="T0"/>
                  </a:cxn>
                  <a:cxn ang="0">
                    <a:pos x="0" y="T1"/>
                  </a:cxn>
                  <a:cxn ang="0">
                    <a:pos x="0" y="T2"/>
                  </a:cxn>
                  <a:cxn ang="0">
                    <a:pos x="0" y="T3"/>
                  </a:cxn>
                </a:cxnLst>
                <a:rect l="0" t="0" r="r" b="b"/>
                <a:pathLst>
                  <a:path h="8">
                    <a:moveTo>
                      <a:pt x="0" y="0"/>
                    </a:moveTo>
                    <a:lnTo>
                      <a:pt x="0" y="4"/>
                    </a:lnTo>
                    <a:lnTo>
                      <a:pt x="0" y="8"/>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48" name="Freeform 178">
                <a:extLst>
                  <a:ext uri="{FF2B5EF4-FFF2-40B4-BE49-F238E27FC236}">
                    <a16:creationId xmlns:a16="http://schemas.microsoft.com/office/drawing/2014/main" id="{565CEF22-105A-504B-8451-F677DD37F0D2}"/>
                  </a:ext>
                </a:extLst>
              </p:cNvPr>
              <p:cNvSpPr>
                <a:spLocks/>
              </p:cNvSpPr>
              <p:nvPr/>
            </p:nvSpPr>
            <p:spPr bwMode="auto">
              <a:xfrm>
                <a:off x="3642" y="1551"/>
                <a:ext cx="1" cy="8"/>
              </a:xfrm>
              <a:custGeom>
                <a:avLst/>
                <a:gdLst>
                  <a:gd name="T0" fmla="*/ 0 h 8"/>
                  <a:gd name="T1" fmla="*/ 0 h 8"/>
                  <a:gd name="T2" fmla="*/ 5 h 8"/>
                  <a:gd name="T3" fmla="*/ 8 h 8"/>
                  <a:gd name="T4" fmla="*/ 5 h 8"/>
                  <a:gd name="T5" fmla="*/ 0 h 8"/>
                </a:gdLst>
                <a:ahLst/>
                <a:cxnLst>
                  <a:cxn ang="0">
                    <a:pos x="0" y="T0"/>
                  </a:cxn>
                  <a:cxn ang="0">
                    <a:pos x="0" y="T1"/>
                  </a:cxn>
                  <a:cxn ang="0">
                    <a:pos x="0" y="T2"/>
                  </a:cxn>
                  <a:cxn ang="0">
                    <a:pos x="0" y="T3"/>
                  </a:cxn>
                  <a:cxn ang="0">
                    <a:pos x="0" y="T4"/>
                  </a:cxn>
                  <a:cxn ang="0">
                    <a:pos x="0" y="T5"/>
                  </a:cxn>
                </a:cxnLst>
                <a:rect l="0" t="0" r="r" b="b"/>
                <a:pathLst>
                  <a:path h="8">
                    <a:moveTo>
                      <a:pt x="0" y="0"/>
                    </a:moveTo>
                    <a:lnTo>
                      <a:pt x="0" y="0"/>
                    </a:lnTo>
                    <a:lnTo>
                      <a:pt x="0" y="5"/>
                    </a:lnTo>
                    <a:lnTo>
                      <a:pt x="0" y="8"/>
                    </a:lnTo>
                    <a:lnTo>
                      <a:pt x="0" y="5"/>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49" name="Freeform 179">
                <a:extLst>
                  <a:ext uri="{FF2B5EF4-FFF2-40B4-BE49-F238E27FC236}">
                    <a16:creationId xmlns:a16="http://schemas.microsoft.com/office/drawing/2014/main" id="{70A456F5-00E8-E64F-A639-ECFFBF5740AB}"/>
                  </a:ext>
                </a:extLst>
              </p:cNvPr>
              <p:cNvSpPr>
                <a:spLocks/>
              </p:cNvSpPr>
              <p:nvPr/>
            </p:nvSpPr>
            <p:spPr bwMode="auto">
              <a:xfrm>
                <a:off x="3642" y="1547"/>
                <a:ext cx="6" cy="12"/>
              </a:xfrm>
              <a:custGeom>
                <a:avLst/>
                <a:gdLst>
                  <a:gd name="T0" fmla="*/ 0 w 6"/>
                  <a:gd name="T1" fmla="*/ 0 h 12"/>
                  <a:gd name="T2" fmla="*/ 0 w 6"/>
                  <a:gd name="T3" fmla="*/ 4 h 12"/>
                  <a:gd name="T4" fmla="*/ 0 w 6"/>
                  <a:gd name="T5" fmla="*/ 8 h 12"/>
                  <a:gd name="T6" fmla="*/ 0 w 6"/>
                  <a:gd name="T7" fmla="*/ 12 h 12"/>
                  <a:gd name="T8" fmla="*/ 6 w 6"/>
                  <a:gd name="T9" fmla="*/ 8 h 12"/>
                  <a:gd name="T10" fmla="*/ 0 w 6"/>
                  <a:gd name="T11" fmla="*/ 0 h 12"/>
                </a:gdLst>
                <a:ahLst/>
                <a:cxnLst>
                  <a:cxn ang="0">
                    <a:pos x="T0" y="T1"/>
                  </a:cxn>
                  <a:cxn ang="0">
                    <a:pos x="T2" y="T3"/>
                  </a:cxn>
                  <a:cxn ang="0">
                    <a:pos x="T4" y="T5"/>
                  </a:cxn>
                  <a:cxn ang="0">
                    <a:pos x="T6" y="T7"/>
                  </a:cxn>
                  <a:cxn ang="0">
                    <a:pos x="T8" y="T9"/>
                  </a:cxn>
                  <a:cxn ang="0">
                    <a:pos x="T10" y="T11"/>
                  </a:cxn>
                </a:cxnLst>
                <a:rect l="0" t="0" r="r" b="b"/>
                <a:pathLst>
                  <a:path w="6" h="12">
                    <a:moveTo>
                      <a:pt x="0" y="0"/>
                    </a:moveTo>
                    <a:lnTo>
                      <a:pt x="0" y="4"/>
                    </a:lnTo>
                    <a:lnTo>
                      <a:pt x="0" y="8"/>
                    </a:lnTo>
                    <a:lnTo>
                      <a:pt x="0" y="12"/>
                    </a:lnTo>
                    <a:lnTo>
                      <a:pt x="6" y="8"/>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50" name="Freeform 180">
                <a:extLst>
                  <a:ext uri="{FF2B5EF4-FFF2-40B4-BE49-F238E27FC236}">
                    <a16:creationId xmlns:a16="http://schemas.microsoft.com/office/drawing/2014/main" id="{64A19447-4317-F84F-88C0-A9B949360F43}"/>
                  </a:ext>
                </a:extLst>
              </p:cNvPr>
              <p:cNvSpPr>
                <a:spLocks/>
              </p:cNvSpPr>
              <p:nvPr/>
            </p:nvSpPr>
            <p:spPr bwMode="auto">
              <a:xfrm>
                <a:off x="3587" y="1555"/>
                <a:ext cx="10" cy="8"/>
              </a:xfrm>
              <a:custGeom>
                <a:avLst/>
                <a:gdLst>
                  <a:gd name="T0" fmla="*/ 10 w 10"/>
                  <a:gd name="T1" fmla="*/ 0 h 8"/>
                  <a:gd name="T2" fmla="*/ 10 w 10"/>
                  <a:gd name="T3" fmla="*/ 0 h 8"/>
                  <a:gd name="T4" fmla="*/ 6 w 10"/>
                  <a:gd name="T5" fmla="*/ 3 h 8"/>
                  <a:gd name="T6" fmla="*/ 3 w 10"/>
                  <a:gd name="T7" fmla="*/ 6 h 8"/>
                  <a:gd name="T8" fmla="*/ 0 w 10"/>
                  <a:gd name="T9" fmla="*/ 6 h 8"/>
                  <a:gd name="T10" fmla="*/ 3 w 10"/>
                  <a:gd name="T11" fmla="*/ 8 h 8"/>
                  <a:gd name="T12" fmla="*/ 10 w 10"/>
                  <a:gd name="T13" fmla="*/ 8 h 8"/>
                  <a:gd name="T14" fmla="*/ 10 w 10"/>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10" y="0"/>
                    </a:moveTo>
                    <a:lnTo>
                      <a:pt x="10" y="0"/>
                    </a:lnTo>
                    <a:lnTo>
                      <a:pt x="6" y="3"/>
                    </a:lnTo>
                    <a:lnTo>
                      <a:pt x="3" y="6"/>
                    </a:lnTo>
                    <a:lnTo>
                      <a:pt x="0" y="6"/>
                    </a:lnTo>
                    <a:lnTo>
                      <a:pt x="3" y="8"/>
                    </a:lnTo>
                    <a:lnTo>
                      <a:pt x="10" y="8"/>
                    </a:lnTo>
                    <a:lnTo>
                      <a:pt x="1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51" name="Freeform 181">
                <a:extLst>
                  <a:ext uri="{FF2B5EF4-FFF2-40B4-BE49-F238E27FC236}">
                    <a16:creationId xmlns:a16="http://schemas.microsoft.com/office/drawing/2014/main" id="{9FD6DDF5-64C7-5446-97B2-8C7DF1D0BEA3}"/>
                  </a:ext>
                </a:extLst>
              </p:cNvPr>
              <p:cNvSpPr>
                <a:spLocks/>
              </p:cNvSpPr>
              <p:nvPr/>
            </p:nvSpPr>
            <p:spPr bwMode="auto">
              <a:xfrm>
                <a:off x="3587" y="1551"/>
                <a:ext cx="15" cy="17"/>
              </a:xfrm>
              <a:custGeom>
                <a:avLst/>
                <a:gdLst>
                  <a:gd name="T0" fmla="*/ 15 w 15"/>
                  <a:gd name="T1" fmla="*/ 0 h 17"/>
                  <a:gd name="T2" fmla="*/ 10 w 15"/>
                  <a:gd name="T3" fmla="*/ 0 h 17"/>
                  <a:gd name="T4" fmla="*/ 5 w 15"/>
                  <a:gd name="T5" fmla="*/ 4 h 17"/>
                  <a:gd name="T6" fmla="*/ 0 w 15"/>
                  <a:gd name="T7" fmla="*/ 9 h 17"/>
                  <a:gd name="T8" fmla="*/ 0 w 15"/>
                  <a:gd name="T9" fmla="*/ 13 h 17"/>
                  <a:gd name="T10" fmla="*/ 0 w 15"/>
                  <a:gd name="T11" fmla="*/ 17 h 17"/>
                  <a:gd name="T12" fmla="*/ 10 w 15"/>
                  <a:gd name="T13" fmla="*/ 17 h 17"/>
                  <a:gd name="T14" fmla="*/ 15 w 15"/>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0"/>
                    </a:moveTo>
                    <a:lnTo>
                      <a:pt x="10" y="0"/>
                    </a:lnTo>
                    <a:lnTo>
                      <a:pt x="5" y="4"/>
                    </a:lnTo>
                    <a:lnTo>
                      <a:pt x="0" y="9"/>
                    </a:lnTo>
                    <a:lnTo>
                      <a:pt x="0" y="13"/>
                    </a:lnTo>
                    <a:lnTo>
                      <a:pt x="0" y="17"/>
                    </a:lnTo>
                    <a:lnTo>
                      <a:pt x="10" y="17"/>
                    </a:lnTo>
                    <a:lnTo>
                      <a:pt x="1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52" name="Freeform 182">
                <a:extLst>
                  <a:ext uri="{FF2B5EF4-FFF2-40B4-BE49-F238E27FC236}">
                    <a16:creationId xmlns:a16="http://schemas.microsoft.com/office/drawing/2014/main" id="{645B30FB-DA27-524C-8DA6-0C37313C0FE5}"/>
                  </a:ext>
                </a:extLst>
              </p:cNvPr>
              <p:cNvSpPr>
                <a:spLocks/>
              </p:cNvSpPr>
              <p:nvPr/>
            </p:nvSpPr>
            <p:spPr bwMode="auto">
              <a:xfrm>
                <a:off x="3557" y="1551"/>
                <a:ext cx="25" cy="25"/>
              </a:xfrm>
              <a:custGeom>
                <a:avLst/>
                <a:gdLst>
                  <a:gd name="T0" fmla="*/ 25 w 25"/>
                  <a:gd name="T1" fmla="*/ 10 h 25"/>
                  <a:gd name="T2" fmla="*/ 25 w 25"/>
                  <a:gd name="T3" fmla="*/ 3 h 25"/>
                  <a:gd name="T4" fmla="*/ 16 w 25"/>
                  <a:gd name="T5" fmla="*/ 0 h 25"/>
                  <a:gd name="T6" fmla="*/ 13 w 25"/>
                  <a:gd name="T7" fmla="*/ 3 h 25"/>
                  <a:gd name="T8" fmla="*/ 4 w 25"/>
                  <a:gd name="T9" fmla="*/ 14 h 25"/>
                  <a:gd name="T10" fmla="*/ 0 w 25"/>
                  <a:gd name="T11" fmla="*/ 18 h 25"/>
                  <a:gd name="T12" fmla="*/ 4 w 25"/>
                  <a:gd name="T13" fmla="*/ 25 h 25"/>
                  <a:gd name="T14" fmla="*/ 16 w 25"/>
                  <a:gd name="T15" fmla="*/ 25 h 25"/>
                  <a:gd name="T16" fmla="*/ 25 w 25"/>
                  <a:gd name="T17" fmla="*/ 18 h 25"/>
                  <a:gd name="T18" fmla="*/ 25 w 25"/>
                  <a:gd name="T19"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25" y="10"/>
                    </a:moveTo>
                    <a:lnTo>
                      <a:pt x="25" y="3"/>
                    </a:lnTo>
                    <a:lnTo>
                      <a:pt x="16" y="0"/>
                    </a:lnTo>
                    <a:lnTo>
                      <a:pt x="13" y="3"/>
                    </a:lnTo>
                    <a:lnTo>
                      <a:pt x="4" y="14"/>
                    </a:lnTo>
                    <a:lnTo>
                      <a:pt x="0" y="18"/>
                    </a:lnTo>
                    <a:lnTo>
                      <a:pt x="4" y="25"/>
                    </a:lnTo>
                    <a:lnTo>
                      <a:pt x="16" y="25"/>
                    </a:lnTo>
                    <a:lnTo>
                      <a:pt x="25" y="18"/>
                    </a:lnTo>
                    <a:lnTo>
                      <a:pt x="25" y="1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53" name="Freeform 183">
                <a:extLst>
                  <a:ext uri="{FF2B5EF4-FFF2-40B4-BE49-F238E27FC236}">
                    <a16:creationId xmlns:a16="http://schemas.microsoft.com/office/drawing/2014/main" id="{DF30C12A-3348-F94C-AC56-F47AEC36E44D}"/>
                  </a:ext>
                </a:extLst>
              </p:cNvPr>
              <p:cNvSpPr>
                <a:spLocks/>
              </p:cNvSpPr>
              <p:nvPr/>
            </p:nvSpPr>
            <p:spPr bwMode="auto">
              <a:xfrm>
                <a:off x="3551" y="1547"/>
                <a:ext cx="31" cy="33"/>
              </a:xfrm>
              <a:custGeom>
                <a:avLst/>
                <a:gdLst>
                  <a:gd name="T0" fmla="*/ 31 w 31"/>
                  <a:gd name="T1" fmla="*/ 12 h 33"/>
                  <a:gd name="T2" fmla="*/ 31 w 31"/>
                  <a:gd name="T3" fmla="*/ 8 h 33"/>
                  <a:gd name="T4" fmla="*/ 21 w 31"/>
                  <a:gd name="T5" fmla="*/ 0 h 33"/>
                  <a:gd name="T6" fmla="*/ 16 w 31"/>
                  <a:gd name="T7" fmla="*/ 8 h 33"/>
                  <a:gd name="T8" fmla="*/ 10 w 31"/>
                  <a:gd name="T9" fmla="*/ 17 h 33"/>
                  <a:gd name="T10" fmla="*/ 0 w 31"/>
                  <a:gd name="T11" fmla="*/ 21 h 33"/>
                  <a:gd name="T12" fmla="*/ 5 w 31"/>
                  <a:gd name="T13" fmla="*/ 29 h 33"/>
                  <a:gd name="T14" fmla="*/ 21 w 31"/>
                  <a:gd name="T15" fmla="*/ 33 h 33"/>
                  <a:gd name="T16" fmla="*/ 31 w 31"/>
                  <a:gd name="T17" fmla="*/ 21 h 33"/>
                  <a:gd name="T18" fmla="*/ 31 w 31"/>
                  <a:gd name="T1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3">
                    <a:moveTo>
                      <a:pt x="31" y="12"/>
                    </a:moveTo>
                    <a:lnTo>
                      <a:pt x="31" y="8"/>
                    </a:lnTo>
                    <a:lnTo>
                      <a:pt x="21" y="0"/>
                    </a:lnTo>
                    <a:lnTo>
                      <a:pt x="16" y="8"/>
                    </a:lnTo>
                    <a:lnTo>
                      <a:pt x="10" y="17"/>
                    </a:lnTo>
                    <a:lnTo>
                      <a:pt x="0" y="21"/>
                    </a:lnTo>
                    <a:lnTo>
                      <a:pt x="5" y="29"/>
                    </a:lnTo>
                    <a:lnTo>
                      <a:pt x="21" y="33"/>
                    </a:lnTo>
                    <a:lnTo>
                      <a:pt x="31" y="21"/>
                    </a:lnTo>
                    <a:lnTo>
                      <a:pt x="31" y="12"/>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54" name="Freeform 184">
                <a:extLst>
                  <a:ext uri="{FF2B5EF4-FFF2-40B4-BE49-F238E27FC236}">
                    <a16:creationId xmlns:a16="http://schemas.microsoft.com/office/drawing/2014/main" id="{5BBEA1BE-F608-8749-B18A-706AEDE99538}"/>
                  </a:ext>
                </a:extLst>
              </p:cNvPr>
              <p:cNvSpPr>
                <a:spLocks/>
              </p:cNvSpPr>
              <p:nvPr/>
            </p:nvSpPr>
            <p:spPr bwMode="auto">
              <a:xfrm>
                <a:off x="3551" y="1526"/>
                <a:ext cx="11" cy="25"/>
              </a:xfrm>
              <a:custGeom>
                <a:avLst/>
                <a:gdLst>
                  <a:gd name="T0" fmla="*/ 11 w 11"/>
                  <a:gd name="T1" fmla="*/ 25 h 25"/>
                  <a:gd name="T2" fmla="*/ 11 w 11"/>
                  <a:gd name="T3" fmla="*/ 18 h 25"/>
                  <a:gd name="T4" fmla="*/ 7 w 11"/>
                  <a:gd name="T5" fmla="*/ 14 h 25"/>
                  <a:gd name="T6" fmla="*/ 11 w 11"/>
                  <a:gd name="T7" fmla="*/ 7 h 25"/>
                  <a:gd name="T8" fmla="*/ 7 w 11"/>
                  <a:gd name="T9" fmla="*/ 4 h 25"/>
                  <a:gd name="T10" fmla="*/ 0 w 11"/>
                  <a:gd name="T11" fmla="*/ 0 h 25"/>
                  <a:gd name="T12" fmla="*/ 0 w 11"/>
                  <a:gd name="T13" fmla="*/ 11 h 25"/>
                  <a:gd name="T14" fmla="*/ 3 w 11"/>
                  <a:gd name="T15" fmla="*/ 21 h 25"/>
                  <a:gd name="T16" fmla="*/ 11 w 11"/>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5">
                    <a:moveTo>
                      <a:pt x="11" y="25"/>
                    </a:moveTo>
                    <a:lnTo>
                      <a:pt x="11" y="18"/>
                    </a:lnTo>
                    <a:lnTo>
                      <a:pt x="7" y="14"/>
                    </a:lnTo>
                    <a:lnTo>
                      <a:pt x="11" y="7"/>
                    </a:lnTo>
                    <a:lnTo>
                      <a:pt x="7" y="4"/>
                    </a:lnTo>
                    <a:lnTo>
                      <a:pt x="0" y="0"/>
                    </a:lnTo>
                    <a:lnTo>
                      <a:pt x="0" y="11"/>
                    </a:lnTo>
                    <a:lnTo>
                      <a:pt x="3" y="21"/>
                    </a:lnTo>
                    <a:lnTo>
                      <a:pt x="11" y="25"/>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55" name="Freeform 185">
                <a:extLst>
                  <a:ext uri="{FF2B5EF4-FFF2-40B4-BE49-F238E27FC236}">
                    <a16:creationId xmlns:a16="http://schemas.microsoft.com/office/drawing/2014/main" id="{94A81EC8-0E1C-3644-BAE8-A65B84254D55}"/>
                  </a:ext>
                </a:extLst>
              </p:cNvPr>
              <p:cNvSpPr>
                <a:spLocks/>
              </p:cNvSpPr>
              <p:nvPr/>
            </p:nvSpPr>
            <p:spPr bwMode="auto">
              <a:xfrm>
                <a:off x="3551" y="1526"/>
                <a:ext cx="15" cy="25"/>
              </a:xfrm>
              <a:custGeom>
                <a:avLst/>
                <a:gdLst>
                  <a:gd name="T0" fmla="*/ 15 w 15"/>
                  <a:gd name="T1" fmla="*/ 25 h 25"/>
                  <a:gd name="T2" fmla="*/ 15 w 15"/>
                  <a:gd name="T3" fmla="*/ 17 h 25"/>
                  <a:gd name="T4" fmla="*/ 10 w 15"/>
                  <a:gd name="T5" fmla="*/ 12 h 25"/>
                  <a:gd name="T6" fmla="*/ 10 w 15"/>
                  <a:gd name="T7" fmla="*/ 4 h 25"/>
                  <a:gd name="T8" fmla="*/ 5 w 15"/>
                  <a:gd name="T9" fmla="*/ 0 h 25"/>
                  <a:gd name="T10" fmla="*/ 0 w 15"/>
                  <a:gd name="T11" fmla="*/ 0 h 25"/>
                  <a:gd name="T12" fmla="*/ 0 w 15"/>
                  <a:gd name="T13" fmla="*/ 8 h 25"/>
                  <a:gd name="T14" fmla="*/ 5 w 15"/>
                  <a:gd name="T15" fmla="*/ 21 h 25"/>
                  <a:gd name="T16" fmla="*/ 15 w 15"/>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5">
                    <a:moveTo>
                      <a:pt x="15" y="25"/>
                    </a:moveTo>
                    <a:lnTo>
                      <a:pt x="15" y="17"/>
                    </a:lnTo>
                    <a:lnTo>
                      <a:pt x="10" y="12"/>
                    </a:lnTo>
                    <a:lnTo>
                      <a:pt x="10" y="4"/>
                    </a:lnTo>
                    <a:lnTo>
                      <a:pt x="5" y="0"/>
                    </a:lnTo>
                    <a:lnTo>
                      <a:pt x="0" y="0"/>
                    </a:lnTo>
                    <a:lnTo>
                      <a:pt x="0" y="8"/>
                    </a:lnTo>
                    <a:lnTo>
                      <a:pt x="5" y="21"/>
                    </a:lnTo>
                    <a:lnTo>
                      <a:pt x="15" y="25"/>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56" name="Freeform 186">
                <a:extLst>
                  <a:ext uri="{FF2B5EF4-FFF2-40B4-BE49-F238E27FC236}">
                    <a16:creationId xmlns:a16="http://schemas.microsoft.com/office/drawing/2014/main" id="{9C1ED88B-7BA5-0C47-85E5-B5A8491B3110}"/>
                  </a:ext>
                </a:extLst>
              </p:cNvPr>
              <p:cNvSpPr>
                <a:spLocks/>
              </p:cNvSpPr>
              <p:nvPr/>
            </p:nvSpPr>
            <p:spPr bwMode="auto">
              <a:xfrm>
                <a:off x="3531" y="1543"/>
                <a:ext cx="26" cy="25"/>
              </a:xfrm>
              <a:custGeom>
                <a:avLst/>
                <a:gdLst>
                  <a:gd name="T0" fmla="*/ 26 w 26"/>
                  <a:gd name="T1" fmla="*/ 18 h 25"/>
                  <a:gd name="T2" fmla="*/ 21 w 26"/>
                  <a:gd name="T3" fmla="*/ 14 h 25"/>
                  <a:gd name="T4" fmla="*/ 13 w 26"/>
                  <a:gd name="T5" fmla="*/ 14 h 25"/>
                  <a:gd name="T6" fmla="*/ 8 w 26"/>
                  <a:gd name="T7" fmla="*/ 10 h 25"/>
                  <a:gd name="T8" fmla="*/ 13 w 26"/>
                  <a:gd name="T9" fmla="*/ 7 h 25"/>
                  <a:gd name="T10" fmla="*/ 13 w 26"/>
                  <a:gd name="T11" fmla="*/ 0 h 25"/>
                  <a:gd name="T12" fmla="*/ 4 w 26"/>
                  <a:gd name="T13" fmla="*/ 7 h 25"/>
                  <a:gd name="T14" fmla="*/ 0 w 26"/>
                  <a:gd name="T15" fmla="*/ 14 h 25"/>
                  <a:gd name="T16" fmla="*/ 4 w 26"/>
                  <a:gd name="T17" fmla="*/ 21 h 25"/>
                  <a:gd name="T18" fmla="*/ 17 w 26"/>
                  <a:gd name="T19" fmla="*/ 25 h 25"/>
                  <a:gd name="T20" fmla="*/ 26 w 26"/>
                  <a:gd name="T21"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5">
                    <a:moveTo>
                      <a:pt x="26" y="18"/>
                    </a:moveTo>
                    <a:lnTo>
                      <a:pt x="21" y="14"/>
                    </a:lnTo>
                    <a:lnTo>
                      <a:pt x="13" y="14"/>
                    </a:lnTo>
                    <a:lnTo>
                      <a:pt x="8" y="10"/>
                    </a:lnTo>
                    <a:lnTo>
                      <a:pt x="13" y="7"/>
                    </a:lnTo>
                    <a:lnTo>
                      <a:pt x="13" y="0"/>
                    </a:lnTo>
                    <a:lnTo>
                      <a:pt x="4" y="7"/>
                    </a:lnTo>
                    <a:lnTo>
                      <a:pt x="0" y="14"/>
                    </a:lnTo>
                    <a:lnTo>
                      <a:pt x="4" y="21"/>
                    </a:lnTo>
                    <a:lnTo>
                      <a:pt x="17" y="25"/>
                    </a:lnTo>
                    <a:lnTo>
                      <a:pt x="26" y="1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57" name="Freeform 187">
                <a:extLst>
                  <a:ext uri="{FF2B5EF4-FFF2-40B4-BE49-F238E27FC236}">
                    <a16:creationId xmlns:a16="http://schemas.microsoft.com/office/drawing/2014/main" id="{04B1C166-C658-B24A-8073-95D8FF2E3B2D}"/>
                  </a:ext>
                </a:extLst>
              </p:cNvPr>
              <p:cNvSpPr>
                <a:spLocks/>
              </p:cNvSpPr>
              <p:nvPr/>
            </p:nvSpPr>
            <p:spPr bwMode="auto">
              <a:xfrm>
                <a:off x="3531" y="1543"/>
                <a:ext cx="26" cy="25"/>
              </a:xfrm>
              <a:custGeom>
                <a:avLst/>
                <a:gdLst>
                  <a:gd name="T0" fmla="*/ 26 w 26"/>
                  <a:gd name="T1" fmla="*/ 17 h 25"/>
                  <a:gd name="T2" fmla="*/ 21 w 26"/>
                  <a:gd name="T3" fmla="*/ 17 h 25"/>
                  <a:gd name="T4" fmla="*/ 10 w 26"/>
                  <a:gd name="T5" fmla="*/ 12 h 25"/>
                  <a:gd name="T6" fmla="*/ 5 w 26"/>
                  <a:gd name="T7" fmla="*/ 12 h 25"/>
                  <a:gd name="T8" fmla="*/ 10 w 26"/>
                  <a:gd name="T9" fmla="*/ 8 h 25"/>
                  <a:gd name="T10" fmla="*/ 10 w 26"/>
                  <a:gd name="T11" fmla="*/ 0 h 25"/>
                  <a:gd name="T12" fmla="*/ 0 w 26"/>
                  <a:gd name="T13" fmla="*/ 8 h 25"/>
                  <a:gd name="T14" fmla="*/ 0 w 26"/>
                  <a:gd name="T15" fmla="*/ 17 h 25"/>
                  <a:gd name="T16" fmla="*/ 5 w 26"/>
                  <a:gd name="T17" fmla="*/ 25 h 25"/>
                  <a:gd name="T18" fmla="*/ 15 w 26"/>
                  <a:gd name="T19" fmla="*/ 25 h 25"/>
                  <a:gd name="T20" fmla="*/ 26 w 26"/>
                  <a:gd name="T2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5">
                    <a:moveTo>
                      <a:pt x="26" y="17"/>
                    </a:moveTo>
                    <a:lnTo>
                      <a:pt x="21" y="17"/>
                    </a:lnTo>
                    <a:lnTo>
                      <a:pt x="10" y="12"/>
                    </a:lnTo>
                    <a:lnTo>
                      <a:pt x="5" y="12"/>
                    </a:lnTo>
                    <a:lnTo>
                      <a:pt x="10" y="8"/>
                    </a:lnTo>
                    <a:lnTo>
                      <a:pt x="10" y="0"/>
                    </a:lnTo>
                    <a:lnTo>
                      <a:pt x="0" y="8"/>
                    </a:lnTo>
                    <a:lnTo>
                      <a:pt x="0" y="17"/>
                    </a:lnTo>
                    <a:lnTo>
                      <a:pt x="5" y="25"/>
                    </a:lnTo>
                    <a:lnTo>
                      <a:pt x="15" y="25"/>
                    </a:lnTo>
                    <a:lnTo>
                      <a:pt x="26" y="17"/>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58" name="Freeform 188">
                <a:extLst>
                  <a:ext uri="{FF2B5EF4-FFF2-40B4-BE49-F238E27FC236}">
                    <a16:creationId xmlns:a16="http://schemas.microsoft.com/office/drawing/2014/main" id="{32DB5810-1520-2041-952B-B6BD392610AA}"/>
                  </a:ext>
                </a:extLst>
              </p:cNvPr>
              <p:cNvSpPr>
                <a:spLocks/>
              </p:cNvSpPr>
              <p:nvPr/>
            </p:nvSpPr>
            <p:spPr bwMode="auto">
              <a:xfrm>
                <a:off x="3516" y="1580"/>
                <a:ext cx="41" cy="41"/>
              </a:xfrm>
              <a:custGeom>
                <a:avLst/>
                <a:gdLst>
                  <a:gd name="T0" fmla="*/ 36 w 41"/>
                  <a:gd name="T1" fmla="*/ 0 h 41"/>
                  <a:gd name="T2" fmla="*/ 31 w 41"/>
                  <a:gd name="T3" fmla="*/ 0 h 41"/>
                  <a:gd name="T4" fmla="*/ 23 w 41"/>
                  <a:gd name="T5" fmla="*/ 4 h 41"/>
                  <a:gd name="T6" fmla="*/ 23 w 41"/>
                  <a:gd name="T7" fmla="*/ 11 h 41"/>
                  <a:gd name="T8" fmla="*/ 18 w 41"/>
                  <a:gd name="T9" fmla="*/ 15 h 41"/>
                  <a:gd name="T10" fmla="*/ 18 w 41"/>
                  <a:gd name="T11" fmla="*/ 11 h 41"/>
                  <a:gd name="T12" fmla="*/ 13 w 41"/>
                  <a:gd name="T13" fmla="*/ 15 h 41"/>
                  <a:gd name="T14" fmla="*/ 9 w 41"/>
                  <a:gd name="T15" fmla="*/ 19 h 41"/>
                  <a:gd name="T16" fmla="*/ 13 w 41"/>
                  <a:gd name="T17" fmla="*/ 26 h 41"/>
                  <a:gd name="T18" fmla="*/ 9 w 41"/>
                  <a:gd name="T19" fmla="*/ 30 h 41"/>
                  <a:gd name="T20" fmla="*/ 0 w 41"/>
                  <a:gd name="T21" fmla="*/ 37 h 41"/>
                  <a:gd name="T22" fmla="*/ 4 w 41"/>
                  <a:gd name="T23" fmla="*/ 41 h 41"/>
                  <a:gd name="T24" fmla="*/ 9 w 41"/>
                  <a:gd name="T25" fmla="*/ 41 h 41"/>
                  <a:gd name="T26" fmla="*/ 31 w 41"/>
                  <a:gd name="T27" fmla="*/ 30 h 41"/>
                  <a:gd name="T28" fmla="*/ 36 w 41"/>
                  <a:gd name="T29" fmla="*/ 22 h 41"/>
                  <a:gd name="T30" fmla="*/ 41 w 41"/>
                  <a:gd name="T31" fmla="*/ 19 h 41"/>
                  <a:gd name="T32" fmla="*/ 36 w 41"/>
                  <a:gd name="T33" fmla="*/ 15 h 41"/>
                  <a:gd name="T34" fmla="*/ 36 w 41"/>
                  <a:gd name="T35" fmla="*/ 4 h 41"/>
                  <a:gd name="T36" fmla="*/ 36 w 41"/>
                  <a:gd name="T3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1">
                    <a:moveTo>
                      <a:pt x="36" y="0"/>
                    </a:moveTo>
                    <a:lnTo>
                      <a:pt x="31" y="0"/>
                    </a:lnTo>
                    <a:lnTo>
                      <a:pt x="23" y="4"/>
                    </a:lnTo>
                    <a:lnTo>
                      <a:pt x="23" y="11"/>
                    </a:lnTo>
                    <a:lnTo>
                      <a:pt x="18" y="15"/>
                    </a:lnTo>
                    <a:lnTo>
                      <a:pt x="18" y="11"/>
                    </a:lnTo>
                    <a:lnTo>
                      <a:pt x="13" y="15"/>
                    </a:lnTo>
                    <a:lnTo>
                      <a:pt x="9" y="19"/>
                    </a:lnTo>
                    <a:lnTo>
                      <a:pt x="13" y="26"/>
                    </a:lnTo>
                    <a:lnTo>
                      <a:pt x="9" y="30"/>
                    </a:lnTo>
                    <a:lnTo>
                      <a:pt x="0" y="37"/>
                    </a:lnTo>
                    <a:lnTo>
                      <a:pt x="4" y="41"/>
                    </a:lnTo>
                    <a:lnTo>
                      <a:pt x="9" y="41"/>
                    </a:lnTo>
                    <a:lnTo>
                      <a:pt x="31" y="30"/>
                    </a:lnTo>
                    <a:lnTo>
                      <a:pt x="36" y="22"/>
                    </a:lnTo>
                    <a:lnTo>
                      <a:pt x="41" y="19"/>
                    </a:lnTo>
                    <a:lnTo>
                      <a:pt x="36" y="15"/>
                    </a:lnTo>
                    <a:lnTo>
                      <a:pt x="36" y="4"/>
                    </a:lnTo>
                    <a:lnTo>
                      <a:pt x="3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59" name="Freeform 189">
                <a:extLst>
                  <a:ext uri="{FF2B5EF4-FFF2-40B4-BE49-F238E27FC236}">
                    <a16:creationId xmlns:a16="http://schemas.microsoft.com/office/drawing/2014/main" id="{3FFCD540-BBED-3846-9FFE-356583292AF5}"/>
                  </a:ext>
                </a:extLst>
              </p:cNvPr>
              <p:cNvSpPr>
                <a:spLocks/>
              </p:cNvSpPr>
              <p:nvPr/>
            </p:nvSpPr>
            <p:spPr bwMode="auto">
              <a:xfrm>
                <a:off x="3516" y="1576"/>
                <a:ext cx="41" cy="45"/>
              </a:xfrm>
              <a:custGeom>
                <a:avLst/>
                <a:gdLst>
                  <a:gd name="T0" fmla="*/ 36 w 41"/>
                  <a:gd name="T1" fmla="*/ 0 h 45"/>
                  <a:gd name="T2" fmla="*/ 30 w 41"/>
                  <a:gd name="T3" fmla="*/ 0 h 45"/>
                  <a:gd name="T4" fmla="*/ 25 w 41"/>
                  <a:gd name="T5" fmla="*/ 4 h 45"/>
                  <a:gd name="T6" fmla="*/ 25 w 41"/>
                  <a:gd name="T7" fmla="*/ 12 h 45"/>
                  <a:gd name="T8" fmla="*/ 20 w 41"/>
                  <a:gd name="T9" fmla="*/ 20 h 45"/>
                  <a:gd name="T10" fmla="*/ 15 w 41"/>
                  <a:gd name="T11" fmla="*/ 16 h 45"/>
                  <a:gd name="T12" fmla="*/ 10 w 41"/>
                  <a:gd name="T13" fmla="*/ 20 h 45"/>
                  <a:gd name="T14" fmla="*/ 10 w 41"/>
                  <a:gd name="T15" fmla="*/ 24 h 45"/>
                  <a:gd name="T16" fmla="*/ 10 w 41"/>
                  <a:gd name="T17" fmla="*/ 33 h 45"/>
                  <a:gd name="T18" fmla="*/ 5 w 41"/>
                  <a:gd name="T19" fmla="*/ 37 h 45"/>
                  <a:gd name="T20" fmla="*/ 0 w 41"/>
                  <a:gd name="T21" fmla="*/ 41 h 45"/>
                  <a:gd name="T22" fmla="*/ 0 w 41"/>
                  <a:gd name="T23" fmla="*/ 45 h 45"/>
                  <a:gd name="T24" fmla="*/ 10 w 41"/>
                  <a:gd name="T25" fmla="*/ 45 h 45"/>
                  <a:gd name="T26" fmla="*/ 30 w 41"/>
                  <a:gd name="T27" fmla="*/ 37 h 45"/>
                  <a:gd name="T28" fmla="*/ 36 w 41"/>
                  <a:gd name="T29" fmla="*/ 29 h 45"/>
                  <a:gd name="T30" fmla="*/ 41 w 41"/>
                  <a:gd name="T31" fmla="*/ 24 h 45"/>
                  <a:gd name="T32" fmla="*/ 36 w 41"/>
                  <a:gd name="T33" fmla="*/ 20 h 45"/>
                  <a:gd name="T34" fmla="*/ 36 w 41"/>
                  <a:gd name="T35" fmla="*/ 8 h 45"/>
                  <a:gd name="T36" fmla="*/ 36 w 41"/>
                  <a:gd name="T3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5">
                    <a:moveTo>
                      <a:pt x="36" y="0"/>
                    </a:moveTo>
                    <a:lnTo>
                      <a:pt x="30" y="0"/>
                    </a:lnTo>
                    <a:lnTo>
                      <a:pt x="25" y="4"/>
                    </a:lnTo>
                    <a:lnTo>
                      <a:pt x="25" y="12"/>
                    </a:lnTo>
                    <a:lnTo>
                      <a:pt x="20" y="20"/>
                    </a:lnTo>
                    <a:lnTo>
                      <a:pt x="15" y="16"/>
                    </a:lnTo>
                    <a:lnTo>
                      <a:pt x="10" y="20"/>
                    </a:lnTo>
                    <a:lnTo>
                      <a:pt x="10" y="24"/>
                    </a:lnTo>
                    <a:lnTo>
                      <a:pt x="10" y="33"/>
                    </a:lnTo>
                    <a:lnTo>
                      <a:pt x="5" y="37"/>
                    </a:lnTo>
                    <a:lnTo>
                      <a:pt x="0" y="41"/>
                    </a:lnTo>
                    <a:lnTo>
                      <a:pt x="0" y="45"/>
                    </a:lnTo>
                    <a:lnTo>
                      <a:pt x="10" y="45"/>
                    </a:lnTo>
                    <a:lnTo>
                      <a:pt x="30" y="37"/>
                    </a:lnTo>
                    <a:lnTo>
                      <a:pt x="36" y="29"/>
                    </a:lnTo>
                    <a:lnTo>
                      <a:pt x="41" y="24"/>
                    </a:lnTo>
                    <a:lnTo>
                      <a:pt x="36" y="20"/>
                    </a:lnTo>
                    <a:lnTo>
                      <a:pt x="36" y="8"/>
                    </a:lnTo>
                    <a:lnTo>
                      <a:pt x="3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60" name="Freeform 190">
                <a:extLst>
                  <a:ext uri="{FF2B5EF4-FFF2-40B4-BE49-F238E27FC236}">
                    <a16:creationId xmlns:a16="http://schemas.microsoft.com/office/drawing/2014/main" id="{BC1DE097-12E7-5446-9A3A-F329A16B42D0}"/>
                  </a:ext>
                </a:extLst>
              </p:cNvPr>
              <p:cNvSpPr>
                <a:spLocks/>
              </p:cNvSpPr>
              <p:nvPr/>
            </p:nvSpPr>
            <p:spPr bwMode="auto">
              <a:xfrm>
                <a:off x="3459" y="1625"/>
                <a:ext cx="57" cy="66"/>
              </a:xfrm>
              <a:custGeom>
                <a:avLst/>
                <a:gdLst>
                  <a:gd name="T0" fmla="*/ 52 w 57"/>
                  <a:gd name="T1" fmla="*/ 0 h 66"/>
                  <a:gd name="T2" fmla="*/ 43 w 57"/>
                  <a:gd name="T3" fmla="*/ 4 h 66"/>
                  <a:gd name="T4" fmla="*/ 38 w 57"/>
                  <a:gd name="T5" fmla="*/ 4 h 66"/>
                  <a:gd name="T6" fmla="*/ 38 w 57"/>
                  <a:gd name="T7" fmla="*/ 0 h 66"/>
                  <a:gd name="T8" fmla="*/ 28 w 57"/>
                  <a:gd name="T9" fmla="*/ 4 h 66"/>
                  <a:gd name="T10" fmla="*/ 28 w 57"/>
                  <a:gd name="T11" fmla="*/ 8 h 66"/>
                  <a:gd name="T12" fmla="*/ 24 w 57"/>
                  <a:gd name="T13" fmla="*/ 12 h 66"/>
                  <a:gd name="T14" fmla="*/ 15 w 57"/>
                  <a:gd name="T15" fmla="*/ 12 h 66"/>
                  <a:gd name="T16" fmla="*/ 15 w 57"/>
                  <a:gd name="T17" fmla="*/ 16 h 66"/>
                  <a:gd name="T18" fmla="*/ 19 w 57"/>
                  <a:gd name="T19" fmla="*/ 19 h 66"/>
                  <a:gd name="T20" fmla="*/ 15 w 57"/>
                  <a:gd name="T21" fmla="*/ 23 h 66"/>
                  <a:gd name="T22" fmla="*/ 5 w 57"/>
                  <a:gd name="T23" fmla="*/ 27 h 66"/>
                  <a:gd name="T24" fmla="*/ 0 w 57"/>
                  <a:gd name="T25" fmla="*/ 31 h 66"/>
                  <a:gd name="T26" fmla="*/ 10 w 57"/>
                  <a:gd name="T27" fmla="*/ 35 h 66"/>
                  <a:gd name="T28" fmla="*/ 10 w 57"/>
                  <a:gd name="T29" fmla="*/ 43 h 66"/>
                  <a:gd name="T30" fmla="*/ 5 w 57"/>
                  <a:gd name="T31" fmla="*/ 47 h 66"/>
                  <a:gd name="T32" fmla="*/ 10 w 57"/>
                  <a:gd name="T33" fmla="*/ 50 h 66"/>
                  <a:gd name="T34" fmla="*/ 15 w 57"/>
                  <a:gd name="T35" fmla="*/ 54 h 66"/>
                  <a:gd name="T36" fmla="*/ 10 w 57"/>
                  <a:gd name="T37" fmla="*/ 62 h 66"/>
                  <a:gd name="T38" fmla="*/ 19 w 57"/>
                  <a:gd name="T39" fmla="*/ 66 h 66"/>
                  <a:gd name="T40" fmla="*/ 24 w 57"/>
                  <a:gd name="T41" fmla="*/ 66 h 66"/>
                  <a:gd name="T42" fmla="*/ 28 w 57"/>
                  <a:gd name="T43" fmla="*/ 50 h 66"/>
                  <a:gd name="T44" fmla="*/ 38 w 57"/>
                  <a:gd name="T45" fmla="*/ 50 h 66"/>
                  <a:gd name="T46" fmla="*/ 52 w 57"/>
                  <a:gd name="T47" fmla="*/ 50 h 66"/>
                  <a:gd name="T48" fmla="*/ 52 w 57"/>
                  <a:gd name="T49" fmla="*/ 39 h 66"/>
                  <a:gd name="T50" fmla="*/ 52 w 57"/>
                  <a:gd name="T51" fmla="*/ 31 h 66"/>
                  <a:gd name="T52" fmla="*/ 57 w 57"/>
                  <a:gd name="T53" fmla="*/ 27 h 66"/>
                  <a:gd name="T54" fmla="*/ 57 w 57"/>
                  <a:gd name="T55" fmla="*/ 23 h 66"/>
                  <a:gd name="T56" fmla="*/ 52 w 57"/>
                  <a:gd name="T57" fmla="*/ 16 h 66"/>
                  <a:gd name="T58" fmla="*/ 52 w 57"/>
                  <a:gd name="T5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 h="66">
                    <a:moveTo>
                      <a:pt x="52" y="0"/>
                    </a:moveTo>
                    <a:lnTo>
                      <a:pt x="43" y="4"/>
                    </a:lnTo>
                    <a:lnTo>
                      <a:pt x="38" y="4"/>
                    </a:lnTo>
                    <a:lnTo>
                      <a:pt x="38" y="0"/>
                    </a:lnTo>
                    <a:lnTo>
                      <a:pt x="28" y="4"/>
                    </a:lnTo>
                    <a:lnTo>
                      <a:pt x="28" y="8"/>
                    </a:lnTo>
                    <a:lnTo>
                      <a:pt x="24" y="12"/>
                    </a:lnTo>
                    <a:lnTo>
                      <a:pt x="15" y="12"/>
                    </a:lnTo>
                    <a:lnTo>
                      <a:pt x="15" y="16"/>
                    </a:lnTo>
                    <a:lnTo>
                      <a:pt x="19" y="19"/>
                    </a:lnTo>
                    <a:lnTo>
                      <a:pt x="15" y="23"/>
                    </a:lnTo>
                    <a:lnTo>
                      <a:pt x="5" y="27"/>
                    </a:lnTo>
                    <a:lnTo>
                      <a:pt x="0" y="31"/>
                    </a:lnTo>
                    <a:lnTo>
                      <a:pt x="10" y="35"/>
                    </a:lnTo>
                    <a:lnTo>
                      <a:pt x="10" y="43"/>
                    </a:lnTo>
                    <a:lnTo>
                      <a:pt x="5" y="47"/>
                    </a:lnTo>
                    <a:lnTo>
                      <a:pt x="10" y="50"/>
                    </a:lnTo>
                    <a:lnTo>
                      <a:pt x="15" y="54"/>
                    </a:lnTo>
                    <a:lnTo>
                      <a:pt x="10" y="62"/>
                    </a:lnTo>
                    <a:lnTo>
                      <a:pt x="19" y="66"/>
                    </a:lnTo>
                    <a:lnTo>
                      <a:pt x="24" y="66"/>
                    </a:lnTo>
                    <a:lnTo>
                      <a:pt x="28" y="50"/>
                    </a:lnTo>
                    <a:lnTo>
                      <a:pt x="38" y="50"/>
                    </a:lnTo>
                    <a:lnTo>
                      <a:pt x="52" y="50"/>
                    </a:lnTo>
                    <a:lnTo>
                      <a:pt x="52" y="39"/>
                    </a:lnTo>
                    <a:lnTo>
                      <a:pt x="52" y="31"/>
                    </a:lnTo>
                    <a:lnTo>
                      <a:pt x="57" y="27"/>
                    </a:lnTo>
                    <a:lnTo>
                      <a:pt x="57" y="23"/>
                    </a:lnTo>
                    <a:lnTo>
                      <a:pt x="52" y="16"/>
                    </a:lnTo>
                    <a:lnTo>
                      <a:pt x="52"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61" name="Freeform 191">
                <a:extLst>
                  <a:ext uri="{FF2B5EF4-FFF2-40B4-BE49-F238E27FC236}">
                    <a16:creationId xmlns:a16="http://schemas.microsoft.com/office/drawing/2014/main" id="{5FCB3AC8-8B82-DF48-803A-D23DD538F56A}"/>
                  </a:ext>
                </a:extLst>
              </p:cNvPr>
              <p:cNvSpPr>
                <a:spLocks/>
              </p:cNvSpPr>
              <p:nvPr/>
            </p:nvSpPr>
            <p:spPr bwMode="auto">
              <a:xfrm>
                <a:off x="3459" y="1625"/>
                <a:ext cx="57" cy="70"/>
              </a:xfrm>
              <a:custGeom>
                <a:avLst/>
                <a:gdLst>
                  <a:gd name="T0" fmla="*/ 57 w 57"/>
                  <a:gd name="T1" fmla="*/ 0 h 70"/>
                  <a:gd name="T2" fmla="*/ 46 w 57"/>
                  <a:gd name="T3" fmla="*/ 4 h 70"/>
                  <a:gd name="T4" fmla="*/ 41 w 57"/>
                  <a:gd name="T5" fmla="*/ 4 h 70"/>
                  <a:gd name="T6" fmla="*/ 36 w 57"/>
                  <a:gd name="T7" fmla="*/ 0 h 70"/>
                  <a:gd name="T8" fmla="*/ 31 w 57"/>
                  <a:gd name="T9" fmla="*/ 4 h 70"/>
                  <a:gd name="T10" fmla="*/ 26 w 57"/>
                  <a:gd name="T11" fmla="*/ 8 h 70"/>
                  <a:gd name="T12" fmla="*/ 26 w 57"/>
                  <a:gd name="T13" fmla="*/ 12 h 70"/>
                  <a:gd name="T14" fmla="*/ 10 w 57"/>
                  <a:gd name="T15" fmla="*/ 8 h 70"/>
                  <a:gd name="T16" fmla="*/ 10 w 57"/>
                  <a:gd name="T17" fmla="*/ 12 h 70"/>
                  <a:gd name="T18" fmla="*/ 16 w 57"/>
                  <a:gd name="T19" fmla="*/ 16 h 70"/>
                  <a:gd name="T20" fmla="*/ 10 w 57"/>
                  <a:gd name="T21" fmla="*/ 25 h 70"/>
                  <a:gd name="T22" fmla="*/ 5 w 57"/>
                  <a:gd name="T23" fmla="*/ 25 h 70"/>
                  <a:gd name="T24" fmla="*/ 0 w 57"/>
                  <a:gd name="T25" fmla="*/ 29 h 70"/>
                  <a:gd name="T26" fmla="*/ 5 w 57"/>
                  <a:gd name="T27" fmla="*/ 37 h 70"/>
                  <a:gd name="T28" fmla="*/ 5 w 57"/>
                  <a:gd name="T29" fmla="*/ 42 h 70"/>
                  <a:gd name="T30" fmla="*/ 5 w 57"/>
                  <a:gd name="T31" fmla="*/ 50 h 70"/>
                  <a:gd name="T32" fmla="*/ 10 w 57"/>
                  <a:gd name="T33" fmla="*/ 54 h 70"/>
                  <a:gd name="T34" fmla="*/ 10 w 57"/>
                  <a:gd name="T35" fmla="*/ 58 h 70"/>
                  <a:gd name="T36" fmla="*/ 10 w 57"/>
                  <a:gd name="T37" fmla="*/ 66 h 70"/>
                  <a:gd name="T38" fmla="*/ 16 w 57"/>
                  <a:gd name="T39" fmla="*/ 70 h 70"/>
                  <a:gd name="T40" fmla="*/ 26 w 57"/>
                  <a:gd name="T41" fmla="*/ 66 h 70"/>
                  <a:gd name="T42" fmla="*/ 31 w 57"/>
                  <a:gd name="T43" fmla="*/ 54 h 70"/>
                  <a:gd name="T44" fmla="*/ 36 w 57"/>
                  <a:gd name="T45" fmla="*/ 54 h 70"/>
                  <a:gd name="T46" fmla="*/ 52 w 57"/>
                  <a:gd name="T47" fmla="*/ 50 h 70"/>
                  <a:gd name="T48" fmla="*/ 57 w 57"/>
                  <a:gd name="T49" fmla="*/ 42 h 70"/>
                  <a:gd name="T50" fmla="*/ 52 w 57"/>
                  <a:gd name="T51" fmla="*/ 33 h 70"/>
                  <a:gd name="T52" fmla="*/ 57 w 57"/>
                  <a:gd name="T53" fmla="*/ 25 h 70"/>
                  <a:gd name="T54" fmla="*/ 57 w 57"/>
                  <a:gd name="T55" fmla="*/ 20 h 70"/>
                  <a:gd name="T56" fmla="*/ 52 w 57"/>
                  <a:gd name="T57" fmla="*/ 12 h 70"/>
                  <a:gd name="T58" fmla="*/ 57 w 57"/>
                  <a:gd name="T5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 h="70">
                    <a:moveTo>
                      <a:pt x="57" y="0"/>
                    </a:moveTo>
                    <a:lnTo>
                      <a:pt x="46" y="4"/>
                    </a:lnTo>
                    <a:lnTo>
                      <a:pt x="41" y="4"/>
                    </a:lnTo>
                    <a:lnTo>
                      <a:pt x="36" y="0"/>
                    </a:lnTo>
                    <a:lnTo>
                      <a:pt x="31" y="4"/>
                    </a:lnTo>
                    <a:lnTo>
                      <a:pt x="26" y="8"/>
                    </a:lnTo>
                    <a:lnTo>
                      <a:pt x="26" y="12"/>
                    </a:lnTo>
                    <a:lnTo>
                      <a:pt x="10" y="8"/>
                    </a:lnTo>
                    <a:lnTo>
                      <a:pt x="10" y="12"/>
                    </a:lnTo>
                    <a:lnTo>
                      <a:pt x="16" y="16"/>
                    </a:lnTo>
                    <a:lnTo>
                      <a:pt x="10" y="25"/>
                    </a:lnTo>
                    <a:lnTo>
                      <a:pt x="5" y="25"/>
                    </a:lnTo>
                    <a:lnTo>
                      <a:pt x="0" y="29"/>
                    </a:lnTo>
                    <a:lnTo>
                      <a:pt x="5" y="37"/>
                    </a:lnTo>
                    <a:lnTo>
                      <a:pt x="5" y="42"/>
                    </a:lnTo>
                    <a:lnTo>
                      <a:pt x="5" y="50"/>
                    </a:lnTo>
                    <a:lnTo>
                      <a:pt x="10" y="54"/>
                    </a:lnTo>
                    <a:lnTo>
                      <a:pt x="10" y="58"/>
                    </a:lnTo>
                    <a:lnTo>
                      <a:pt x="10" y="66"/>
                    </a:lnTo>
                    <a:lnTo>
                      <a:pt x="16" y="70"/>
                    </a:lnTo>
                    <a:lnTo>
                      <a:pt x="26" y="66"/>
                    </a:lnTo>
                    <a:lnTo>
                      <a:pt x="31" y="54"/>
                    </a:lnTo>
                    <a:lnTo>
                      <a:pt x="36" y="54"/>
                    </a:lnTo>
                    <a:lnTo>
                      <a:pt x="52" y="50"/>
                    </a:lnTo>
                    <a:lnTo>
                      <a:pt x="57" y="42"/>
                    </a:lnTo>
                    <a:lnTo>
                      <a:pt x="52" y="33"/>
                    </a:lnTo>
                    <a:lnTo>
                      <a:pt x="57" y="25"/>
                    </a:lnTo>
                    <a:lnTo>
                      <a:pt x="57" y="20"/>
                    </a:lnTo>
                    <a:lnTo>
                      <a:pt x="52" y="12"/>
                    </a:lnTo>
                    <a:lnTo>
                      <a:pt x="57"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62" name="Freeform 192">
                <a:extLst>
                  <a:ext uri="{FF2B5EF4-FFF2-40B4-BE49-F238E27FC236}">
                    <a16:creationId xmlns:a16="http://schemas.microsoft.com/office/drawing/2014/main" id="{27AEEAFF-9111-994C-A72E-94EACE4E3926}"/>
                  </a:ext>
                </a:extLst>
              </p:cNvPr>
              <p:cNvSpPr>
                <a:spLocks/>
              </p:cNvSpPr>
              <p:nvPr/>
            </p:nvSpPr>
            <p:spPr bwMode="auto">
              <a:xfrm>
                <a:off x="3394" y="1675"/>
                <a:ext cx="19" cy="45"/>
              </a:xfrm>
              <a:custGeom>
                <a:avLst/>
                <a:gdLst>
                  <a:gd name="T0" fmla="*/ 0 w 19"/>
                  <a:gd name="T1" fmla="*/ 45 h 45"/>
                  <a:gd name="T2" fmla="*/ 0 w 19"/>
                  <a:gd name="T3" fmla="*/ 42 h 45"/>
                  <a:gd name="T4" fmla="*/ 8 w 19"/>
                  <a:gd name="T5" fmla="*/ 30 h 45"/>
                  <a:gd name="T6" fmla="*/ 11 w 19"/>
                  <a:gd name="T7" fmla="*/ 27 h 45"/>
                  <a:gd name="T8" fmla="*/ 19 w 19"/>
                  <a:gd name="T9" fmla="*/ 19 h 45"/>
                  <a:gd name="T10" fmla="*/ 19 w 19"/>
                  <a:gd name="T11" fmla="*/ 11 h 45"/>
                  <a:gd name="T12" fmla="*/ 19 w 19"/>
                  <a:gd name="T13" fmla="*/ 4 h 45"/>
                  <a:gd name="T14" fmla="*/ 16 w 19"/>
                  <a:gd name="T15" fmla="*/ 0 h 45"/>
                  <a:gd name="T16" fmla="*/ 11 w 19"/>
                  <a:gd name="T17" fmla="*/ 4 h 45"/>
                  <a:gd name="T18" fmla="*/ 8 w 19"/>
                  <a:gd name="T19" fmla="*/ 11 h 45"/>
                  <a:gd name="T20" fmla="*/ 8 w 19"/>
                  <a:gd name="T21" fmla="*/ 15 h 45"/>
                  <a:gd name="T22" fmla="*/ 0 w 19"/>
                  <a:gd name="T23" fmla="*/ 27 h 45"/>
                  <a:gd name="T24" fmla="*/ 0 w 19"/>
                  <a:gd name="T25" fmla="*/ 30 h 45"/>
                  <a:gd name="T26" fmla="*/ 0 w 19"/>
                  <a:gd name="T2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45">
                    <a:moveTo>
                      <a:pt x="0" y="45"/>
                    </a:moveTo>
                    <a:lnTo>
                      <a:pt x="0" y="42"/>
                    </a:lnTo>
                    <a:lnTo>
                      <a:pt x="8" y="30"/>
                    </a:lnTo>
                    <a:lnTo>
                      <a:pt x="11" y="27"/>
                    </a:lnTo>
                    <a:lnTo>
                      <a:pt x="19" y="19"/>
                    </a:lnTo>
                    <a:lnTo>
                      <a:pt x="19" y="11"/>
                    </a:lnTo>
                    <a:lnTo>
                      <a:pt x="19" y="4"/>
                    </a:lnTo>
                    <a:lnTo>
                      <a:pt x="16" y="0"/>
                    </a:lnTo>
                    <a:lnTo>
                      <a:pt x="11" y="4"/>
                    </a:lnTo>
                    <a:lnTo>
                      <a:pt x="8" y="11"/>
                    </a:lnTo>
                    <a:lnTo>
                      <a:pt x="8" y="15"/>
                    </a:lnTo>
                    <a:lnTo>
                      <a:pt x="0" y="27"/>
                    </a:lnTo>
                    <a:lnTo>
                      <a:pt x="0" y="30"/>
                    </a:lnTo>
                    <a:lnTo>
                      <a:pt x="0" y="45"/>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63" name="Freeform 193">
                <a:extLst>
                  <a:ext uri="{FF2B5EF4-FFF2-40B4-BE49-F238E27FC236}">
                    <a16:creationId xmlns:a16="http://schemas.microsoft.com/office/drawing/2014/main" id="{4ACF3E85-9AF0-9846-ACB6-A6020F441CA1}"/>
                  </a:ext>
                </a:extLst>
              </p:cNvPr>
              <p:cNvSpPr>
                <a:spLocks/>
              </p:cNvSpPr>
              <p:nvPr/>
            </p:nvSpPr>
            <p:spPr bwMode="auto">
              <a:xfrm>
                <a:off x="3388" y="1675"/>
                <a:ext cx="25" cy="49"/>
              </a:xfrm>
              <a:custGeom>
                <a:avLst/>
                <a:gdLst>
                  <a:gd name="T0" fmla="*/ 0 w 25"/>
                  <a:gd name="T1" fmla="*/ 49 h 49"/>
                  <a:gd name="T2" fmla="*/ 5 w 25"/>
                  <a:gd name="T3" fmla="*/ 41 h 49"/>
                  <a:gd name="T4" fmla="*/ 15 w 25"/>
                  <a:gd name="T5" fmla="*/ 33 h 49"/>
                  <a:gd name="T6" fmla="*/ 15 w 25"/>
                  <a:gd name="T7" fmla="*/ 29 h 49"/>
                  <a:gd name="T8" fmla="*/ 25 w 25"/>
                  <a:gd name="T9" fmla="*/ 20 h 49"/>
                  <a:gd name="T10" fmla="*/ 25 w 25"/>
                  <a:gd name="T11" fmla="*/ 12 h 49"/>
                  <a:gd name="T12" fmla="*/ 25 w 25"/>
                  <a:gd name="T13" fmla="*/ 0 h 49"/>
                  <a:gd name="T14" fmla="*/ 15 w 25"/>
                  <a:gd name="T15" fmla="*/ 0 h 49"/>
                  <a:gd name="T16" fmla="*/ 15 w 25"/>
                  <a:gd name="T17" fmla="*/ 8 h 49"/>
                  <a:gd name="T18" fmla="*/ 15 w 25"/>
                  <a:gd name="T19" fmla="*/ 16 h 49"/>
                  <a:gd name="T20" fmla="*/ 5 w 25"/>
                  <a:gd name="T21" fmla="*/ 25 h 49"/>
                  <a:gd name="T22" fmla="*/ 5 w 25"/>
                  <a:gd name="T23" fmla="*/ 29 h 49"/>
                  <a:gd name="T24" fmla="*/ 0 w 25"/>
                  <a:gd name="T25" fmla="*/ 33 h 49"/>
                  <a:gd name="T26" fmla="*/ 0 w 25"/>
                  <a:gd name="T2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49">
                    <a:moveTo>
                      <a:pt x="0" y="49"/>
                    </a:moveTo>
                    <a:lnTo>
                      <a:pt x="5" y="41"/>
                    </a:lnTo>
                    <a:lnTo>
                      <a:pt x="15" y="33"/>
                    </a:lnTo>
                    <a:lnTo>
                      <a:pt x="15" y="29"/>
                    </a:lnTo>
                    <a:lnTo>
                      <a:pt x="25" y="20"/>
                    </a:lnTo>
                    <a:lnTo>
                      <a:pt x="25" y="12"/>
                    </a:lnTo>
                    <a:lnTo>
                      <a:pt x="25" y="0"/>
                    </a:lnTo>
                    <a:lnTo>
                      <a:pt x="15" y="0"/>
                    </a:lnTo>
                    <a:lnTo>
                      <a:pt x="15" y="8"/>
                    </a:lnTo>
                    <a:lnTo>
                      <a:pt x="15" y="16"/>
                    </a:lnTo>
                    <a:lnTo>
                      <a:pt x="5" y="25"/>
                    </a:lnTo>
                    <a:lnTo>
                      <a:pt x="5" y="29"/>
                    </a:lnTo>
                    <a:lnTo>
                      <a:pt x="0" y="33"/>
                    </a:lnTo>
                    <a:lnTo>
                      <a:pt x="0" y="49"/>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64" name="Freeform 194">
                <a:extLst>
                  <a:ext uri="{FF2B5EF4-FFF2-40B4-BE49-F238E27FC236}">
                    <a16:creationId xmlns:a16="http://schemas.microsoft.com/office/drawing/2014/main" id="{F9B1C7C7-9641-FB41-A800-64331EF86BFA}"/>
                  </a:ext>
                </a:extLst>
              </p:cNvPr>
              <p:cNvSpPr>
                <a:spLocks/>
              </p:cNvSpPr>
              <p:nvPr/>
            </p:nvSpPr>
            <p:spPr bwMode="auto">
              <a:xfrm>
                <a:off x="3434" y="1703"/>
                <a:ext cx="15" cy="17"/>
              </a:xfrm>
              <a:custGeom>
                <a:avLst/>
                <a:gdLst>
                  <a:gd name="T0" fmla="*/ 8 w 15"/>
                  <a:gd name="T1" fmla="*/ 0 h 17"/>
                  <a:gd name="T2" fmla="*/ 0 w 15"/>
                  <a:gd name="T3" fmla="*/ 4 h 17"/>
                  <a:gd name="T4" fmla="*/ 0 w 15"/>
                  <a:gd name="T5" fmla="*/ 10 h 17"/>
                  <a:gd name="T6" fmla="*/ 12 w 15"/>
                  <a:gd name="T7" fmla="*/ 14 h 17"/>
                  <a:gd name="T8" fmla="*/ 12 w 15"/>
                  <a:gd name="T9" fmla="*/ 17 h 17"/>
                  <a:gd name="T10" fmla="*/ 15 w 15"/>
                  <a:gd name="T11" fmla="*/ 14 h 17"/>
                  <a:gd name="T12" fmla="*/ 15 w 15"/>
                  <a:gd name="T13" fmla="*/ 7 h 17"/>
                  <a:gd name="T14" fmla="*/ 8 w 15"/>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8" y="0"/>
                    </a:moveTo>
                    <a:lnTo>
                      <a:pt x="0" y="4"/>
                    </a:lnTo>
                    <a:lnTo>
                      <a:pt x="0" y="10"/>
                    </a:lnTo>
                    <a:lnTo>
                      <a:pt x="12" y="14"/>
                    </a:lnTo>
                    <a:lnTo>
                      <a:pt x="12" y="17"/>
                    </a:lnTo>
                    <a:lnTo>
                      <a:pt x="15" y="14"/>
                    </a:lnTo>
                    <a:lnTo>
                      <a:pt x="15" y="7"/>
                    </a:lnTo>
                    <a:lnTo>
                      <a:pt x="8"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65" name="Freeform 195">
                <a:extLst>
                  <a:ext uri="{FF2B5EF4-FFF2-40B4-BE49-F238E27FC236}">
                    <a16:creationId xmlns:a16="http://schemas.microsoft.com/office/drawing/2014/main" id="{4E6A3768-72FA-AC4C-A509-F3512A986D2B}"/>
                  </a:ext>
                </a:extLst>
              </p:cNvPr>
              <p:cNvSpPr>
                <a:spLocks/>
              </p:cNvSpPr>
              <p:nvPr/>
            </p:nvSpPr>
            <p:spPr bwMode="auto">
              <a:xfrm>
                <a:off x="3434" y="1703"/>
                <a:ext cx="20" cy="21"/>
              </a:xfrm>
              <a:custGeom>
                <a:avLst/>
                <a:gdLst>
                  <a:gd name="T0" fmla="*/ 5 w 20"/>
                  <a:gd name="T1" fmla="*/ 0 h 21"/>
                  <a:gd name="T2" fmla="*/ 0 w 20"/>
                  <a:gd name="T3" fmla="*/ 0 h 21"/>
                  <a:gd name="T4" fmla="*/ 0 w 20"/>
                  <a:gd name="T5" fmla="*/ 9 h 21"/>
                  <a:gd name="T6" fmla="*/ 10 w 20"/>
                  <a:gd name="T7" fmla="*/ 17 h 21"/>
                  <a:gd name="T8" fmla="*/ 10 w 20"/>
                  <a:gd name="T9" fmla="*/ 21 h 21"/>
                  <a:gd name="T10" fmla="*/ 20 w 20"/>
                  <a:gd name="T11" fmla="*/ 17 h 21"/>
                  <a:gd name="T12" fmla="*/ 15 w 20"/>
                  <a:gd name="T13" fmla="*/ 9 h 21"/>
                  <a:gd name="T14" fmla="*/ 5 w 20"/>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1">
                    <a:moveTo>
                      <a:pt x="5" y="0"/>
                    </a:moveTo>
                    <a:lnTo>
                      <a:pt x="0" y="0"/>
                    </a:lnTo>
                    <a:lnTo>
                      <a:pt x="0" y="9"/>
                    </a:lnTo>
                    <a:lnTo>
                      <a:pt x="10" y="17"/>
                    </a:lnTo>
                    <a:lnTo>
                      <a:pt x="10" y="21"/>
                    </a:lnTo>
                    <a:lnTo>
                      <a:pt x="20" y="17"/>
                    </a:lnTo>
                    <a:lnTo>
                      <a:pt x="15" y="9"/>
                    </a:lnTo>
                    <a:lnTo>
                      <a:pt x="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66" name="Freeform 196">
                <a:extLst>
                  <a:ext uri="{FF2B5EF4-FFF2-40B4-BE49-F238E27FC236}">
                    <a16:creationId xmlns:a16="http://schemas.microsoft.com/office/drawing/2014/main" id="{805461CE-01B6-2440-963E-DEEEF02C45A9}"/>
                  </a:ext>
                </a:extLst>
              </p:cNvPr>
              <p:cNvSpPr>
                <a:spLocks/>
              </p:cNvSpPr>
              <p:nvPr/>
            </p:nvSpPr>
            <p:spPr bwMode="auto">
              <a:xfrm>
                <a:off x="3475" y="1708"/>
                <a:ext cx="20" cy="20"/>
              </a:xfrm>
              <a:custGeom>
                <a:avLst/>
                <a:gdLst>
                  <a:gd name="T0" fmla="*/ 12 w 20"/>
                  <a:gd name="T1" fmla="*/ 4 h 20"/>
                  <a:gd name="T2" fmla="*/ 12 w 20"/>
                  <a:gd name="T3" fmla="*/ 4 h 20"/>
                  <a:gd name="T4" fmla="*/ 4 w 20"/>
                  <a:gd name="T5" fmla="*/ 7 h 20"/>
                  <a:gd name="T6" fmla="*/ 0 w 20"/>
                  <a:gd name="T7" fmla="*/ 13 h 20"/>
                  <a:gd name="T8" fmla="*/ 0 w 20"/>
                  <a:gd name="T9" fmla="*/ 20 h 20"/>
                  <a:gd name="T10" fmla="*/ 4 w 20"/>
                  <a:gd name="T11" fmla="*/ 20 h 20"/>
                  <a:gd name="T12" fmla="*/ 8 w 20"/>
                  <a:gd name="T13" fmla="*/ 13 h 20"/>
                  <a:gd name="T14" fmla="*/ 16 w 20"/>
                  <a:gd name="T15" fmla="*/ 11 h 20"/>
                  <a:gd name="T16" fmla="*/ 20 w 20"/>
                  <a:gd name="T17" fmla="*/ 7 h 20"/>
                  <a:gd name="T18" fmla="*/ 20 w 20"/>
                  <a:gd name="T19" fmla="*/ 0 h 20"/>
                  <a:gd name="T20" fmla="*/ 20 w 20"/>
                  <a:gd name="T21" fmla="*/ 4 h 20"/>
                  <a:gd name="T22" fmla="*/ 12 w 20"/>
                  <a:gd name="T23"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0">
                    <a:moveTo>
                      <a:pt x="12" y="4"/>
                    </a:moveTo>
                    <a:lnTo>
                      <a:pt x="12" y="4"/>
                    </a:lnTo>
                    <a:lnTo>
                      <a:pt x="4" y="7"/>
                    </a:lnTo>
                    <a:lnTo>
                      <a:pt x="0" y="13"/>
                    </a:lnTo>
                    <a:lnTo>
                      <a:pt x="0" y="20"/>
                    </a:lnTo>
                    <a:lnTo>
                      <a:pt x="4" y="20"/>
                    </a:lnTo>
                    <a:lnTo>
                      <a:pt x="8" y="13"/>
                    </a:lnTo>
                    <a:lnTo>
                      <a:pt x="16" y="11"/>
                    </a:lnTo>
                    <a:lnTo>
                      <a:pt x="20" y="7"/>
                    </a:lnTo>
                    <a:lnTo>
                      <a:pt x="20" y="0"/>
                    </a:lnTo>
                    <a:lnTo>
                      <a:pt x="20" y="4"/>
                    </a:lnTo>
                    <a:lnTo>
                      <a:pt x="12" y="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67" name="Freeform 197">
                <a:extLst>
                  <a:ext uri="{FF2B5EF4-FFF2-40B4-BE49-F238E27FC236}">
                    <a16:creationId xmlns:a16="http://schemas.microsoft.com/office/drawing/2014/main" id="{BC591C60-91B3-9449-AED8-B39910B1C71E}"/>
                  </a:ext>
                </a:extLst>
              </p:cNvPr>
              <p:cNvSpPr>
                <a:spLocks/>
              </p:cNvSpPr>
              <p:nvPr/>
            </p:nvSpPr>
            <p:spPr bwMode="auto">
              <a:xfrm>
                <a:off x="3470" y="1708"/>
                <a:ext cx="30" cy="25"/>
              </a:xfrm>
              <a:custGeom>
                <a:avLst/>
                <a:gdLst>
                  <a:gd name="T0" fmla="*/ 20 w 30"/>
                  <a:gd name="T1" fmla="*/ 0 h 25"/>
                  <a:gd name="T2" fmla="*/ 15 w 30"/>
                  <a:gd name="T3" fmla="*/ 4 h 25"/>
                  <a:gd name="T4" fmla="*/ 5 w 30"/>
                  <a:gd name="T5" fmla="*/ 8 h 25"/>
                  <a:gd name="T6" fmla="*/ 5 w 30"/>
                  <a:gd name="T7" fmla="*/ 12 h 25"/>
                  <a:gd name="T8" fmla="*/ 0 w 30"/>
                  <a:gd name="T9" fmla="*/ 20 h 25"/>
                  <a:gd name="T10" fmla="*/ 5 w 30"/>
                  <a:gd name="T11" fmla="*/ 25 h 25"/>
                  <a:gd name="T12" fmla="*/ 15 w 30"/>
                  <a:gd name="T13" fmla="*/ 16 h 25"/>
                  <a:gd name="T14" fmla="*/ 20 w 30"/>
                  <a:gd name="T15" fmla="*/ 8 h 25"/>
                  <a:gd name="T16" fmla="*/ 30 w 30"/>
                  <a:gd name="T17" fmla="*/ 4 h 25"/>
                  <a:gd name="T18" fmla="*/ 30 w 30"/>
                  <a:gd name="T19" fmla="*/ 0 h 25"/>
                  <a:gd name="T20" fmla="*/ 25 w 30"/>
                  <a:gd name="T21" fmla="*/ 4 h 25"/>
                  <a:gd name="T22" fmla="*/ 20 w 30"/>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5">
                    <a:moveTo>
                      <a:pt x="20" y="0"/>
                    </a:moveTo>
                    <a:lnTo>
                      <a:pt x="15" y="4"/>
                    </a:lnTo>
                    <a:lnTo>
                      <a:pt x="5" y="8"/>
                    </a:lnTo>
                    <a:lnTo>
                      <a:pt x="5" y="12"/>
                    </a:lnTo>
                    <a:lnTo>
                      <a:pt x="0" y="20"/>
                    </a:lnTo>
                    <a:lnTo>
                      <a:pt x="5" y="25"/>
                    </a:lnTo>
                    <a:lnTo>
                      <a:pt x="15" y="16"/>
                    </a:lnTo>
                    <a:lnTo>
                      <a:pt x="20" y="8"/>
                    </a:lnTo>
                    <a:lnTo>
                      <a:pt x="30" y="4"/>
                    </a:lnTo>
                    <a:lnTo>
                      <a:pt x="30" y="0"/>
                    </a:lnTo>
                    <a:lnTo>
                      <a:pt x="25" y="4"/>
                    </a:lnTo>
                    <a:lnTo>
                      <a:pt x="2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68" name="Freeform 198">
                <a:extLst>
                  <a:ext uri="{FF2B5EF4-FFF2-40B4-BE49-F238E27FC236}">
                    <a16:creationId xmlns:a16="http://schemas.microsoft.com/office/drawing/2014/main" id="{EC51392F-D015-0748-BBB8-8B7B40968054}"/>
                  </a:ext>
                </a:extLst>
              </p:cNvPr>
              <p:cNvSpPr>
                <a:spLocks/>
              </p:cNvSpPr>
              <p:nvPr/>
            </p:nvSpPr>
            <p:spPr bwMode="auto">
              <a:xfrm>
                <a:off x="3388" y="1720"/>
                <a:ext cx="66" cy="50"/>
              </a:xfrm>
              <a:custGeom>
                <a:avLst/>
                <a:gdLst>
                  <a:gd name="T0" fmla="*/ 57 w 66"/>
                  <a:gd name="T1" fmla="*/ 4 h 50"/>
                  <a:gd name="T2" fmla="*/ 66 w 66"/>
                  <a:gd name="T3" fmla="*/ 8 h 50"/>
                  <a:gd name="T4" fmla="*/ 66 w 66"/>
                  <a:gd name="T5" fmla="*/ 12 h 50"/>
                  <a:gd name="T6" fmla="*/ 66 w 66"/>
                  <a:gd name="T7" fmla="*/ 27 h 50"/>
                  <a:gd name="T8" fmla="*/ 66 w 66"/>
                  <a:gd name="T9" fmla="*/ 35 h 50"/>
                  <a:gd name="T10" fmla="*/ 57 w 66"/>
                  <a:gd name="T11" fmla="*/ 38 h 50"/>
                  <a:gd name="T12" fmla="*/ 48 w 66"/>
                  <a:gd name="T13" fmla="*/ 38 h 50"/>
                  <a:gd name="T14" fmla="*/ 38 w 66"/>
                  <a:gd name="T15" fmla="*/ 42 h 50"/>
                  <a:gd name="T16" fmla="*/ 33 w 66"/>
                  <a:gd name="T17" fmla="*/ 50 h 50"/>
                  <a:gd name="T18" fmla="*/ 28 w 66"/>
                  <a:gd name="T19" fmla="*/ 46 h 50"/>
                  <a:gd name="T20" fmla="*/ 19 w 66"/>
                  <a:gd name="T21" fmla="*/ 38 h 50"/>
                  <a:gd name="T22" fmla="*/ 15 w 66"/>
                  <a:gd name="T23" fmla="*/ 38 h 50"/>
                  <a:gd name="T24" fmla="*/ 15 w 66"/>
                  <a:gd name="T25" fmla="*/ 35 h 50"/>
                  <a:gd name="T26" fmla="*/ 9 w 66"/>
                  <a:gd name="T27" fmla="*/ 27 h 50"/>
                  <a:gd name="T28" fmla="*/ 5 w 66"/>
                  <a:gd name="T29" fmla="*/ 27 h 50"/>
                  <a:gd name="T30" fmla="*/ 0 w 66"/>
                  <a:gd name="T31" fmla="*/ 23 h 50"/>
                  <a:gd name="T32" fmla="*/ 5 w 66"/>
                  <a:gd name="T33" fmla="*/ 20 h 50"/>
                  <a:gd name="T34" fmla="*/ 9 w 66"/>
                  <a:gd name="T35" fmla="*/ 20 h 50"/>
                  <a:gd name="T36" fmla="*/ 15 w 66"/>
                  <a:gd name="T37" fmla="*/ 20 h 50"/>
                  <a:gd name="T38" fmla="*/ 19 w 66"/>
                  <a:gd name="T39" fmla="*/ 12 h 50"/>
                  <a:gd name="T40" fmla="*/ 15 w 66"/>
                  <a:gd name="T41" fmla="*/ 8 h 50"/>
                  <a:gd name="T42" fmla="*/ 19 w 66"/>
                  <a:gd name="T43" fmla="*/ 0 h 50"/>
                  <a:gd name="T44" fmla="*/ 28 w 66"/>
                  <a:gd name="T45" fmla="*/ 4 h 50"/>
                  <a:gd name="T46" fmla="*/ 28 w 66"/>
                  <a:gd name="T47" fmla="*/ 8 h 50"/>
                  <a:gd name="T48" fmla="*/ 28 w 66"/>
                  <a:gd name="T49" fmla="*/ 20 h 50"/>
                  <a:gd name="T50" fmla="*/ 33 w 66"/>
                  <a:gd name="T51" fmla="*/ 20 h 50"/>
                  <a:gd name="T52" fmla="*/ 43 w 66"/>
                  <a:gd name="T53" fmla="*/ 16 h 50"/>
                  <a:gd name="T54" fmla="*/ 48 w 66"/>
                  <a:gd name="T55" fmla="*/ 16 h 50"/>
                  <a:gd name="T56" fmla="*/ 48 w 66"/>
                  <a:gd name="T57" fmla="*/ 12 h 50"/>
                  <a:gd name="T58" fmla="*/ 57 w 66"/>
                  <a:gd name="T59"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50">
                    <a:moveTo>
                      <a:pt x="57" y="4"/>
                    </a:moveTo>
                    <a:lnTo>
                      <a:pt x="66" y="8"/>
                    </a:lnTo>
                    <a:lnTo>
                      <a:pt x="66" y="12"/>
                    </a:lnTo>
                    <a:lnTo>
                      <a:pt x="66" y="27"/>
                    </a:lnTo>
                    <a:lnTo>
                      <a:pt x="66" y="35"/>
                    </a:lnTo>
                    <a:lnTo>
                      <a:pt x="57" y="38"/>
                    </a:lnTo>
                    <a:lnTo>
                      <a:pt x="48" y="38"/>
                    </a:lnTo>
                    <a:lnTo>
                      <a:pt x="38" y="42"/>
                    </a:lnTo>
                    <a:lnTo>
                      <a:pt x="33" y="50"/>
                    </a:lnTo>
                    <a:lnTo>
                      <a:pt x="28" y="46"/>
                    </a:lnTo>
                    <a:lnTo>
                      <a:pt x="19" y="38"/>
                    </a:lnTo>
                    <a:lnTo>
                      <a:pt x="15" y="38"/>
                    </a:lnTo>
                    <a:lnTo>
                      <a:pt x="15" y="35"/>
                    </a:lnTo>
                    <a:lnTo>
                      <a:pt x="9" y="27"/>
                    </a:lnTo>
                    <a:lnTo>
                      <a:pt x="5" y="27"/>
                    </a:lnTo>
                    <a:lnTo>
                      <a:pt x="0" y="23"/>
                    </a:lnTo>
                    <a:lnTo>
                      <a:pt x="5" y="20"/>
                    </a:lnTo>
                    <a:lnTo>
                      <a:pt x="9" y="20"/>
                    </a:lnTo>
                    <a:lnTo>
                      <a:pt x="15" y="20"/>
                    </a:lnTo>
                    <a:lnTo>
                      <a:pt x="19" y="12"/>
                    </a:lnTo>
                    <a:lnTo>
                      <a:pt x="15" y="8"/>
                    </a:lnTo>
                    <a:lnTo>
                      <a:pt x="19" y="0"/>
                    </a:lnTo>
                    <a:lnTo>
                      <a:pt x="28" y="4"/>
                    </a:lnTo>
                    <a:lnTo>
                      <a:pt x="28" y="8"/>
                    </a:lnTo>
                    <a:lnTo>
                      <a:pt x="28" y="20"/>
                    </a:lnTo>
                    <a:lnTo>
                      <a:pt x="33" y="20"/>
                    </a:lnTo>
                    <a:lnTo>
                      <a:pt x="43" y="16"/>
                    </a:lnTo>
                    <a:lnTo>
                      <a:pt x="48" y="16"/>
                    </a:lnTo>
                    <a:lnTo>
                      <a:pt x="48" y="12"/>
                    </a:lnTo>
                    <a:lnTo>
                      <a:pt x="57" y="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69" name="Freeform 199">
                <a:extLst>
                  <a:ext uri="{FF2B5EF4-FFF2-40B4-BE49-F238E27FC236}">
                    <a16:creationId xmlns:a16="http://schemas.microsoft.com/office/drawing/2014/main" id="{03377238-A51D-EA43-B30B-FFA71AEAF6A4}"/>
                  </a:ext>
                </a:extLst>
              </p:cNvPr>
              <p:cNvSpPr>
                <a:spLocks/>
              </p:cNvSpPr>
              <p:nvPr/>
            </p:nvSpPr>
            <p:spPr bwMode="auto">
              <a:xfrm>
                <a:off x="3388" y="1720"/>
                <a:ext cx="71" cy="50"/>
              </a:xfrm>
              <a:custGeom>
                <a:avLst/>
                <a:gdLst>
                  <a:gd name="T0" fmla="*/ 56 w 71"/>
                  <a:gd name="T1" fmla="*/ 0 h 50"/>
                  <a:gd name="T2" fmla="*/ 71 w 71"/>
                  <a:gd name="T3" fmla="*/ 8 h 50"/>
                  <a:gd name="T4" fmla="*/ 71 w 71"/>
                  <a:gd name="T5" fmla="*/ 13 h 50"/>
                  <a:gd name="T6" fmla="*/ 66 w 71"/>
                  <a:gd name="T7" fmla="*/ 25 h 50"/>
                  <a:gd name="T8" fmla="*/ 66 w 71"/>
                  <a:gd name="T9" fmla="*/ 38 h 50"/>
                  <a:gd name="T10" fmla="*/ 56 w 71"/>
                  <a:gd name="T11" fmla="*/ 38 h 50"/>
                  <a:gd name="T12" fmla="*/ 51 w 71"/>
                  <a:gd name="T13" fmla="*/ 38 h 50"/>
                  <a:gd name="T14" fmla="*/ 41 w 71"/>
                  <a:gd name="T15" fmla="*/ 46 h 50"/>
                  <a:gd name="T16" fmla="*/ 30 w 71"/>
                  <a:gd name="T17" fmla="*/ 50 h 50"/>
                  <a:gd name="T18" fmla="*/ 20 w 71"/>
                  <a:gd name="T19" fmla="*/ 38 h 50"/>
                  <a:gd name="T20" fmla="*/ 10 w 71"/>
                  <a:gd name="T21" fmla="*/ 42 h 50"/>
                  <a:gd name="T22" fmla="*/ 10 w 71"/>
                  <a:gd name="T23" fmla="*/ 34 h 50"/>
                  <a:gd name="T24" fmla="*/ 10 w 71"/>
                  <a:gd name="T25" fmla="*/ 30 h 50"/>
                  <a:gd name="T26" fmla="*/ 5 w 71"/>
                  <a:gd name="T27" fmla="*/ 25 h 50"/>
                  <a:gd name="T28" fmla="*/ 0 w 71"/>
                  <a:gd name="T29" fmla="*/ 25 h 50"/>
                  <a:gd name="T30" fmla="*/ 5 w 71"/>
                  <a:gd name="T31" fmla="*/ 21 h 50"/>
                  <a:gd name="T32" fmla="*/ 10 w 71"/>
                  <a:gd name="T33" fmla="*/ 17 h 50"/>
                  <a:gd name="T34" fmla="*/ 15 w 71"/>
                  <a:gd name="T35" fmla="*/ 17 h 50"/>
                  <a:gd name="T36" fmla="*/ 15 w 71"/>
                  <a:gd name="T37" fmla="*/ 13 h 50"/>
                  <a:gd name="T38" fmla="*/ 15 w 71"/>
                  <a:gd name="T39" fmla="*/ 4 h 50"/>
                  <a:gd name="T40" fmla="*/ 20 w 71"/>
                  <a:gd name="T41" fmla="*/ 0 h 50"/>
                  <a:gd name="T42" fmla="*/ 25 w 71"/>
                  <a:gd name="T43" fmla="*/ 0 h 50"/>
                  <a:gd name="T44" fmla="*/ 30 w 71"/>
                  <a:gd name="T45" fmla="*/ 8 h 50"/>
                  <a:gd name="T46" fmla="*/ 25 w 71"/>
                  <a:gd name="T47" fmla="*/ 17 h 50"/>
                  <a:gd name="T48" fmla="*/ 36 w 71"/>
                  <a:gd name="T49" fmla="*/ 17 h 50"/>
                  <a:gd name="T50" fmla="*/ 46 w 71"/>
                  <a:gd name="T51" fmla="*/ 13 h 50"/>
                  <a:gd name="T52" fmla="*/ 46 w 71"/>
                  <a:gd name="T53" fmla="*/ 17 h 50"/>
                  <a:gd name="T54" fmla="*/ 51 w 71"/>
                  <a:gd name="T55" fmla="*/ 17 h 50"/>
                  <a:gd name="T56" fmla="*/ 46 w 71"/>
                  <a:gd name="T57" fmla="*/ 8 h 50"/>
                  <a:gd name="T58" fmla="*/ 56 w 71"/>
                  <a:gd name="T5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50">
                    <a:moveTo>
                      <a:pt x="56" y="0"/>
                    </a:moveTo>
                    <a:lnTo>
                      <a:pt x="71" y="8"/>
                    </a:lnTo>
                    <a:lnTo>
                      <a:pt x="71" y="13"/>
                    </a:lnTo>
                    <a:lnTo>
                      <a:pt x="66" y="25"/>
                    </a:lnTo>
                    <a:lnTo>
                      <a:pt x="66" y="38"/>
                    </a:lnTo>
                    <a:lnTo>
                      <a:pt x="56" y="38"/>
                    </a:lnTo>
                    <a:lnTo>
                      <a:pt x="51" y="38"/>
                    </a:lnTo>
                    <a:lnTo>
                      <a:pt x="41" y="46"/>
                    </a:lnTo>
                    <a:lnTo>
                      <a:pt x="30" y="50"/>
                    </a:lnTo>
                    <a:lnTo>
                      <a:pt x="20" y="38"/>
                    </a:lnTo>
                    <a:lnTo>
                      <a:pt x="10" y="42"/>
                    </a:lnTo>
                    <a:lnTo>
                      <a:pt x="10" y="34"/>
                    </a:lnTo>
                    <a:lnTo>
                      <a:pt x="10" y="30"/>
                    </a:lnTo>
                    <a:lnTo>
                      <a:pt x="5" y="25"/>
                    </a:lnTo>
                    <a:lnTo>
                      <a:pt x="0" y="25"/>
                    </a:lnTo>
                    <a:lnTo>
                      <a:pt x="5" y="21"/>
                    </a:lnTo>
                    <a:lnTo>
                      <a:pt x="10" y="17"/>
                    </a:lnTo>
                    <a:lnTo>
                      <a:pt x="15" y="17"/>
                    </a:lnTo>
                    <a:lnTo>
                      <a:pt x="15" y="13"/>
                    </a:lnTo>
                    <a:lnTo>
                      <a:pt x="15" y="4"/>
                    </a:lnTo>
                    <a:lnTo>
                      <a:pt x="20" y="0"/>
                    </a:lnTo>
                    <a:lnTo>
                      <a:pt x="25" y="0"/>
                    </a:lnTo>
                    <a:lnTo>
                      <a:pt x="30" y="8"/>
                    </a:lnTo>
                    <a:lnTo>
                      <a:pt x="25" y="17"/>
                    </a:lnTo>
                    <a:lnTo>
                      <a:pt x="36" y="17"/>
                    </a:lnTo>
                    <a:lnTo>
                      <a:pt x="46" y="13"/>
                    </a:lnTo>
                    <a:lnTo>
                      <a:pt x="46" y="17"/>
                    </a:lnTo>
                    <a:lnTo>
                      <a:pt x="51" y="17"/>
                    </a:lnTo>
                    <a:lnTo>
                      <a:pt x="46" y="8"/>
                    </a:lnTo>
                    <a:lnTo>
                      <a:pt x="5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70" name="Freeform 200">
                <a:extLst>
                  <a:ext uri="{FF2B5EF4-FFF2-40B4-BE49-F238E27FC236}">
                    <a16:creationId xmlns:a16="http://schemas.microsoft.com/office/drawing/2014/main" id="{83CFFBA8-0988-8642-B040-5E14999FFA4A}"/>
                  </a:ext>
                </a:extLst>
              </p:cNvPr>
              <p:cNvSpPr>
                <a:spLocks/>
              </p:cNvSpPr>
              <p:nvPr/>
            </p:nvSpPr>
            <p:spPr bwMode="auto">
              <a:xfrm>
                <a:off x="3348" y="1724"/>
                <a:ext cx="35" cy="41"/>
              </a:xfrm>
              <a:custGeom>
                <a:avLst/>
                <a:gdLst>
                  <a:gd name="T0" fmla="*/ 35 w 35"/>
                  <a:gd name="T1" fmla="*/ 19 h 41"/>
                  <a:gd name="T2" fmla="*/ 31 w 35"/>
                  <a:gd name="T3" fmla="*/ 12 h 41"/>
                  <a:gd name="T4" fmla="*/ 26 w 35"/>
                  <a:gd name="T5" fmla="*/ 8 h 41"/>
                  <a:gd name="T6" fmla="*/ 22 w 35"/>
                  <a:gd name="T7" fmla="*/ 0 h 41"/>
                  <a:gd name="T8" fmla="*/ 13 w 35"/>
                  <a:gd name="T9" fmla="*/ 0 h 41"/>
                  <a:gd name="T10" fmla="*/ 8 w 35"/>
                  <a:gd name="T11" fmla="*/ 8 h 41"/>
                  <a:gd name="T12" fmla="*/ 13 w 35"/>
                  <a:gd name="T13" fmla="*/ 15 h 41"/>
                  <a:gd name="T14" fmla="*/ 4 w 35"/>
                  <a:gd name="T15" fmla="*/ 23 h 41"/>
                  <a:gd name="T16" fmla="*/ 0 w 35"/>
                  <a:gd name="T17" fmla="*/ 30 h 41"/>
                  <a:gd name="T18" fmla="*/ 0 w 35"/>
                  <a:gd name="T19" fmla="*/ 38 h 41"/>
                  <a:gd name="T20" fmla="*/ 4 w 35"/>
                  <a:gd name="T21" fmla="*/ 41 h 41"/>
                  <a:gd name="T22" fmla="*/ 13 w 35"/>
                  <a:gd name="T23" fmla="*/ 34 h 41"/>
                  <a:gd name="T24" fmla="*/ 13 w 35"/>
                  <a:gd name="T25" fmla="*/ 30 h 41"/>
                  <a:gd name="T26" fmla="*/ 13 w 35"/>
                  <a:gd name="T27" fmla="*/ 23 h 41"/>
                  <a:gd name="T28" fmla="*/ 18 w 35"/>
                  <a:gd name="T29" fmla="*/ 19 h 41"/>
                  <a:gd name="T30" fmla="*/ 22 w 35"/>
                  <a:gd name="T31" fmla="*/ 23 h 41"/>
                  <a:gd name="T32" fmla="*/ 31 w 35"/>
                  <a:gd name="T33" fmla="*/ 23 h 41"/>
                  <a:gd name="T34" fmla="*/ 35 w 35"/>
                  <a:gd name="T35"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1">
                    <a:moveTo>
                      <a:pt x="35" y="19"/>
                    </a:moveTo>
                    <a:lnTo>
                      <a:pt x="31" y="12"/>
                    </a:lnTo>
                    <a:lnTo>
                      <a:pt x="26" y="8"/>
                    </a:lnTo>
                    <a:lnTo>
                      <a:pt x="22" y="0"/>
                    </a:lnTo>
                    <a:lnTo>
                      <a:pt x="13" y="0"/>
                    </a:lnTo>
                    <a:lnTo>
                      <a:pt x="8" y="8"/>
                    </a:lnTo>
                    <a:lnTo>
                      <a:pt x="13" y="15"/>
                    </a:lnTo>
                    <a:lnTo>
                      <a:pt x="4" y="23"/>
                    </a:lnTo>
                    <a:lnTo>
                      <a:pt x="0" y="30"/>
                    </a:lnTo>
                    <a:lnTo>
                      <a:pt x="0" y="38"/>
                    </a:lnTo>
                    <a:lnTo>
                      <a:pt x="4" y="41"/>
                    </a:lnTo>
                    <a:lnTo>
                      <a:pt x="13" y="34"/>
                    </a:lnTo>
                    <a:lnTo>
                      <a:pt x="13" y="30"/>
                    </a:lnTo>
                    <a:lnTo>
                      <a:pt x="13" y="23"/>
                    </a:lnTo>
                    <a:lnTo>
                      <a:pt x="18" y="19"/>
                    </a:lnTo>
                    <a:lnTo>
                      <a:pt x="22" y="23"/>
                    </a:lnTo>
                    <a:lnTo>
                      <a:pt x="31" y="23"/>
                    </a:lnTo>
                    <a:lnTo>
                      <a:pt x="35" y="19"/>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71" name="Freeform 201">
                <a:extLst>
                  <a:ext uri="{FF2B5EF4-FFF2-40B4-BE49-F238E27FC236}">
                    <a16:creationId xmlns:a16="http://schemas.microsoft.com/office/drawing/2014/main" id="{8389986B-2333-C744-A5A0-F08B8A8C471B}"/>
                  </a:ext>
                </a:extLst>
              </p:cNvPr>
              <p:cNvSpPr>
                <a:spLocks/>
              </p:cNvSpPr>
              <p:nvPr/>
            </p:nvSpPr>
            <p:spPr bwMode="auto">
              <a:xfrm>
                <a:off x="3343" y="1720"/>
                <a:ext cx="45" cy="45"/>
              </a:xfrm>
              <a:custGeom>
                <a:avLst/>
                <a:gdLst>
                  <a:gd name="T0" fmla="*/ 45 w 45"/>
                  <a:gd name="T1" fmla="*/ 21 h 45"/>
                  <a:gd name="T2" fmla="*/ 40 w 45"/>
                  <a:gd name="T3" fmla="*/ 17 h 45"/>
                  <a:gd name="T4" fmla="*/ 35 w 45"/>
                  <a:gd name="T5" fmla="*/ 13 h 45"/>
                  <a:gd name="T6" fmla="*/ 25 w 45"/>
                  <a:gd name="T7" fmla="*/ 4 h 45"/>
                  <a:gd name="T8" fmla="*/ 20 w 45"/>
                  <a:gd name="T9" fmla="*/ 0 h 45"/>
                  <a:gd name="T10" fmla="*/ 15 w 45"/>
                  <a:gd name="T11" fmla="*/ 8 h 45"/>
                  <a:gd name="T12" fmla="*/ 15 w 45"/>
                  <a:gd name="T13" fmla="*/ 17 h 45"/>
                  <a:gd name="T14" fmla="*/ 10 w 45"/>
                  <a:gd name="T15" fmla="*/ 25 h 45"/>
                  <a:gd name="T16" fmla="*/ 0 w 45"/>
                  <a:gd name="T17" fmla="*/ 33 h 45"/>
                  <a:gd name="T18" fmla="*/ 5 w 45"/>
                  <a:gd name="T19" fmla="*/ 41 h 45"/>
                  <a:gd name="T20" fmla="*/ 5 w 45"/>
                  <a:gd name="T21" fmla="*/ 45 h 45"/>
                  <a:gd name="T22" fmla="*/ 20 w 45"/>
                  <a:gd name="T23" fmla="*/ 41 h 45"/>
                  <a:gd name="T24" fmla="*/ 20 w 45"/>
                  <a:gd name="T25" fmla="*/ 33 h 45"/>
                  <a:gd name="T26" fmla="*/ 20 w 45"/>
                  <a:gd name="T27" fmla="*/ 29 h 45"/>
                  <a:gd name="T28" fmla="*/ 25 w 45"/>
                  <a:gd name="T29" fmla="*/ 21 h 45"/>
                  <a:gd name="T30" fmla="*/ 30 w 45"/>
                  <a:gd name="T31" fmla="*/ 29 h 45"/>
                  <a:gd name="T32" fmla="*/ 35 w 45"/>
                  <a:gd name="T33" fmla="*/ 29 h 45"/>
                  <a:gd name="T34" fmla="*/ 45 w 45"/>
                  <a:gd name="T35"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45">
                    <a:moveTo>
                      <a:pt x="45" y="21"/>
                    </a:moveTo>
                    <a:lnTo>
                      <a:pt x="40" y="17"/>
                    </a:lnTo>
                    <a:lnTo>
                      <a:pt x="35" y="13"/>
                    </a:lnTo>
                    <a:lnTo>
                      <a:pt x="25" y="4"/>
                    </a:lnTo>
                    <a:lnTo>
                      <a:pt x="20" y="0"/>
                    </a:lnTo>
                    <a:lnTo>
                      <a:pt x="15" y="8"/>
                    </a:lnTo>
                    <a:lnTo>
                      <a:pt x="15" y="17"/>
                    </a:lnTo>
                    <a:lnTo>
                      <a:pt x="10" y="25"/>
                    </a:lnTo>
                    <a:lnTo>
                      <a:pt x="0" y="33"/>
                    </a:lnTo>
                    <a:lnTo>
                      <a:pt x="5" y="41"/>
                    </a:lnTo>
                    <a:lnTo>
                      <a:pt x="5" y="45"/>
                    </a:lnTo>
                    <a:lnTo>
                      <a:pt x="20" y="41"/>
                    </a:lnTo>
                    <a:lnTo>
                      <a:pt x="20" y="33"/>
                    </a:lnTo>
                    <a:lnTo>
                      <a:pt x="20" y="29"/>
                    </a:lnTo>
                    <a:lnTo>
                      <a:pt x="25" y="21"/>
                    </a:lnTo>
                    <a:lnTo>
                      <a:pt x="30" y="29"/>
                    </a:lnTo>
                    <a:lnTo>
                      <a:pt x="35" y="29"/>
                    </a:lnTo>
                    <a:lnTo>
                      <a:pt x="45" y="21"/>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72" name="Freeform 202">
                <a:extLst>
                  <a:ext uri="{FF2B5EF4-FFF2-40B4-BE49-F238E27FC236}">
                    <a16:creationId xmlns:a16="http://schemas.microsoft.com/office/drawing/2014/main" id="{3BD4EC7C-5E36-3744-B11C-18C8C472B877}"/>
                  </a:ext>
                </a:extLst>
              </p:cNvPr>
              <p:cNvSpPr>
                <a:spLocks/>
              </p:cNvSpPr>
              <p:nvPr/>
            </p:nvSpPr>
            <p:spPr bwMode="auto">
              <a:xfrm>
                <a:off x="3358" y="1753"/>
                <a:ext cx="30" cy="21"/>
              </a:xfrm>
              <a:custGeom>
                <a:avLst/>
                <a:gdLst>
                  <a:gd name="T0" fmla="*/ 30 w 30"/>
                  <a:gd name="T1" fmla="*/ 4 h 21"/>
                  <a:gd name="T2" fmla="*/ 26 w 30"/>
                  <a:gd name="T3" fmla="*/ 0 h 21"/>
                  <a:gd name="T4" fmla="*/ 22 w 30"/>
                  <a:gd name="T5" fmla="*/ 0 h 21"/>
                  <a:gd name="T6" fmla="*/ 13 w 30"/>
                  <a:gd name="T7" fmla="*/ 0 h 21"/>
                  <a:gd name="T8" fmla="*/ 13 w 30"/>
                  <a:gd name="T9" fmla="*/ 4 h 21"/>
                  <a:gd name="T10" fmla="*/ 4 w 30"/>
                  <a:gd name="T11" fmla="*/ 7 h 21"/>
                  <a:gd name="T12" fmla="*/ 0 w 30"/>
                  <a:gd name="T13" fmla="*/ 14 h 21"/>
                  <a:gd name="T14" fmla="*/ 4 w 30"/>
                  <a:gd name="T15" fmla="*/ 21 h 21"/>
                  <a:gd name="T16" fmla="*/ 17 w 30"/>
                  <a:gd name="T17" fmla="*/ 14 h 21"/>
                  <a:gd name="T18" fmla="*/ 26 w 30"/>
                  <a:gd name="T19" fmla="*/ 11 h 21"/>
                  <a:gd name="T20" fmla="*/ 30 w 30"/>
                  <a:gd name="T2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1">
                    <a:moveTo>
                      <a:pt x="30" y="4"/>
                    </a:moveTo>
                    <a:lnTo>
                      <a:pt x="26" y="0"/>
                    </a:lnTo>
                    <a:lnTo>
                      <a:pt x="22" y="0"/>
                    </a:lnTo>
                    <a:lnTo>
                      <a:pt x="13" y="0"/>
                    </a:lnTo>
                    <a:lnTo>
                      <a:pt x="13" y="4"/>
                    </a:lnTo>
                    <a:lnTo>
                      <a:pt x="4" y="7"/>
                    </a:lnTo>
                    <a:lnTo>
                      <a:pt x="0" y="14"/>
                    </a:lnTo>
                    <a:lnTo>
                      <a:pt x="4" y="21"/>
                    </a:lnTo>
                    <a:lnTo>
                      <a:pt x="17" y="14"/>
                    </a:lnTo>
                    <a:lnTo>
                      <a:pt x="26" y="11"/>
                    </a:lnTo>
                    <a:lnTo>
                      <a:pt x="30" y="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73" name="Freeform 203">
                <a:extLst>
                  <a:ext uri="{FF2B5EF4-FFF2-40B4-BE49-F238E27FC236}">
                    <a16:creationId xmlns:a16="http://schemas.microsoft.com/office/drawing/2014/main" id="{05FE1150-72B9-3C41-B4A5-0EF16119F03B}"/>
                  </a:ext>
                </a:extLst>
              </p:cNvPr>
              <p:cNvSpPr>
                <a:spLocks/>
              </p:cNvSpPr>
              <p:nvPr/>
            </p:nvSpPr>
            <p:spPr bwMode="auto">
              <a:xfrm>
                <a:off x="3358" y="1750"/>
                <a:ext cx="36" cy="28"/>
              </a:xfrm>
              <a:custGeom>
                <a:avLst/>
                <a:gdLst>
                  <a:gd name="T0" fmla="*/ 36 w 36"/>
                  <a:gd name="T1" fmla="*/ 4 h 28"/>
                  <a:gd name="T2" fmla="*/ 31 w 36"/>
                  <a:gd name="T3" fmla="*/ 0 h 28"/>
                  <a:gd name="T4" fmla="*/ 21 w 36"/>
                  <a:gd name="T5" fmla="*/ 0 h 28"/>
                  <a:gd name="T6" fmla="*/ 15 w 36"/>
                  <a:gd name="T7" fmla="*/ 0 h 28"/>
                  <a:gd name="T8" fmla="*/ 15 w 36"/>
                  <a:gd name="T9" fmla="*/ 4 h 28"/>
                  <a:gd name="T10" fmla="*/ 5 w 36"/>
                  <a:gd name="T11" fmla="*/ 12 h 28"/>
                  <a:gd name="T12" fmla="*/ 0 w 36"/>
                  <a:gd name="T13" fmla="*/ 15 h 28"/>
                  <a:gd name="T14" fmla="*/ 5 w 36"/>
                  <a:gd name="T15" fmla="*/ 28 h 28"/>
                  <a:gd name="T16" fmla="*/ 15 w 36"/>
                  <a:gd name="T17" fmla="*/ 19 h 28"/>
                  <a:gd name="T18" fmla="*/ 26 w 36"/>
                  <a:gd name="T19" fmla="*/ 15 h 28"/>
                  <a:gd name="T20" fmla="*/ 36 w 36"/>
                  <a:gd name="T2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8">
                    <a:moveTo>
                      <a:pt x="36" y="4"/>
                    </a:moveTo>
                    <a:lnTo>
                      <a:pt x="31" y="0"/>
                    </a:lnTo>
                    <a:lnTo>
                      <a:pt x="21" y="0"/>
                    </a:lnTo>
                    <a:lnTo>
                      <a:pt x="15" y="0"/>
                    </a:lnTo>
                    <a:lnTo>
                      <a:pt x="15" y="4"/>
                    </a:lnTo>
                    <a:lnTo>
                      <a:pt x="5" y="12"/>
                    </a:lnTo>
                    <a:lnTo>
                      <a:pt x="0" y="15"/>
                    </a:lnTo>
                    <a:lnTo>
                      <a:pt x="5" y="28"/>
                    </a:lnTo>
                    <a:lnTo>
                      <a:pt x="15" y="19"/>
                    </a:lnTo>
                    <a:lnTo>
                      <a:pt x="26" y="15"/>
                    </a:lnTo>
                    <a:lnTo>
                      <a:pt x="36" y="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74" name="Freeform 204">
                <a:extLst>
                  <a:ext uri="{FF2B5EF4-FFF2-40B4-BE49-F238E27FC236}">
                    <a16:creationId xmlns:a16="http://schemas.microsoft.com/office/drawing/2014/main" id="{237CE959-2013-534D-9C81-5E29FF16A1CF}"/>
                  </a:ext>
                </a:extLst>
              </p:cNvPr>
              <p:cNvSpPr>
                <a:spLocks/>
              </p:cNvSpPr>
              <p:nvPr/>
            </p:nvSpPr>
            <p:spPr bwMode="auto">
              <a:xfrm>
                <a:off x="3388" y="1762"/>
                <a:ext cx="31" cy="28"/>
              </a:xfrm>
              <a:custGeom>
                <a:avLst/>
                <a:gdLst>
                  <a:gd name="T0" fmla="*/ 13 w 31"/>
                  <a:gd name="T1" fmla="*/ 0 h 28"/>
                  <a:gd name="T2" fmla="*/ 4 w 31"/>
                  <a:gd name="T3" fmla="*/ 7 h 28"/>
                  <a:gd name="T4" fmla="*/ 0 w 31"/>
                  <a:gd name="T5" fmla="*/ 14 h 28"/>
                  <a:gd name="T6" fmla="*/ 0 w 31"/>
                  <a:gd name="T7" fmla="*/ 21 h 28"/>
                  <a:gd name="T8" fmla="*/ 0 w 31"/>
                  <a:gd name="T9" fmla="*/ 28 h 28"/>
                  <a:gd name="T10" fmla="*/ 9 w 31"/>
                  <a:gd name="T11" fmla="*/ 25 h 28"/>
                  <a:gd name="T12" fmla="*/ 9 w 31"/>
                  <a:gd name="T13" fmla="*/ 18 h 28"/>
                  <a:gd name="T14" fmla="*/ 13 w 31"/>
                  <a:gd name="T15" fmla="*/ 18 h 28"/>
                  <a:gd name="T16" fmla="*/ 13 w 31"/>
                  <a:gd name="T17" fmla="*/ 21 h 28"/>
                  <a:gd name="T18" fmla="*/ 18 w 31"/>
                  <a:gd name="T19" fmla="*/ 28 h 28"/>
                  <a:gd name="T20" fmla="*/ 27 w 31"/>
                  <a:gd name="T21" fmla="*/ 28 h 28"/>
                  <a:gd name="T22" fmla="*/ 31 w 31"/>
                  <a:gd name="T23" fmla="*/ 25 h 28"/>
                  <a:gd name="T24" fmla="*/ 31 w 31"/>
                  <a:gd name="T25" fmla="*/ 21 h 28"/>
                  <a:gd name="T26" fmla="*/ 31 w 31"/>
                  <a:gd name="T27" fmla="*/ 14 h 28"/>
                  <a:gd name="T28" fmla="*/ 31 w 31"/>
                  <a:gd name="T29" fmla="*/ 10 h 28"/>
                  <a:gd name="T30" fmla="*/ 13 w 31"/>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28">
                    <a:moveTo>
                      <a:pt x="13" y="0"/>
                    </a:moveTo>
                    <a:lnTo>
                      <a:pt x="4" y="7"/>
                    </a:lnTo>
                    <a:lnTo>
                      <a:pt x="0" y="14"/>
                    </a:lnTo>
                    <a:lnTo>
                      <a:pt x="0" y="21"/>
                    </a:lnTo>
                    <a:lnTo>
                      <a:pt x="0" y="28"/>
                    </a:lnTo>
                    <a:lnTo>
                      <a:pt x="9" y="25"/>
                    </a:lnTo>
                    <a:lnTo>
                      <a:pt x="9" y="18"/>
                    </a:lnTo>
                    <a:lnTo>
                      <a:pt x="13" y="18"/>
                    </a:lnTo>
                    <a:lnTo>
                      <a:pt x="13" y="21"/>
                    </a:lnTo>
                    <a:lnTo>
                      <a:pt x="18" y="28"/>
                    </a:lnTo>
                    <a:lnTo>
                      <a:pt x="27" y="28"/>
                    </a:lnTo>
                    <a:lnTo>
                      <a:pt x="31" y="25"/>
                    </a:lnTo>
                    <a:lnTo>
                      <a:pt x="31" y="21"/>
                    </a:lnTo>
                    <a:lnTo>
                      <a:pt x="31" y="14"/>
                    </a:lnTo>
                    <a:lnTo>
                      <a:pt x="31" y="10"/>
                    </a:lnTo>
                    <a:lnTo>
                      <a:pt x="13"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75" name="Freeform 205">
                <a:extLst>
                  <a:ext uri="{FF2B5EF4-FFF2-40B4-BE49-F238E27FC236}">
                    <a16:creationId xmlns:a16="http://schemas.microsoft.com/office/drawing/2014/main" id="{2DC8DB39-A7DF-AE4A-B36C-653FA63209DA}"/>
                  </a:ext>
                </a:extLst>
              </p:cNvPr>
              <p:cNvSpPr>
                <a:spLocks/>
              </p:cNvSpPr>
              <p:nvPr/>
            </p:nvSpPr>
            <p:spPr bwMode="auto">
              <a:xfrm>
                <a:off x="3383" y="1762"/>
                <a:ext cx="41" cy="33"/>
              </a:xfrm>
              <a:custGeom>
                <a:avLst/>
                <a:gdLst>
                  <a:gd name="T0" fmla="*/ 21 w 41"/>
                  <a:gd name="T1" fmla="*/ 0 h 33"/>
                  <a:gd name="T2" fmla="*/ 10 w 41"/>
                  <a:gd name="T3" fmla="*/ 4 h 33"/>
                  <a:gd name="T4" fmla="*/ 0 w 41"/>
                  <a:gd name="T5" fmla="*/ 12 h 33"/>
                  <a:gd name="T6" fmla="*/ 0 w 41"/>
                  <a:gd name="T7" fmla="*/ 24 h 33"/>
                  <a:gd name="T8" fmla="*/ 5 w 41"/>
                  <a:gd name="T9" fmla="*/ 28 h 33"/>
                  <a:gd name="T10" fmla="*/ 10 w 41"/>
                  <a:gd name="T11" fmla="*/ 28 h 33"/>
                  <a:gd name="T12" fmla="*/ 15 w 41"/>
                  <a:gd name="T13" fmla="*/ 20 h 33"/>
                  <a:gd name="T14" fmla="*/ 21 w 41"/>
                  <a:gd name="T15" fmla="*/ 16 h 33"/>
                  <a:gd name="T16" fmla="*/ 21 w 41"/>
                  <a:gd name="T17" fmla="*/ 24 h 33"/>
                  <a:gd name="T18" fmla="*/ 26 w 41"/>
                  <a:gd name="T19" fmla="*/ 28 h 33"/>
                  <a:gd name="T20" fmla="*/ 31 w 41"/>
                  <a:gd name="T21" fmla="*/ 33 h 33"/>
                  <a:gd name="T22" fmla="*/ 41 w 41"/>
                  <a:gd name="T23" fmla="*/ 24 h 33"/>
                  <a:gd name="T24" fmla="*/ 36 w 41"/>
                  <a:gd name="T25" fmla="*/ 20 h 33"/>
                  <a:gd name="T26" fmla="*/ 36 w 41"/>
                  <a:gd name="T27" fmla="*/ 12 h 33"/>
                  <a:gd name="T28" fmla="*/ 36 w 41"/>
                  <a:gd name="T29" fmla="*/ 8 h 33"/>
                  <a:gd name="T30" fmla="*/ 21 w 41"/>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33">
                    <a:moveTo>
                      <a:pt x="21" y="0"/>
                    </a:moveTo>
                    <a:lnTo>
                      <a:pt x="10" y="4"/>
                    </a:lnTo>
                    <a:lnTo>
                      <a:pt x="0" y="12"/>
                    </a:lnTo>
                    <a:lnTo>
                      <a:pt x="0" y="24"/>
                    </a:lnTo>
                    <a:lnTo>
                      <a:pt x="5" y="28"/>
                    </a:lnTo>
                    <a:lnTo>
                      <a:pt x="10" y="28"/>
                    </a:lnTo>
                    <a:lnTo>
                      <a:pt x="15" y="20"/>
                    </a:lnTo>
                    <a:lnTo>
                      <a:pt x="21" y="16"/>
                    </a:lnTo>
                    <a:lnTo>
                      <a:pt x="21" y="24"/>
                    </a:lnTo>
                    <a:lnTo>
                      <a:pt x="26" y="28"/>
                    </a:lnTo>
                    <a:lnTo>
                      <a:pt x="31" y="33"/>
                    </a:lnTo>
                    <a:lnTo>
                      <a:pt x="41" y="24"/>
                    </a:lnTo>
                    <a:lnTo>
                      <a:pt x="36" y="20"/>
                    </a:lnTo>
                    <a:lnTo>
                      <a:pt x="36" y="12"/>
                    </a:lnTo>
                    <a:lnTo>
                      <a:pt x="36" y="8"/>
                    </a:lnTo>
                    <a:lnTo>
                      <a:pt x="21"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76" name="Freeform 206">
                <a:extLst>
                  <a:ext uri="{FF2B5EF4-FFF2-40B4-BE49-F238E27FC236}">
                    <a16:creationId xmlns:a16="http://schemas.microsoft.com/office/drawing/2014/main" id="{2A1C3F9F-B33A-2A46-BC6B-38C2C0E193F4}"/>
                  </a:ext>
                </a:extLst>
              </p:cNvPr>
              <p:cNvSpPr>
                <a:spLocks/>
              </p:cNvSpPr>
              <p:nvPr/>
            </p:nvSpPr>
            <p:spPr bwMode="auto">
              <a:xfrm>
                <a:off x="3444" y="1765"/>
                <a:ext cx="10" cy="17"/>
              </a:xfrm>
              <a:custGeom>
                <a:avLst/>
                <a:gdLst>
                  <a:gd name="T0" fmla="*/ 7 w 10"/>
                  <a:gd name="T1" fmla="*/ 0 h 17"/>
                  <a:gd name="T2" fmla="*/ 4 w 10"/>
                  <a:gd name="T3" fmla="*/ 4 h 17"/>
                  <a:gd name="T4" fmla="*/ 0 w 10"/>
                  <a:gd name="T5" fmla="*/ 7 h 17"/>
                  <a:gd name="T6" fmla="*/ 0 w 10"/>
                  <a:gd name="T7" fmla="*/ 14 h 17"/>
                  <a:gd name="T8" fmla="*/ 0 w 10"/>
                  <a:gd name="T9" fmla="*/ 17 h 17"/>
                  <a:gd name="T10" fmla="*/ 7 w 10"/>
                  <a:gd name="T11" fmla="*/ 14 h 17"/>
                  <a:gd name="T12" fmla="*/ 10 w 10"/>
                  <a:gd name="T13" fmla="*/ 10 h 17"/>
                  <a:gd name="T14" fmla="*/ 7 w 10"/>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
                    <a:moveTo>
                      <a:pt x="7" y="0"/>
                    </a:moveTo>
                    <a:lnTo>
                      <a:pt x="4" y="4"/>
                    </a:lnTo>
                    <a:lnTo>
                      <a:pt x="0" y="7"/>
                    </a:lnTo>
                    <a:lnTo>
                      <a:pt x="0" y="14"/>
                    </a:lnTo>
                    <a:lnTo>
                      <a:pt x="0" y="17"/>
                    </a:lnTo>
                    <a:lnTo>
                      <a:pt x="7" y="14"/>
                    </a:lnTo>
                    <a:lnTo>
                      <a:pt x="10" y="10"/>
                    </a:lnTo>
                    <a:lnTo>
                      <a:pt x="7"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77" name="Freeform 207">
                <a:extLst>
                  <a:ext uri="{FF2B5EF4-FFF2-40B4-BE49-F238E27FC236}">
                    <a16:creationId xmlns:a16="http://schemas.microsoft.com/office/drawing/2014/main" id="{5BCF5244-6534-804C-97EA-72A6AADBC043}"/>
                  </a:ext>
                </a:extLst>
              </p:cNvPr>
              <p:cNvSpPr>
                <a:spLocks/>
              </p:cNvSpPr>
              <p:nvPr/>
            </p:nvSpPr>
            <p:spPr bwMode="auto">
              <a:xfrm>
                <a:off x="3444" y="1765"/>
                <a:ext cx="15" cy="17"/>
              </a:xfrm>
              <a:custGeom>
                <a:avLst/>
                <a:gdLst>
                  <a:gd name="T0" fmla="*/ 10 w 15"/>
                  <a:gd name="T1" fmla="*/ 0 h 17"/>
                  <a:gd name="T2" fmla="*/ 5 w 15"/>
                  <a:gd name="T3" fmla="*/ 4 h 17"/>
                  <a:gd name="T4" fmla="*/ 0 w 15"/>
                  <a:gd name="T5" fmla="*/ 9 h 17"/>
                  <a:gd name="T6" fmla="*/ 0 w 15"/>
                  <a:gd name="T7" fmla="*/ 13 h 17"/>
                  <a:gd name="T8" fmla="*/ 0 w 15"/>
                  <a:gd name="T9" fmla="*/ 17 h 17"/>
                  <a:gd name="T10" fmla="*/ 5 w 15"/>
                  <a:gd name="T11" fmla="*/ 13 h 17"/>
                  <a:gd name="T12" fmla="*/ 15 w 15"/>
                  <a:gd name="T13" fmla="*/ 9 h 17"/>
                  <a:gd name="T14" fmla="*/ 10 w 15"/>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0" y="0"/>
                    </a:moveTo>
                    <a:lnTo>
                      <a:pt x="5" y="4"/>
                    </a:lnTo>
                    <a:lnTo>
                      <a:pt x="0" y="9"/>
                    </a:lnTo>
                    <a:lnTo>
                      <a:pt x="0" y="13"/>
                    </a:lnTo>
                    <a:lnTo>
                      <a:pt x="0" y="17"/>
                    </a:lnTo>
                    <a:lnTo>
                      <a:pt x="5" y="13"/>
                    </a:lnTo>
                    <a:lnTo>
                      <a:pt x="15" y="9"/>
                    </a:lnTo>
                    <a:lnTo>
                      <a:pt x="1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78" name="Freeform 208">
                <a:extLst>
                  <a:ext uri="{FF2B5EF4-FFF2-40B4-BE49-F238E27FC236}">
                    <a16:creationId xmlns:a16="http://schemas.microsoft.com/office/drawing/2014/main" id="{FF9633D4-E645-CC4C-9AC2-27718F2F075C}"/>
                  </a:ext>
                </a:extLst>
              </p:cNvPr>
              <p:cNvSpPr>
                <a:spLocks/>
              </p:cNvSpPr>
              <p:nvPr/>
            </p:nvSpPr>
            <p:spPr bwMode="auto">
              <a:xfrm>
                <a:off x="3378" y="1795"/>
                <a:ext cx="16" cy="4"/>
              </a:xfrm>
              <a:custGeom>
                <a:avLst/>
                <a:gdLst>
                  <a:gd name="T0" fmla="*/ 16 w 16"/>
                  <a:gd name="T1" fmla="*/ 0 h 4"/>
                  <a:gd name="T2" fmla="*/ 16 w 16"/>
                  <a:gd name="T3" fmla="*/ 2 h 4"/>
                  <a:gd name="T4" fmla="*/ 12 w 16"/>
                  <a:gd name="T5" fmla="*/ 4 h 4"/>
                  <a:gd name="T6" fmla="*/ 4 w 16"/>
                  <a:gd name="T7" fmla="*/ 4 h 4"/>
                  <a:gd name="T8" fmla="*/ 0 w 16"/>
                  <a:gd name="T9" fmla="*/ 4 h 4"/>
                  <a:gd name="T10" fmla="*/ 4 w 16"/>
                  <a:gd name="T11" fmla="*/ 0 h 4"/>
                  <a:gd name="T12" fmla="*/ 8 w 16"/>
                  <a:gd name="T13" fmla="*/ 0 h 4"/>
                  <a:gd name="T14" fmla="*/ 16 w 1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6" y="0"/>
                    </a:moveTo>
                    <a:lnTo>
                      <a:pt x="16" y="2"/>
                    </a:lnTo>
                    <a:lnTo>
                      <a:pt x="12" y="4"/>
                    </a:lnTo>
                    <a:lnTo>
                      <a:pt x="4" y="4"/>
                    </a:lnTo>
                    <a:lnTo>
                      <a:pt x="0" y="4"/>
                    </a:lnTo>
                    <a:lnTo>
                      <a:pt x="4" y="0"/>
                    </a:lnTo>
                    <a:lnTo>
                      <a:pt x="8" y="0"/>
                    </a:lnTo>
                    <a:lnTo>
                      <a:pt x="1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79" name="Freeform 209">
                <a:extLst>
                  <a:ext uri="{FF2B5EF4-FFF2-40B4-BE49-F238E27FC236}">
                    <a16:creationId xmlns:a16="http://schemas.microsoft.com/office/drawing/2014/main" id="{D8609776-CD10-1949-AE3F-590C6E9841A3}"/>
                  </a:ext>
                </a:extLst>
              </p:cNvPr>
              <p:cNvSpPr>
                <a:spLocks/>
              </p:cNvSpPr>
              <p:nvPr/>
            </p:nvSpPr>
            <p:spPr bwMode="auto">
              <a:xfrm>
                <a:off x="3378" y="1790"/>
                <a:ext cx="16" cy="13"/>
              </a:xfrm>
              <a:custGeom>
                <a:avLst/>
                <a:gdLst>
                  <a:gd name="T0" fmla="*/ 16 w 16"/>
                  <a:gd name="T1" fmla="*/ 0 h 13"/>
                  <a:gd name="T2" fmla="*/ 16 w 16"/>
                  <a:gd name="T3" fmla="*/ 9 h 13"/>
                  <a:gd name="T4" fmla="*/ 16 w 16"/>
                  <a:gd name="T5" fmla="*/ 13 h 13"/>
                  <a:gd name="T6" fmla="*/ 5 w 16"/>
                  <a:gd name="T7" fmla="*/ 13 h 13"/>
                  <a:gd name="T8" fmla="*/ 0 w 16"/>
                  <a:gd name="T9" fmla="*/ 9 h 13"/>
                  <a:gd name="T10" fmla="*/ 0 w 16"/>
                  <a:gd name="T11" fmla="*/ 5 h 13"/>
                  <a:gd name="T12" fmla="*/ 5 w 16"/>
                  <a:gd name="T13" fmla="*/ 0 h 13"/>
                  <a:gd name="T14" fmla="*/ 16 w 16"/>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6" y="0"/>
                    </a:moveTo>
                    <a:lnTo>
                      <a:pt x="16" y="9"/>
                    </a:lnTo>
                    <a:lnTo>
                      <a:pt x="16" y="13"/>
                    </a:lnTo>
                    <a:lnTo>
                      <a:pt x="5" y="13"/>
                    </a:lnTo>
                    <a:lnTo>
                      <a:pt x="0" y="9"/>
                    </a:lnTo>
                    <a:lnTo>
                      <a:pt x="0" y="5"/>
                    </a:lnTo>
                    <a:lnTo>
                      <a:pt x="5" y="0"/>
                    </a:lnTo>
                    <a:lnTo>
                      <a:pt x="1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80" name="Freeform 210">
                <a:extLst>
                  <a:ext uri="{FF2B5EF4-FFF2-40B4-BE49-F238E27FC236}">
                    <a16:creationId xmlns:a16="http://schemas.microsoft.com/office/drawing/2014/main" id="{C7EA7CD8-2A7F-F845-A3A4-D64F1813DBE4}"/>
                  </a:ext>
                </a:extLst>
              </p:cNvPr>
              <p:cNvSpPr>
                <a:spLocks/>
              </p:cNvSpPr>
              <p:nvPr/>
            </p:nvSpPr>
            <p:spPr bwMode="auto">
              <a:xfrm>
                <a:off x="3343" y="1786"/>
                <a:ext cx="40" cy="38"/>
              </a:xfrm>
              <a:custGeom>
                <a:avLst/>
                <a:gdLst>
                  <a:gd name="T0" fmla="*/ 40 w 40"/>
                  <a:gd name="T1" fmla="*/ 4 h 38"/>
                  <a:gd name="T2" fmla="*/ 36 w 40"/>
                  <a:gd name="T3" fmla="*/ 0 h 38"/>
                  <a:gd name="T4" fmla="*/ 31 w 40"/>
                  <a:gd name="T5" fmla="*/ 0 h 38"/>
                  <a:gd name="T6" fmla="*/ 26 w 40"/>
                  <a:gd name="T7" fmla="*/ 4 h 38"/>
                  <a:gd name="T8" fmla="*/ 26 w 40"/>
                  <a:gd name="T9" fmla="*/ 11 h 38"/>
                  <a:gd name="T10" fmla="*/ 18 w 40"/>
                  <a:gd name="T11" fmla="*/ 11 h 38"/>
                  <a:gd name="T12" fmla="*/ 8 w 40"/>
                  <a:gd name="T13" fmla="*/ 16 h 38"/>
                  <a:gd name="T14" fmla="*/ 4 w 40"/>
                  <a:gd name="T15" fmla="*/ 19 h 38"/>
                  <a:gd name="T16" fmla="*/ 0 w 40"/>
                  <a:gd name="T17" fmla="*/ 27 h 38"/>
                  <a:gd name="T18" fmla="*/ 0 w 40"/>
                  <a:gd name="T19" fmla="*/ 34 h 38"/>
                  <a:gd name="T20" fmla="*/ 0 w 40"/>
                  <a:gd name="T21" fmla="*/ 38 h 38"/>
                  <a:gd name="T22" fmla="*/ 8 w 40"/>
                  <a:gd name="T23" fmla="*/ 34 h 38"/>
                  <a:gd name="T24" fmla="*/ 22 w 40"/>
                  <a:gd name="T25" fmla="*/ 27 h 38"/>
                  <a:gd name="T26" fmla="*/ 26 w 40"/>
                  <a:gd name="T27" fmla="*/ 27 h 38"/>
                  <a:gd name="T28" fmla="*/ 26 w 40"/>
                  <a:gd name="T29" fmla="*/ 23 h 38"/>
                  <a:gd name="T30" fmla="*/ 31 w 40"/>
                  <a:gd name="T31" fmla="*/ 16 h 38"/>
                  <a:gd name="T32" fmla="*/ 40 w 40"/>
                  <a:gd name="T33"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38">
                    <a:moveTo>
                      <a:pt x="40" y="4"/>
                    </a:moveTo>
                    <a:lnTo>
                      <a:pt x="36" y="0"/>
                    </a:lnTo>
                    <a:lnTo>
                      <a:pt x="31" y="0"/>
                    </a:lnTo>
                    <a:lnTo>
                      <a:pt x="26" y="4"/>
                    </a:lnTo>
                    <a:lnTo>
                      <a:pt x="26" y="11"/>
                    </a:lnTo>
                    <a:lnTo>
                      <a:pt x="18" y="11"/>
                    </a:lnTo>
                    <a:lnTo>
                      <a:pt x="8" y="16"/>
                    </a:lnTo>
                    <a:lnTo>
                      <a:pt x="4" y="19"/>
                    </a:lnTo>
                    <a:lnTo>
                      <a:pt x="0" y="27"/>
                    </a:lnTo>
                    <a:lnTo>
                      <a:pt x="0" y="34"/>
                    </a:lnTo>
                    <a:lnTo>
                      <a:pt x="0" y="38"/>
                    </a:lnTo>
                    <a:lnTo>
                      <a:pt x="8" y="34"/>
                    </a:lnTo>
                    <a:lnTo>
                      <a:pt x="22" y="27"/>
                    </a:lnTo>
                    <a:lnTo>
                      <a:pt x="26" y="27"/>
                    </a:lnTo>
                    <a:lnTo>
                      <a:pt x="26" y="23"/>
                    </a:lnTo>
                    <a:lnTo>
                      <a:pt x="31" y="16"/>
                    </a:lnTo>
                    <a:lnTo>
                      <a:pt x="40" y="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81" name="Freeform 211">
                <a:extLst>
                  <a:ext uri="{FF2B5EF4-FFF2-40B4-BE49-F238E27FC236}">
                    <a16:creationId xmlns:a16="http://schemas.microsoft.com/office/drawing/2014/main" id="{04F69FA3-0F5E-C346-8D3E-58C0D8630E2B}"/>
                  </a:ext>
                </a:extLst>
              </p:cNvPr>
              <p:cNvSpPr>
                <a:spLocks/>
              </p:cNvSpPr>
              <p:nvPr/>
            </p:nvSpPr>
            <p:spPr bwMode="auto">
              <a:xfrm>
                <a:off x="3338" y="1782"/>
                <a:ext cx="45" cy="45"/>
              </a:xfrm>
              <a:custGeom>
                <a:avLst/>
                <a:gdLst>
                  <a:gd name="T0" fmla="*/ 45 w 45"/>
                  <a:gd name="T1" fmla="*/ 8 h 45"/>
                  <a:gd name="T2" fmla="*/ 45 w 45"/>
                  <a:gd name="T3" fmla="*/ 0 h 45"/>
                  <a:gd name="T4" fmla="*/ 40 w 45"/>
                  <a:gd name="T5" fmla="*/ 4 h 45"/>
                  <a:gd name="T6" fmla="*/ 35 w 45"/>
                  <a:gd name="T7" fmla="*/ 4 h 45"/>
                  <a:gd name="T8" fmla="*/ 30 w 45"/>
                  <a:gd name="T9" fmla="*/ 13 h 45"/>
                  <a:gd name="T10" fmla="*/ 20 w 45"/>
                  <a:gd name="T11" fmla="*/ 13 h 45"/>
                  <a:gd name="T12" fmla="*/ 15 w 45"/>
                  <a:gd name="T13" fmla="*/ 21 h 45"/>
                  <a:gd name="T14" fmla="*/ 10 w 45"/>
                  <a:gd name="T15" fmla="*/ 25 h 45"/>
                  <a:gd name="T16" fmla="*/ 5 w 45"/>
                  <a:gd name="T17" fmla="*/ 29 h 45"/>
                  <a:gd name="T18" fmla="*/ 5 w 45"/>
                  <a:gd name="T19" fmla="*/ 41 h 45"/>
                  <a:gd name="T20" fmla="*/ 0 w 45"/>
                  <a:gd name="T21" fmla="*/ 45 h 45"/>
                  <a:gd name="T22" fmla="*/ 10 w 45"/>
                  <a:gd name="T23" fmla="*/ 41 h 45"/>
                  <a:gd name="T24" fmla="*/ 25 w 45"/>
                  <a:gd name="T25" fmla="*/ 29 h 45"/>
                  <a:gd name="T26" fmla="*/ 30 w 45"/>
                  <a:gd name="T27" fmla="*/ 29 h 45"/>
                  <a:gd name="T28" fmla="*/ 35 w 45"/>
                  <a:gd name="T29" fmla="*/ 25 h 45"/>
                  <a:gd name="T30" fmla="*/ 40 w 45"/>
                  <a:gd name="T31" fmla="*/ 21 h 45"/>
                  <a:gd name="T32" fmla="*/ 45 w 45"/>
                  <a:gd name="T33"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45">
                    <a:moveTo>
                      <a:pt x="45" y="8"/>
                    </a:moveTo>
                    <a:lnTo>
                      <a:pt x="45" y="0"/>
                    </a:lnTo>
                    <a:lnTo>
                      <a:pt x="40" y="4"/>
                    </a:lnTo>
                    <a:lnTo>
                      <a:pt x="35" y="4"/>
                    </a:lnTo>
                    <a:lnTo>
                      <a:pt x="30" y="13"/>
                    </a:lnTo>
                    <a:lnTo>
                      <a:pt x="20" y="13"/>
                    </a:lnTo>
                    <a:lnTo>
                      <a:pt x="15" y="21"/>
                    </a:lnTo>
                    <a:lnTo>
                      <a:pt x="10" y="25"/>
                    </a:lnTo>
                    <a:lnTo>
                      <a:pt x="5" y="29"/>
                    </a:lnTo>
                    <a:lnTo>
                      <a:pt x="5" y="41"/>
                    </a:lnTo>
                    <a:lnTo>
                      <a:pt x="0" y="45"/>
                    </a:lnTo>
                    <a:lnTo>
                      <a:pt x="10" y="41"/>
                    </a:lnTo>
                    <a:lnTo>
                      <a:pt x="25" y="29"/>
                    </a:lnTo>
                    <a:lnTo>
                      <a:pt x="30" y="29"/>
                    </a:lnTo>
                    <a:lnTo>
                      <a:pt x="35" y="25"/>
                    </a:lnTo>
                    <a:lnTo>
                      <a:pt x="40" y="21"/>
                    </a:lnTo>
                    <a:lnTo>
                      <a:pt x="45" y="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82" name="Freeform 212">
                <a:extLst>
                  <a:ext uri="{FF2B5EF4-FFF2-40B4-BE49-F238E27FC236}">
                    <a16:creationId xmlns:a16="http://schemas.microsoft.com/office/drawing/2014/main" id="{DE94ED28-61C8-9843-8CF0-D7E546D50D5E}"/>
                  </a:ext>
                </a:extLst>
              </p:cNvPr>
              <p:cNvSpPr>
                <a:spLocks/>
              </p:cNvSpPr>
              <p:nvPr/>
            </p:nvSpPr>
            <p:spPr bwMode="auto">
              <a:xfrm>
                <a:off x="3398" y="1815"/>
                <a:ext cx="21" cy="42"/>
              </a:xfrm>
              <a:custGeom>
                <a:avLst/>
                <a:gdLst>
                  <a:gd name="T0" fmla="*/ 21 w 21"/>
                  <a:gd name="T1" fmla="*/ 0 h 42"/>
                  <a:gd name="T2" fmla="*/ 21 w 21"/>
                  <a:gd name="T3" fmla="*/ 4 h 42"/>
                  <a:gd name="T4" fmla="*/ 21 w 21"/>
                  <a:gd name="T5" fmla="*/ 8 h 42"/>
                  <a:gd name="T6" fmla="*/ 12 w 21"/>
                  <a:gd name="T7" fmla="*/ 11 h 42"/>
                  <a:gd name="T8" fmla="*/ 12 w 21"/>
                  <a:gd name="T9" fmla="*/ 15 h 42"/>
                  <a:gd name="T10" fmla="*/ 12 w 21"/>
                  <a:gd name="T11" fmla="*/ 26 h 42"/>
                  <a:gd name="T12" fmla="*/ 9 w 21"/>
                  <a:gd name="T13" fmla="*/ 38 h 42"/>
                  <a:gd name="T14" fmla="*/ 5 w 21"/>
                  <a:gd name="T15" fmla="*/ 42 h 42"/>
                  <a:gd name="T16" fmla="*/ 0 w 21"/>
                  <a:gd name="T17" fmla="*/ 34 h 42"/>
                  <a:gd name="T18" fmla="*/ 0 w 21"/>
                  <a:gd name="T19" fmla="*/ 23 h 42"/>
                  <a:gd name="T20" fmla="*/ 5 w 21"/>
                  <a:gd name="T21" fmla="*/ 23 h 42"/>
                  <a:gd name="T22" fmla="*/ 9 w 21"/>
                  <a:gd name="T23" fmla="*/ 19 h 42"/>
                  <a:gd name="T24" fmla="*/ 9 w 21"/>
                  <a:gd name="T25" fmla="*/ 11 h 42"/>
                  <a:gd name="T26" fmla="*/ 9 w 21"/>
                  <a:gd name="T27" fmla="*/ 8 h 42"/>
                  <a:gd name="T28" fmla="*/ 12 w 21"/>
                  <a:gd name="T29" fmla="*/ 4 h 42"/>
                  <a:gd name="T30" fmla="*/ 21 w 21"/>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42">
                    <a:moveTo>
                      <a:pt x="21" y="0"/>
                    </a:moveTo>
                    <a:lnTo>
                      <a:pt x="21" y="4"/>
                    </a:lnTo>
                    <a:lnTo>
                      <a:pt x="21" y="8"/>
                    </a:lnTo>
                    <a:lnTo>
                      <a:pt x="12" y="11"/>
                    </a:lnTo>
                    <a:lnTo>
                      <a:pt x="12" y="15"/>
                    </a:lnTo>
                    <a:lnTo>
                      <a:pt x="12" y="26"/>
                    </a:lnTo>
                    <a:lnTo>
                      <a:pt x="9" y="38"/>
                    </a:lnTo>
                    <a:lnTo>
                      <a:pt x="5" y="42"/>
                    </a:lnTo>
                    <a:lnTo>
                      <a:pt x="0" y="34"/>
                    </a:lnTo>
                    <a:lnTo>
                      <a:pt x="0" y="23"/>
                    </a:lnTo>
                    <a:lnTo>
                      <a:pt x="5" y="23"/>
                    </a:lnTo>
                    <a:lnTo>
                      <a:pt x="9" y="19"/>
                    </a:lnTo>
                    <a:lnTo>
                      <a:pt x="9" y="11"/>
                    </a:lnTo>
                    <a:lnTo>
                      <a:pt x="9" y="8"/>
                    </a:lnTo>
                    <a:lnTo>
                      <a:pt x="12" y="4"/>
                    </a:lnTo>
                    <a:lnTo>
                      <a:pt x="21"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83" name="Freeform 213">
                <a:extLst>
                  <a:ext uri="{FF2B5EF4-FFF2-40B4-BE49-F238E27FC236}">
                    <a16:creationId xmlns:a16="http://schemas.microsoft.com/office/drawing/2014/main" id="{71698561-12AD-1542-AAE2-CF30EB419072}"/>
                  </a:ext>
                </a:extLst>
              </p:cNvPr>
              <p:cNvSpPr>
                <a:spLocks/>
              </p:cNvSpPr>
              <p:nvPr/>
            </p:nvSpPr>
            <p:spPr bwMode="auto">
              <a:xfrm>
                <a:off x="3394" y="1812"/>
                <a:ext cx="25" cy="45"/>
              </a:xfrm>
              <a:custGeom>
                <a:avLst/>
                <a:gdLst>
                  <a:gd name="T0" fmla="*/ 25 w 25"/>
                  <a:gd name="T1" fmla="*/ 0 h 45"/>
                  <a:gd name="T2" fmla="*/ 25 w 25"/>
                  <a:gd name="T3" fmla="*/ 8 h 45"/>
                  <a:gd name="T4" fmla="*/ 25 w 25"/>
                  <a:gd name="T5" fmla="*/ 12 h 45"/>
                  <a:gd name="T6" fmla="*/ 20 w 25"/>
                  <a:gd name="T7" fmla="*/ 16 h 45"/>
                  <a:gd name="T8" fmla="*/ 15 w 25"/>
                  <a:gd name="T9" fmla="*/ 20 h 45"/>
                  <a:gd name="T10" fmla="*/ 15 w 25"/>
                  <a:gd name="T11" fmla="*/ 28 h 45"/>
                  <a:gd name="T12" fmla="*/ 10 w 25"/>
                  <a:gd name="T13" fmla="*/ 40 h 45"/>
                  <a:gd name="T14" fmla="*/ 10 w 25"/>
                  <a:gd name="T15" fmla="*/ 45 h 45"/>
                  <a:gd name="T16" fmla="*/ 0 w 25"/>
                  <a:gd name="T17" fmla="*/ 40 h 45"/>
                  <a:gd name="T18" fmla="*/ 5 w 25"/>
                  <a:gd name="T19" fmla="*/ 28 h 45"/>
                  <a:gd name="T20" fmla="*/ 10 w 25"/>
                  <a:gd name="T21" fmla="*/ 24 h 45"/>
                  <a:gd name="T22" fmla="*/ 15 w 25"/>
                  <a:gd name="T23" fmla="*/ 24 h 45"/>
                  <a:gd name="T24" fmla="*/ 10 w 25"/>
                  <a:gd name="T25" fmla="*/ 12 h 45"/>
                  <a:gd name="T26" fmla="*/ 10 w 25"/>
                  <a:gd name="T27" fmla="*/ 8 h 45"/>
                  <a:gd name="T28" fmla="*/ 15 w 25"/>
                  <a:gd name="T29" fmla="*/ 4 h 45"/>
                  <a:gd name="T30" fmla="*/ 25 w 25"/>
                  <a:gd name="T3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45">
                    <a:moveTo>
                      <a:pt x="25" y="0"/>
                    </a:moveTo>
                    <a:lnTo>
                      <a:pt x="25" y="8"/>
                    </a:lnTo>
                    <a:lnTo>
                      <a:pt x="25" y="12"/>
                    </a:lnTo>
                    <a:lnTo>
                      <a:pt x="20" y="16"/>
                    </a:lnTo>
                    <a:lnTo>
                      <a:pt x="15" y="20"/>
                    </a:lnTo>
                    <a:lnTo>
                      <a:pt x="15" y="28"/>
                    </a:lnTo>
                    <a:lnTo>
                      <a:pt x="10" y="40"/>
                    </a:lnTo>
                    <a:lnTo>
                      <a:pt x="10" y="45"/>
                    </a:lnTo>
                    <a:lnTo>
                      <a:pt x="0" y="40"/>
                    </a:lnTo>
                    <a:lnTo>
                      <a:pt x="5" y="28"/>
                    </a:lnTo>
                    <a:lnTo>
                      <a:pt x="10" y="24"/>
                    </a:lnTo>
                    <a:lnTo>
                      <a:pt x="15" y="24"/>
                    </a:lnTo>
                    <a:lnTo>
                      <a:pt x="10" y="12"/>
                    </a:lnTo>
                    <a:lnTo>
                      <a:pt x="10" y="8"/>
                    </a:lnTo>
                    <a:lnTo>
                      <a:pt x="15" y="4"/>
                    </a:lnTo>
                    <a:lnTo>
                      <a:pt x="2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84" name="Freeform 214">
                <a:extLst>
                  <a:ext uri="{FF2B5EF4-FFF2-40B4-BE49-F238E27FC236}">
                    <a16:creationId xmlns:a16="http://schemas.microsoft.com/office/drawing/2014/main" id="{31B2449F-B289-5746-BAA5-CC736A176EAC}"/>
                  </a:ext>
                </a:extLst>
              </p:cNvPr>
              <p:cNvSpPr>
                <a:spLocks/>
              </p:cNvSpPr>
              <p:nvPr/>
            </p:nvSpPr>
            <p:spPr bwMode="auto">
              <a:xfrm>
                <a:off x="3302" y="1807"/>
                <a:ext cx="36" cy="29"/>
              </a:xfrm>
              <a:custGeom>
                <a:avLst/>
                <a:gdLst>
                  <a:gd name="T0" fmla="*/ 36 w 36"/>
                  <a:gd name="T1" fmla="*/ 3 h 29"/>
                  <a:gd name="T2" fmla="*/ 31 w 36"/>
                  <a:gd name="T3" fmla="*/ 0 h 29"/>
                  <a:gd name="T4" fmla="*/ 22 w 36"/>
                  <a:gd name="T5" fmla="*/ 3 h 29"/>
                  <a:gd name="T6" fmla="*/ 22 w 36"/>
                  <a:gd name="T7" fmla="*/ 7 h 29"/>
                  <a:gd name="T8" fmla="*/ 9 w 36"/>
                  <a:gd name="T9" fmla="*/ 3 h 29"/>
                  <a:gd name="T10" fmla="*/ 4 w 36"/>
                  <a:gd name="T11" fmla="*/ 7 h 29"/>
                  <a:gd name="T12" fmla="*/ 4 w 36"/>
                  <a:gd name="T13" fmla="*/ 14 h 29"/>
                  <a:gd name="T14" fmla="*/ 0 w 36"/>
                  <a:gd name="T15" fmla="*/ 18 h 29"/>
                  <a:gd name="T16" fmla="*/ 0 w 36"/>
                  <a:gd name="T17" fmla="*/ 22 h 29"/>
                  <a:gd name="T18" fmla="*/ 0 w 36"/>
                  <a:gd name="T19" fmla="*/ 26 h 29"/>
                  <a:gd name="T20" fmla="*/ 13 w 36"/>
                  <a:gd name="T21" fmla="*/ 29 h 29"/>
                  <a:gd name="T22" fmla="*/ 18 w 36"/>
                  <a:gd name="T23" fmla="*/ 26 h 29"/>
                  <a:gd name="T24" fmla="*/ 22 w 36"/>
                  <a:gd name="T25" fmla="*/ 18 h 29"/>
                  <a:gd name="T26" fmla="*/ 27 w 36"/>
                  <a:gd name="T27" fmla="*/ 18 h 29"/>
                  <a:gd name="T28" fmla="*/ 31 w 36"/>
                  <a:gd name="T29" fmla="*/ 22 h 29"/>
                  <a:gd name="T30" fmla="*/ 36 w 36"/>
                  <a:gd name="T31" fmla="*/ 14 h 29"/>
                  <a:gd name="T32" fmla="*/ 36 w 36"/>
                  <a:gd name="T33"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29">
                    <a:moveTo>
                      <a:pt x="36" y="3"/>
                    </a:moveTo>
                    <a:lnTo>
                      <a:pt x="31" y="0"/>
                    </a:lnTo>
                    <a:lnTo>
                      <a:pt x="22" y="3"/>
                    </a:lnTo>
                    <a:lnTo>
                      <a:pt x="22" y="7"/>
                    </a:lnTo>
                    <a:lnTo>
                      <a:pt x="9" y="3"/>
                    </a:lnTo>
                    <a:lnTo>
                      <a:pt x="4" y="7"/>
                    </a:lnTo>
                    <a:lnTo>
                      <a:pt x="4" y="14"/>
                    </a:lnTo>
                    <a:lnTo>
                      <a:pt x="0" y="18"/>
                    </a:lnTo>
                    <a:lnTo>
                      <a:pt x="0" y="22"/>
                    </a:lnTo>
                    <a:lnTo>
                      <a:pt x="0" y="26"/>
                    </a:lnTo>
                    <a:lnTo>
                      <a:pt x="13" y="29"/>
                    </a:lnTo>
                    <a:lnTo>
                      <a:pt x="18" y="26"/>
                    </a:lnTo>
                    <a:lnTo>
                      <a:pt x="22" y="18"/>
                    </a:lnTo>
                    <a:lnTo>
                      <a:pt x="27" y="18"/>
                    </a:lnTo>
                    <a:lnTo>
                      <a:pt x="31" y="22"/>
                    </a:lnTo>
                    <a:lnTo>
                      <a:pt x="36" y="14"/>
                    </a:lnTo>
                    <a:lnTo>
                      <a:pt x="36" y="3"/>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85" name="Freeform 215">
                <a:extLst>
                  <a:ext uri="{FF2B5EF4-FFF2-40B4-BE49-F238E27FC236}">
                    <a16:creationId xmlns:a16="http://schemas.microsoft.com/office/drawing/2014/main" id="{BFA0CD82-549F-C544-B8A2-2E517EEC6CAF}"/>
                  </a:ext>
                </a:extLst>
              </p:cNvPr>
              <p:cNvSpPr>
                <a:spLocks/>
              </p:cNvSpPr>
              <p:nvPr/>
            </p:nvSpPr>
            <p:spPr bwMode="auto">
              <a:xfrm>
                <a:off x="3297" y="1803"/>
                <a:ext cx="46" cy="33"/>
              </a:xfrm>
              <a:custGeom>
                <a:avLst/>
                <a:gdLst>
                  <a:gd name="T0" fmla="*/ 46 w 46"/>
                  <a:gd name="T1" fmla="*/ 8 h 33"/>
                  <a:gd name="T2" fmla="*/ 41 w 46"/>
                  <a:gd name="T3" fmla="*/ 4 h 33"/>
                  <a:gd name="T4" fmla="*/ 36 w 46"/>
                  <a:gd name="T5" fmla="*/ 0 h 33"/>
                  <a:gd name="T6" fmla="*/ 31 w 46"/>
                  <a:gd name="T7" fmla="*/ 4 h 33"/>
                  <a:gd name="T8" fmla="*/ 31 w 46"/>
                  <a:gd name="T9" fmla="*/ 12 h 33"/>
                  <a:gd name="T10" fmla="*/ 26 w 46"/>
                  <a:gd name="T11" fmla="*/ 8 h 33"/>
                  <a:gd name="T12" fmla="*/ 15 w 46"/>
                  <a:gd name="T13" fmla="*/ 8 h 33"/>
                  <a:gd name="T14" fmla="*/ 5 w 46"/>
                  <a:gd name="T15" fmla="*/ 12 h 33"/>
                  <a:gd name="T16" fmla="*/ 5 w 46"/>
                  <a:gd name="T17" fmla="*/ 17 h 33"/>
                  <a:gd name="T18" fmla="*/ 5 w 46"/>
                  <a:gd name="T19" fmla="*/ 25 h 33"/>
                  <a:gd name="T20" fmla="*/ 0 w 46"/>
                  <a:gd name="T21" fmla="*/ 25 h 33"/>
                  <a:gd name="T22" fmla="*/ 0 w 46"/>
                  <a:gd name="T23" fmla="*/ 33 h 33"/>
                  <a:gd name="T24" fmla="*/ 15 w 46"/>
                  <a:gd name="T25" fmla="*/ 33 h 33"/>
                  <a:gd name="T26" fmla="*/ 20 w 46"/>
                  <a:gd name="T27" fmla="*/ 29 h 33"/>
                  <a:gd name="T28" fmla="*/ 26 w 46"/>
                  <a:gd name="T29" fmla="*/ 25 h 33"/>
                  <a:gd name="T30" fmla="*/ 31 w 46"/>
                  <a:gd name="T31" fmla="*/ 25 h 33"/>
                  <a:gd name="T32" fmla="*/ 41 w 46"/>
                  <a:gd name="T33" fmla="*/ 25 h 33"/>
                  <a:gd name="T34" fmla="*/ 46 w 46"/>
                  <a:gd name="T35" fmla="*/ 17 h 33"/>
                  <a:gd name="T36" fmla="*/ 46 w 46"/>
                  <a:gd name="T37"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33">
                    <a:moveTo>
                      <a:pt x="46" y="8"/>
                    </a:moveTo>
                    <a:lnTo>
                      <a:pt x="41" y="4"/>
                    </a:lnTo>
                    <a:lnTo>
                      <a:pt x="36" y="0"/>
                    </a:lnTo>
                    <a:lnTo>
                      <a:pt x="31" y="4"/>
                    </a:lnTo>
                    <a:lnTo>
                      <a:pt x="31" y="12"/>
                    </a:lnTo>
                    <a:lnTo>
                      <a:pt x="26" y="8"/>
                    </a:lnTo>
                    <a:lnTo>
                      <a:pt x="15" y="8"/>
                    </a:lnTo>
                    <a:lnTo>
                      <a:pt x="5" y="12"/>
                    </a:lnTo>
                    <a:lnTo>
                      <a:pt x="5" y="17"/>
                    </a:lnTo>
                    <a:lnTo>
                      <a:pt x="5" y="25"/>
                    </a:lnTo>
                    <a:lnTo>
                      <a:pt x="0" y="25"/>
                    </a:lnTo>
                    <a:lnTo>
                      <a:pt x="0" y="33"/>
                    </a:lnTo>
                    <a:lnTo>
                      <a:pt x="15" y="33"/>
                    </a:lnTo>
                    <a:lnTo>
                      <a:pt x="20" y="29"/>
                    </a:lnTo>
                    <a:lnTo>
                      <a:pt x="26" y="25"/>
                    </a:lnTo>
                    <a:lnTo>
                      <a:pt x="31" y="25"/>
                    </a:lnTo>
                    <a:lnTo>
                      <a:pt x="41" y="25"/>
                    </a:lnTo>
                    <a:lnTo>
                      <a:pt x="46" y="17"/>
                    </a:lnTo>
                    <a:lnTo>
                      <a:pt x="46" y="8"/>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86" name="Freeform 216">
                <a:extLst>
                  <a:ext uri="{FF2B5EF4-FFF2-40B4-BE49-F238E27FC236}">
                    <a16:creationId xmlns:a16="http://schemas.microsoft.com/office/drawing/2014/main" id="{E68E2ABD-7964-9F45-B99B-0025CC76E5DA}"/>
                  </a:ext>
                </a:extLst>
              </p:cNvPr>
              <p:cNvSpPr>
                <a:spLocks/>
              </p:cNvSpPr>
              <p:nvPr/>
            </p:nvSpPr>
            <p:spPr bwMode="auto">
              <a:xfrm>
                <a:off x="3272" y="1836"/>
                <a:ext cx="30" cy="33"/>
              </a:xfrm>
              <a:custGeom>
                <a:avLst/>
                <a:gdLst>
                  <a:gd name="T0" fmla="*/ 25 w 30"/>
                  <a:gd name="T1" fmla="*/ 0 h 33"/>
                  <a:gd name="T2" fmla="*/ 17 w 30"/>
                  <a:gd name="T3" fmla="*/ 0 h 33"/>
                  <a:gd name="T4" fmla="*/ 8 w 30"/>
                  <a:gd name="T5" fmla="*/ 7 h 33"/>
                  <a:gd name="T6" fmla="*/ 4 w 30"/>
                  <a:gd name="T7" fmla="*/ 15 h 33"/>
                  <a:gd name="T8" fmla="*/ 0 w 30"/>
                  <a:gd name="T9" fmla="*/ 18 h 33"/>
                  <a:gd name="T10" fmla="*/ 0 w 30"/>
                  <a:gd name="T11" fmla="*/ 33 h 33"/>
                  <a:gd name="T12" fmla="*/ 8 w 30"/>
                  <a:gd name="T13" fmla="*/ 29 h 33"/>
                  <a:gd name="T14" fmla="*/ 8 w 30"/>
                  <a:gd name="T15" fmla="*/ 26 h 33"/>
                  <a:gd name="T16" fmla="*/ 21 w 30"/>
                  <a:gd name="T17" fmla="*/ 18 h 33"/>
                  <a:gd name="T18" fmla="*/ 30 w 30"/>
                  <a:gd name="T19" fmla="*/ 7 h 33"/>
                  <a:gd name="T20" fmla="*/ 25 w 30"/>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25" y="0"/>
                    </a:moveTo>
                    <a:lnTo>
                      <a:pt x="17" y="0"/>
                    </a:lnTo>
                    <a:lnTo>
                      <a:pt x="8" y="7"/>
                    </a:lnTo>
                    <a:lnTo>
                      <a:pt x="4" y="15"/>
                    </a:lnTo>
                    <a:lnTo>
                      <a:pt x="0" y="18"/>
                    </a:lnTo>
                    <a:lnTo>
                      <a:pt x="0" y="33"/>
                    </a:lnTo>
                    <a:lnTo>
                      <a:pt x="8" y="29"/>
                    </a:lnTo>
                    <a:lnTo>
                      <a:pt x="8" y="26"/>
                    </a:lnTo>
                    <a:lnTo>
                      <a:pt x="21" y="18"/>
                    </a:lnTo>
                    <a:lnTo>
                      <a:pt x="30" y="7"/>
                    </a:lnTo>
                    <a:lnTo>
                      <a:pt x="2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87" name="Freeform 217">
                <a:extLst>
                  <a:ext uri="{FF2B5EF4-FFF2-40B4-BE49-F238E27FC236}">
                    <a16:creationId xmlns:a16="http://schemas.microsoft.com/office/drawing/2014/main" id="{3764CA46-1D7B-D144-A3F8-BE56FCEC21DD}"/>
                  </a:ext>
                </a:extLst>
              </p:cNvPr>
              <p:cNvSpPr>
                <a:spLocks/>
              </p:cNvSpPr>
              <p:nvPr/>
            </p:nvSpPr>
            <p:spPr bwMode="auto">
              <a:xfrm>
                <a:off x="3272" y="1832"/>
                <a:ext cx="30" cy="41"/>
              </a:xfrm>
              <a:custGeom>
                <a:avLst/>
                <a:gdLst>
                  <a:gd name="T0" fmla="*/ 25 w 30"/>
                  <a:gd name="T1" fmla="*/ 0 h 41"/>
                  <a:gd name="T2" fmla="*/ 15 w 30"/>
                  <a:gd name="T3" fmla="*/ 4 h 41"/>
                  <a:gd name="T4" fmla="*/ 10 w 30"/>
                  <a:gd name="T5" fmla="*/ 12 h 41"/>
                  <a:gd name="T6" fmla="*/ 0 w 30"/>
                  <a:gd name="T7" fmla="*/ 21 h 41"/>
                  <a:gd name="T8" fmla="*/ 0 w 30"/>
                  <a:gd name="T9" fmla="*/ 25 h 41"/>
                  <a:gd name="T10" fmla="*/ 0 w 30"/>
                  <a:gd name="T11" fmla="*/ 41 h 41"/>
                  <a:gd name="T12" fmla="*/ 10 w 30"/>
                  <a:gd name="T13" fmla="*/ 37 h 41"/>
                  <a:gd name="T14" fmla="*/ 10 w 30"/>
                  <a:gd name="T15" fmla="*/ 29 h 41"/>
                  <a:gd name="T16" fmla="*/ 20 w 30"/>
                  <a:gd name="T17" fmla="*/ 21 h 41"/>
                  <a:gd name="T18" fmla="*/ 30 w 30"/>
                  <a:gd name="T19" fmla="*/ 12 h 41"/>
                  <a:gd name="T20" fmla="*/ 25 w 30"/>
                  <a:gd name="T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1">
                    <a:moveTo>
                      <a:pt x="25" y="0"/>
                    </a:moveTo>
                    <a:lnTo>
                      <a:pt x="15" y="4"/>
                    </a:lnTo>
                    <a:lnTo>
                      <a:pt x="10" y="12"/>
                    </a:lnTo>
                    <a:lnTo>
                      <a:pt x="0" y="21"/>
                    </a:lnTo>
                    <a:lnTo>
                      <a:pt x="0" y="25"/>
                    </a:lnTo>
                    <a:lnTo>
                      <a:pt x="0" y="41"/>
                    </a:lnTo>
                    <a:lnTo>
                      <a:pt x="10" y="37"/>
                    </a:lnTo>
                    <a:lnTo>
                      <a:pt x="10" y="29"/>
                    </a:lnTo>
                    <a:lnTo>
                      <a:pt x="20" y="21"/>
                    </a:lnTo>
                    <a:lnTo>
                      <a:pt x="30" y="12"/>
                    </a:lnTo>
                    <a:lnTo>
                      <a:pt x="2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88" name="Freeform 218">
                <a:extLst>
                  <a:ext uri="{FF2B5EF4-FFF2-40B4-BE49-F238E27FC236}">
                    <a16:creationId xmlns:a16="http://schemas.microsoft.com/office/drawing/2014/main" id="{36B7A855-AD92-DC41-B577-289CB9E65330}"/>
                  </a:ext>
                </a:extLst>
              </p:cNvPr>
              <p:cNvSpPr>
                <a:spLocks/>
              </p:cNvSpPr>
              <p:nvPr/>
            </p:nvSpPr>
            <p:spPr bwMode="auto">
              <a:xfrm>
                <a:off x="3261" y="1889"/>
                <a:ext cx="6" cy="9"/>
              </a:xfrm>
              <a:custGeom>
                <a:avLst/>
                <a:gdLst>
                  <a:gd name="T0" fmla="*/ 0 w 6"/>
                  <a:gd name="T1" fmla="*/ 0 h 9"/>
                  <a:gd name="T2" fmla="*/ 0 w 6"/>
                  <a:gd name="T3" fmla="*/ 9 h 9"/>
                  <a:gd name="T4" fmla="*/ 6 w 6"/>
                  <a:gd name="T5" fmla="*/ 6 h 9"/>
                  <a:gd name="T6" fmla="*/ 6 w 6"/>
                  <a:gd name="T7" fmla="*/ 3 h 9"/>
                  <a:gd name="T8" fmla="*/ 6 w 6"/>
                  <a:gd name="T9" fmla="*/ 0 h 9"/>
                  <a:gd name="T10" fmla="*/ 0 w 6"/>
                  <a:gd name="T11" fmla="*/ 0 h 9"/>
                </a:gdLst>
                <a:ahLst/>
                <a:cxnLst>
                  <a:cxn ang="0">
                    <a:pos x="T0" y="T1"/>
                  </a:cxn>
                  <a:cxn ang="0">
                    <a:pos x="T2" y="T3"/>
                  </a:cxn>
                  <a:cxn ang="0">
                    <a:pos x="T4" y="T5"/>
                  </a:cxn>
                  <a:cxn ang="0">
                    <a:pos x="T6" y="T7"/>
                  </a:cxn>
                  <a:cxn ang="0">
                    <a:pos x="T8" y="T9"/>
                  </a:cxn>
                  <a:cxn ang="0">
                    <a:pos x="T10" y="T11"/>
                  </a:cxn>
                </a:cxnLst>
                <a:rect l="0" t="0" r="r" b="b"/>
                <a:pathLst>
                  <a:path w="6" h="9">
                    <a:moveTo>
                      <a:pt x="0" y="0"/>
                    </a:moveTo>
                    <a:lnTo>
                      <a:pt x="0" y="9"/>
                    </a:lnTo>
                    <a:lnTo>
                      <a:pt x="6" y="6"/>
                    </a:lnTo>
                    <a:lnTo>
                      <a:pt x="6" y="3"/>
                    </a:lnTo>
                    <a:lnTo>
                      <a:pt x="6" y="0"/>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89" name="Freeform 219">
                <a:extLst>
                  <a:ext uri="{FF2B5EF4-FFF2-40B4-BE49-F238E27FC236}">
                    <a16:creationId xmlns:a16="http://schemas.microsoft.com/office/drawing/2014/main" id="{DEE2B6F8-9311-9141-9883-6DD191DCA616}"/>
                  </a:ext>
                </a:extLst>
              </p:cNvPr>
              <p:cNvSpPr>
                <a:spLocks/>
              </p:cNvSpPr>
              <p:nvPr/>
            </p:nvSpPr>
            <p:spPr bwMode="auto">
              <a:xfrm>
                <a:off x="3261" y="1889"/>
                <a:ext cx="11" cy="9"/>
              </a:xfrm>
              <a:custGeom>
                <a:avLst/>
                <a:gdLst>
                  <a:gd name="T0" fmla="*/ 0 w 11"/>
                  <a:gd name="T1" fmla="*/ 0 h 9"/>
                  <a:gd name="T2" fmla="*/ 0 w 11"/>
                  <a:gd name="T3" fmla="*/ 9 h 9"/>
                  <a:gd name="T4" fmla="*/ 6 w 11"/>
                  <a:gd name="T5" fmla="*/ 9 h 9"/>
                  <a:gd name="T6" fmla="*/ 11 w 11"/>
                  <a:gd name="T7" fmla="*/ 5 h 9"/>
                  <a:gd name="T8" fmla="*/ 6 w 11"/>
                  <a:gd name="T9" fmla="*/ 0 h 9"/>
                  <a:gd name="T10" fmla="*/ 0 w 11"/>
                  <a:gd name="T11" fmla="*/ 0 h 9"/>
                </a:gdLst>
                <a:ahLst/>
                <a:cxnLst>
                  <a:cxn ang="0">
                    <a:pos x="T0" y="T1"/>
                  </a:cxn>
                  <a:cxn ang="0">
                    <a:pos x="T2" y="T3"/>
                  </a:cxn>
                  <a:cxn ang="0">
                    <a:pos x="T4" y="T5"/>
                  </a:cxn>
                  <a:cxn ang="0">
                    <a:pos x="T6" y="T7"/>
                  </a:cxn>
                  <a:cxn ang="0">
                    <a:pos x="T8" y="T9"/>
                  </a:cxn>
                  <a:cxn ang="0">
                    <a:pos x="T10" y="T11"/>
                  </a:cxn>
                </a:cxnLst>
                <a:rect l="0" t="0" r="r" b="b"/>
                <a:pathLst>
                  <a:path w="11" h="9">
                    <a:moveTo>
                      <a:pt x="0" y="0"/>
                    </a:moveTo>
                    <a:lnTo>
                      <a:pt x="0" y="9"/>
                    </a:lnTo>
                    <a:lnTo>
                      <a:pt x="6" y="9"/>
                    </a:lnTo>
                    <a:lnTo>
                      <a:pt x="11" y="5"/>
                    </a:lnTo>
                    <a:lnTo>
                      <a:pt x="6" y="0"/>
                    </a:lnTo>
                    <a:lnTo>
                      <a:pt x="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90" name="Freeform 220">
                <a:extLst>
                  <a:ext uri="{FF2B5EF4-FFF2-40B4-BE49-F238E27FC236}">
                    <a16:creationId xmlns:a16="http://schemas.microsoft.com/office/drawing/2014/main" id="{0E86F0AE-5124-6A47-B7AE-80070B74A059}"/>
                  </a:ext>
                </a:extLst>
              </p:cNvPr>
              <p:cNvSpPr>
                <a:spLocks/>
              </p:cNvSpPr>
              <p:nvPr/>
            </p:nvSpPr>
            <p:spPr bwMode="auto">
              <a:xfrm>
                <a:off x="3282" y="2068"/>
                <a:ext cx="45" cy="53"/>
              </a:xfrm>
              <a:custGeom>
                <a:avLst/>
                <a:gdLst>
                  <a:gd name="T0" fmla="*/ 27 w 45"/>
                  <a:gd name="T1" fmla="*/ 0 h 53"/>
                  <a:gd name="T2" fmla="*/ 23 w 45"/>
                  <a:gd name="T3" fmla="*/ 4 h 53"/>
                  <a:gd name="T4" fmla="*/ 23 w 45"/>
                  <a:gd name="T5" fmla="*/ 7 h 53"/>
                  <a:gd name="T6" fmla="*/ 13 w 45"/>
                  <a:gd name="T7" fmla="*/ 15 h 53"/>
                  <a:gd name="T8" fmla="*/ 9 w 45"/>
                  <a:gd name="T9" fmla="*/ 15 h 53"/>
                  <a:gd name="T10" fmla="*/ 4 w 45"/>
                  <a:gd name="T11" fmla="*/ 15 h 53"/>
                  <a:gd name="T12" fmla="*/ 9 w 45"/>
                  <a:gd name="T13" fmla="*/ 19 h 53"/>
                  <a:gd name="T14" fmla="*/ 4 w 45"/>
                  <a:gd name="T15" fmla="*/ 22 h 53"/>
                  <a:gd name="T16" fmla="*/ 0 w 45"/>
                  <a:gd name="T17" fmla="*/ 26 h 53"/>
                  <a:gd name="T18" fmla="*/ 0 w 45"/>
                  <a:gd name="T19" fmla="*/ 34 h 53"/>
                  <a:gd name="T20" fmla="*/ 4 w 45"/>
                  <a:gd name="T21" fmla="*/ 31 h 53"/>
                  <a:gd name="T22" fmla="*/ 13 w 45"/>
                  <a:gd name="T23" fmla="*/ 26 h 53"/>
                  <a:gd name="T24" fmla="*/ 18 w 45"/>
                  <a:gd name="T25" fmla="*/ 26 h 53"/>
                  <a:gd name="T26" fmla="*/ 18 w 45"/>
                  <a:gd name="T27" fmla="*/ 31 h 53"/>
                  <a:gd name="T28" fmla="*/ 13 w 45"/>
                  <a:gd name="T29" fmla="*/ 38 h 53"/>
                  <a:gd name="T30" fmla="*/ 9 w 45"/>
                  <a:gd name="T31" fmla="*/ 38 h 53"/>
                  <a:gd name="T32" fmla="*/ 4 w 45"/>
                  <a:gd name="T33" fmla="*/ 42 h 53"/>
                  <a:gd name="T34" fmla="*/ 4 w 45"/>
                  <a:gd name="T35" fmla="*/ 49 h 53"/>
                  <a:gd name="T36" fmla="*/ 4 w 45"/>
                  <a:gd name="T37" fmla="*/ 53 h 53"/>
                  <a:gd name="T38" fmla="*/ 13 w 45"/>
                  <a:gd name="T39" fmla="*/ 49 h 53"/>
                  <a:gd name="T40" fmla="*/ 13 w 45"/>
                  <a:gd name="T41" fmla="*/ 46 h 53"/>
                  <a:gd name="T42" fmla="*/ 18 w 45"/>
                  <a:gd name="T43" fmla="*/ 42 h 53"/>
                  <a:gd name="T44" fmla="*/ 23 w 45"/>
                  <a:gd name="T45" fmla="*/ 34 h 53"/>
                  <a:gd name="T46" fmla="*/ 27 w 45"/>
                  <a:gd name="T47" fmla="*/ 31 h 53"/>
                  <a:gd name="T48" fmla="*/ 27 w 45"/>
                  <a:gd name="T49" fmla="*/ 22 h 53"/>
                  <a:gd name="T50" fmla="*/ 31 w 45"/>
                  <a:gd name="T51" fmla="*/ 19 h 53"/>
                  <a:gd name="T52" fmla="*/ 41 w 45"/>
                  <a:gd name="T53" fmla="*/ 19 h 53"/>
                  <a:gd name="T54" fmla="*/ 45 w 45"/>
                  <a:gd name="T55" fmla="*/ 15 h 53"/>
                  <a:gd name="T56" fmla="*/ 41 w 45"/>
                  <a:gd name="T57" fmla="*/ 11 h 53"/>
                  <a:gd name="T58" fmla="*/ 31 w 45"/>
                  <a:gd name="T59" fmla="*/ 11 h 53"/>
                  <a:gd name="T60" fmla="*/ 23 w 45"/>
                  <a:gd name="T61" fmla="*/ 19 h 53"/>
                  <a:gd name="T62" fmla="*/ 18 w 45"/>
                  <a:gd name="T63" fmla="*/ 19 h 53"/>
                  <a:gd name="T64" fmla="*/ 23 w 45"/>
                  <a:gd name="T65" fmla="*/ 11 h 53"/>
                  <a:gd name="T66" fmla="*/ 27 w 45"/>
                  <a:gd name="T67" fmla="*/ 11 h 53"/>
                  <a:gd name="T68" fmla="*/ 27 w 45"/>
                  <a:gd name="T6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 h="53">
                    <a:moveTo>
                      <a:pt x="27" y="0"/>
                    </a:moveTo>
                    <a:lnTo>
                      <a:pt x="23" y="4"/>
                    </a:lnTo>
                    <a:lnTo>
                      <a:pt x="23" y="7"/>
                    </a:lnTo>
                    <a:lnTo>
                      <a:pt x="13" y="15"/>
                    </a:lnTo>
                    <a:lnTo>
                      <a:pt x="9" y="15"/>
                    </a:lnTo>
                    <a:lnTo>
                      <a:pt x="4" y="15"/>
                    </a:lnTo>
                    <a:lnTo>
                      <a:pt x="9" y="19"/>
                    </a:lnTo>
                    <a:lnTo>
                      <a:pt x="4" y="22"/>
                    </a:lnTo>
                    <a:lnTo>
                      <a:pt x="0" y="26"/>
                    </a:lnTo>
                    <a:lnTo>
                      <a:pt x="0" y="34"/>
                    </a:lnTo>
                    <a:lnTo>
                      <a:pt x="4" y="31"/>
                    </a:lnTo>
                    <a:lnTo>
                      <a:pt x="13" y="26"/>
                    </a:lnTo>
                    <a:lnTo>
                      <a:pt x="18" y="26"/>
                    </a:lnTo>
                    <a:lnTo>
                      <a:pt x="18" y="31"/>
                    </a:lnTo>
                    <a:lnTo>
                      <a:pt x="13" y="38"/>
                    </a:lnTo>
                    <a:lnTo>
                      <a:pt x="9" y="38"/>
                    </a:lnTo>
                    <a:lnTo>
                      <a:pt x="4" y="42"/>
                    </a:lnTo>
                    <a:lnTo>
                      <a:pt x="4" y="49"/>
                    </a:lnTo>
                    <a:lnTo>
                      <a:pt x="4" y="53"/>
                    </a:lnTo>
                    <a:lnTo>
                      <a:pt x="13" y="49"/>
                    </a:lnTo>
                    <a:lnTo>
                      <a:pt x="13" y="46"/>
                    </a:lnTo>
                    <a:lnTo>
                      <a:pt x="18" y="42"/>
                    </a:lnTo>
                    <a:lnTo>
                      <a:pt x="23" y="34"/>
                    </a:lnTo>
                    <a:lnTo>
                      <a:pt x="27" y="31"/>
                    </a:lnTo>
                    <a:lnTo>
                      <a:pt x="27" y="22"/>
                    </a:lnTo>
                    <a:lnTo>
                      <a:pt x="31" y="19"/>
                    </a:lnTo>
                    <a:lnTo>
                      <a:pt x="41" y="19"/>
                    </a:lnTo>
                    <a:lnTo>
                      <a:pt x="45" y="15"/>
                    </a:lnTo>
                    <a:lnTo>
                      <a:pt x="41" y="11"/>
                    </a:lnTo>
                    <a:lnTo>
                      <a:pt x="31" y="11"/>
                    </a:lnTo>
                    <a:lnTo>
                      <a:pt x="23" y="19"/>
                    </a:lnTo>
                    <a:lnTo>
                      <a:pt x="18" y="19"/>
                    </a:lnTo>
                    <a:lnTo>
                      <a:pt x="23" y="11"/>
                    </a:lnTo>
                    <a:lnTo>
                      <a:pt x="27" y="11"/>
                    </a:lnTo>
                    <a:lnTo>
                      <a:pt x="27"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91" name="Freeform 221">
                <a:extLst>
                  <a:ext uri="{FF2B5EF4-FFF2-40B4-BE49-F238E27FC236}">
                    <a16:creationId xmlns:a16="http://schemas.microsoft.com/office/drawing/2014/main" id="{5677CA32-2B2B-964D-AA0C-8BBB58774728}"/>
                  </a:ext>
                </a:extLst>
              </p:cNvPr>
              <p:cNvSpPr>
                <a:spLocks/>
              </p:cNvSpPr>
              <p:nvPr/>
            </p:nvSpPr>
            <p:spPr bwMode="auto">
              <a:xfrm>
                <a:off x="3282" y="2068"/>
                <a:ext cx="45" cy="57"/>
              </a:xfrm>
              <a:custGeom>
                <a:avLst/>
                <a:gdLst>
                  <a:gd name="T0" fmla="*/ 25 w 45"/>
                  <a:gd name="T1" fmla="*/ 0 h 57"/>
                  <a:gd name="T2" fmla="*/ 25 w 45"/>
                  <a:gd name="T3" fmla="*/ 0 h 57"/>
                  <a:gd name="T4" fmla="*/ 20 w 45"/>
                  <a:gd name="T5" fmla="*/ 4 h 57"/>
                  <a:gd name="T6" fmla="*/ 20 w 45"/>
                  <a:gd name="T7" fmla="*/ 8 h 57"/>
                  <a:gd name="T8" fmla="*/ 15 w 45"/>
                  <a:gd name="T9" fmla="*/ 12 h 57"/>
                  <a:gd name="T10" fmla="*/ 10 w 45"/>
                  <a:gd name="T11" fmla="*/ 12 h 57"/>
                  <a:gd name="T12" fmla="*/ 5 w 45"/>
                  <a:gd name="T13" fmla="*/ 16 h 57"/>
                  <a:gd name="T14" fmla="*/ 5 w 45"/>
                  <a:gd name="T15" fmla="*/ 20 h 57"/>
                  <a:gd name="T16" fmla="*/ 0 w 45"/>
                  <a:gd name="T17" fmla="*/ 24 h 57"/>
                  <a:gd name="T18" fmla="*/ 0 w 45"/>
                  <a:gd name="T19" fmla="*/ 29 h 57"/>
                  <a:gd name="T20" fmla="*/ 0 w 45"/>
                  <a:gd name="T21" fmla="*/ 37 h 57"/>
                  <a:gd name="T22" fmla="*/ 5 w 45"/>
                  <a:gd name="T23" fmla="*/ 29 h 57"/>
                  <a:gd name="T24" fmla="*/ 15 w 45"/>
                  <a:gd name="T25" fmla="*/ 24 h 57"/>
                  <a:gd name="T26" fmla="*/ 20 w 45"/>
                  <a:gd name="T27" fmla="*/ 24 h 57"/>
                  <a:gd name="T28" fmla="*/ 20 w 45"/>
                  <a:gd name="T29" fmla="*/ 33 h 57"/>
                  <a:gd name="T30" fmla="*/ 10 w 45"/>
                  <a:gd name="T31" fmla="*/ 37 h 57"/>
                  <a:gd name="T32" fmla="*/ 5 w 45"/>
                  <a:gd name="T33" fmla="*/ 37 h 57"/>
                  <a:gd name="T34" fmla="*/ 5 w 45"/>
                  <a:gd name="T35" fmla="*/ 45 h 57"/>
                  <a:gd name="T36" fmla="*/ 0 w 45"/>
                  <a:gd name="T37" fmla="*/ 53 h 57"/>
                  <a:gd name="T38" fmla="*/ 5 w 45"/>
                  <a:gd name="T39" fmla="*/ 57 h 57"/>
                  <a:gd name="T40" fmla="*/ 10 w 45"/>
                  <a:gd name="T41" fmla="*/ 53 h 57"/>
                  <a:gd name="T42" fmla="*/ 15 w 45"/>
                  <a:gd name="T43" fmla="*/ 45 h 57"/>
                  <a:gd name="T44" fmla="*/ 20 w 45"/>
                  <a:gd name="T45" fmla="*/ 37 h 57"/>
                  <a:gd name="T46" fmla="*/ 30 w 45"/>
                  <a:gd name="T47" fmla="*/ 33 h 57"/>
                  <a:gd name="T48" fmla="*/ 30 w 45"/>
                  <a:gd name="T49" fmla="*/ 24 h 57"/>
                  <a:gd name="T50" fmla="*/ 35 w 45"/>
                  <a:gd name="T51" fmla="*/ 20 h 57"/>
                  <a:gd name="T52" fmla="*/ 40 w 45"/>
                  <a:gd name="T53" fmla="*/ 20 h 57"/>
                  <a:gd name="T54" fmla="*/ 45 w 45"/>
                  <a:gd name="T55" fmla="*/ 16 h 57"/>
                  <a:gd name="T56" fmla="*/ 40 w 45"/>
                  <a:gd name="T57" fmla="*/ 8 h 57"/>
                  <a:gd name="T58" fmla="*/ 30 w 45"/>
                  <a:gd name="T59" fmla="*/ 12 h 57"/>
                  <a:gd name="T60" fmla="*/ 25 w 45"/>
                  <a:gd name="T61" fmla="*/ 16 h 57"/>
                  <a:gd name="T62" fmla="*/ 20 w 45"/>
                  <a:gd name="T63" fmla="*/ 20 h 57"/>
                  <a:gd name="T64" fmla="*/ 15 w 45"/>
                  <a:gd name="T65" fmla="*/ 16 h 57"/>
                  <a:gd name="T66" fmla="*/ 20 w 45"/>
                  <a:gd name="T67" fmla="*/ 12 h 57"/>
                  <a:gd name="T68" fmla="*/ 30 w 45"/>
                  <a:gd name="T69" fmla="*/ 12 h 57"/>
                  <a:gd name="T70" fmla="*/ 25 w 45"/>
                  <a:gd name="T7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57">
                    <a:moveTo>
                      <a:pt x="25" y="0"/>
                    </a:moveTo>
                    <a:lnTo>
                      <a:pt x="25" y="0"/>
                    </a:lnTo>
                    <a:lnTo>
                      <a:pt x="20" y="4"/>
                    </a:lnTo>
                    <a:lnTo>
                      <a:pt x="20" y="8"/>
                    </a:lnTo>
                    <a:lnTo>
                      <a:pt x="15" y="12"/>
                    </a:lnTo>
                    <a:lnTo>
                      <a:pt x="10" y="12"/>
                    </a:lnTo>
                    <a:lnTo>
                      <a:pt x="5" y="16"/>
                    </a:lnTo>
                    <a:lnTo>
                      <a:pt x="5" y="20"/>
                    </a:lnTo>
                    <a:lnTo>
                      <a:pt x="0" y="24"/>
                    </a:lnTo>
                    <a:lnTo>
                      <a:pt x="0" y="29"/>
                    </a:lnTo>
                    <a:lnTo>
                      <a:pt x="0" y="37"/>
                    </a:lnTo>
                    <a:lnTo>
                      <a:pt x="5" y="29"/>
                    </a:lnTo>
                    <a:lnTo>
                      <a:pt x="15" y="24"/>
                    </a:lnTo>
                    <a:lnTo>
                      <a:pt x="20" y="24"/>
                    </a:lnTo>
                    <a:lnTo>
                      <a:pt x="20" y="33"/>
                    </a:lnTo>
                    <a:lnTo>
                      <a:pt x="10" y="37"/>
                    </a:lnTo>
                    <a:lnTo>
                      <a:pt x="5" y="37"/>
                    </a:lnTo>
                    <a:lnTo>
                      <a:pt x="5" y="45"/>
                    </a:lnTo>
                    <a:lnTo>
                      <a:pt x="0" y="53"/>
                    </a:lnTo>
                    <a:lnTo>
                      <a:pt x="5" y="57"/>
                    </a:lnTo>
                    <a:lnTo>
                      <a:pt x="10" y="53"/>
                    </a:lnTo>
                    <a:lnTo>
                      <a:pt x="15" y="45"/>
                    </a:lnTo>
                    <a:lnTo>
                      <a:pt x="20" y="37"/>
                    </a:lnTo>
                    <a:lnTo>
                      <a:pt x="30" y="33"/>
                    </a:lnTo>
                    <a:lnTo>
                      <a:pt x="30" y="24"/>
                    </a:lnTo>
                    <a:lnTo>
                      <a:pt x="35" y="20"/>
                    </a:lnTo>
                    <a:lnTo>
                      <a:pt x="40" y="20"/>
                    </a:lnTo>
                    <a:lnTo>
                      <a:pt x="45" y="16"/>
                    </a:lnTo>
                    <a:lnTo>
                      <a:pt x="40" y="8"/>
                    </a:lnTo>
                    <a:lnTo>
                      <a:pt x="30" y="12"/>
                    </a:lnTo>
                    <a:lnTo>
                      <a:pt x="25" y="16"/>
                    </a:lnTo>
                    <a:lnTo>
                      <a:pt x="20" y="20"/>
                    </a:lnTo>
                    <a:lnTo>
                      <a:pt x="15" y="16"/>
                    </a:lnTo>
                    <a:lnTo>
                      <a:pt x="20" y="12"/>
                    </a:lnTo>
                    <a:lnTo>
                      <a:pt x="30" y="12"/>
                    </a:lnTo>
                    <a:lnTo>
                      <a:pt x="25"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92" name="Freeform 222">
                <a:extLst>
                  <a:ext uri="{FF2B5EF4-FFF2-40B4-BE49-F238E27FC236}">
                    <a16:creationId xmlns:a16="http://schemas.microsoft.com/office/drawing/2014/main" id="{CF87980D-ECD6-A14A-A450-3AC1FA78C040}"/>
                  </a:ext>
                </a:extLst>
              </p:cNvPr>
              <p:cNvSpPr>
                <a:spLocks/>
              </p:cNvSpPr>
              <p:nvPr/>
            </p:nvSpPr>
            <p:spPr bwMode="auto">
              <a:xfrm>
                <a:off x="3251" y="2142"/>
                <a:ext cx="21" cy="12"/>
              </a:xfrm>
              <a:custGeom>
                <a:avLst/>
                <a:gdLst>
                  <a:gd name="T0" fmla="*/ 21 w 21"/>
                  <a:gd name="T1" fmla="*/ 0 h 12"/>
                  <a:gd name="T2" fmla="*/ 16 w 21"/>
                  <a:gd name="T3" fmla="*/ 0 h 12"/>
                  <a:gd name="T4" fmla="*/ 5 w 21"/>
                  <a:gd name="T5" fmla="*/ 4 h 12"/>
                  <a:gd name="T6" fmla="*/ 0 w 21"/>
                  <a:gd name="T7" fmla="*/ 4 h 12"/>
                  <a:gd name="T8" fmla="*/ 0 w 21"/>
                  <a:gd name="T9" fmla="*/ 8 h 12"/>
                  <a:gd name="T10" fmla="*/ 0 w 21"/>
                  <a:gd name="T11" fmla="*/ 12 h 12"/>
                  <a:gd name="T12" fmla="*/ 10 w 21"/>
                  <a:gd name="T13" fmla="*/ 12 h 12"/>
                  <a:gd name="T14" fmla="*/ 16 w 21"/>
                  <a:gd name="T15" fmla="*/ 4 h 12"/>
                  <a:gd name="T16" fmla="*/ 21 w 21"/>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2">
                    <a:moveTo>
                      <a:pt x="21" y="0"/>
                    </a:moveTo>
                    <a:lnTo>
                      <a:pt x="16" y="0"/>
                    </a:lnTo>
                    <a:lnTo>
                      <a:pt x="5" y="4"/>
                    </a:lnTo>
                    <a:lnTo>
                      <a:pt x="0" y="4"/>
                    </a:lnTo>
                    <a:lnTo>
                      <a:pt x="0" y="8"/>
                    </a:lnTo>
                    <a:lnTo>
                      <a:pt x="0" y="12"/>
                    </a:lnTo>
                    <a:lnTo>
                      <a:pt x="10" y="12"/>
                    </a:lnTo>
                    <a:lnTo>
                      <a:pt x="16" y="4"/>
                    </a:lnTo>
                    <a:lnTo>
                      <a:pt x="21" y="0"/>
                    </a:lnTo>
                    <a:close/>
                  </a:path>
                </a:pathLst>
              </a:custGeom>
              <a:solidFill>
                <a:srgbClr val="00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nb-NO"/>
              </a:p>
            </p:txBody>
          </p:sp>
          <p:sp>
            <p:nvSpPr>
              <p:cNvPr id="193" name="Freeform 223">
                <a:extLst>
                  <a:ext uri="{FF2B5EF4-FFF2-40B4-BE49-F238E27FC236}">
                    <a16:creationId xmlns:a16="http://schemas.microsoft.com/office/drawing/2014/main" id="{7E9B8C2B-932A-5544-A9B3-E955D9EA7180}"/>
                  </a:ext>
                </a:extLst>
              </p:cNvPr>
              <p:cNvSpPr>
                <a:spLocks/>
              </p:cNvSpPr>
              <p:nvPr/>
            </p:nvSpPr>
            <p:spPr bwMode="auto">
              <a:xfrm>
                <a:off x="3251" y="2142"/>
                <a:ext cx="21" cy="12"/>
              </a:xfrm>
              <a:custGeom>
                <a:avLst/>
                <a:gdLst>
                  <a:gd name="T0" fmla="*/ 21 w 21"/>
                  <a:gd name="T1" fmla="*/ 0 h 12"/>
                  <a:gd name="T2" fmla="*/ 16 w 21"/>
                  <a:gd name="T3" fmla="*/ 0 h 12"/>
                  <a:gd name="T4" fmla="*/ 5 w 21"/>
                  <a:gd name="T5" fmla="*/ 4 h 12"/>
                  <a:gd name="T6" fmla="*/ 0 w 21"/>
                  <a:gd name="T7" fmla="*/ 4 h 12"/>
                  <a:gd name="T8" fmla="*/ 0 w 21"/>
                  <a:gd name="T9" fmla="*/ 8 h 12"/>
                  <a:gd name="T10" fmla="*/ 0 w 21"/>
                  <a:gd name="T11" fmla="*/ 12 h 12"/>
                  <a:gd name="T12" fmla="*/ 10 w 21"/>
                  <a:gd name="T13" fmla="*/ 12 h 12"/>
                  <a:gd name="T14" fmla="*/ 16 w 21"/>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2">
                    <a:moveTo>
                      <a:pt x="21" y="0"/>
                    </a:moveTo>
                    <a:lnTo>
                      <a:pt x="16" y="0"/>
                    </a:lnTo>
                    <a:lnTo>
                      <a:pt x="5" y="4"/>
                    </a:lnTo>
                    <a:lnTo>
                      <a:pt x="0" y="4"/>
                    </a:lnTo>
                    <a:lnTo>
                      <a:pt x="0" y="8"/>
                    </a:lnTo>
                    <a:lnTo>
                      <a:pt x="0" y="12"/>
                    </a:lnTo>
                    <a:lnTo>
                      <a:pt x="10" y="12"/>
                    </a:lnTo>
                    <a:lnTo>
                      <a:pt x="16" y="4"/>
                    </a:lnTo>
                  </a:path>
                </a:pathLst>
              </a:custGeom>
              <a:noFill/>
              <a:ln w="9525" cap="sq">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nb-NO"/>
              </a:p>
            </p:txBody>
          </p:sp>
          <p:sp>
            <p:nvSpPr>
              <p:cNvPr id="194" name="Freeform 224">
                <a:extLst>
                  <a:ext uri="{FF2B5EF4-FFF2-40B4-BE49-F238E27FC236}">
                    <a16:creationId xmlns:a16="http://schemas.microsoft.com/office/drawing/2014/main" id="{C44276AF-6BCD-F94B-90ED-ED251ED7EE28}"/>
                  </a:ext>
                </a:extLst>
              </p:cNvPr>
              <p:cNvSpPr>
                <a:spLocks/>
              </p:cNvSpPr>
              <p:nvPr/>
            </p:nvSpPr>
            <p:spPr bwMode="auto">
              <a:xfrm>
                <a:off x="3200" y="2245"/>
                <a:ext cx="25" cy="13"/>
              </a:xfrm>
              <a:custGeom>
                <a:avLst/>
                <a:gdLst>
                  <a:gd name="T0" fmla="*/ 21 w 25"/>
                  <a:gd name="T1" fmla="*/ 3 h 13"/>
                  <a:gd name="T2" fmla="*/ 17 w 25"/>
                  <a:gd name="T3" fmla="*/ 0 h 13"/>
                  <a:gd name="T4" fmla="*/ 13 w 25"/>
                  <a:gd name="T5" fmla="*/ 0 h 13"/>
                  <a:gd name="T6" fmla="*/ 9 w 25"/>
                  <a:gd name="T7" fmla="*/ 3 h 13"/>
                  <a:gd name="T8" fmla="*/ 5 w 25"/>
                  <a:gd name="T9" fmla="*/ 3 h 13"/>
                  <a:gd name="T10" fmla="*/ 0 w 25"/>
                  <a:gd name="T11" fmla="*/ 6 h 13"/>
                  <a:gd name="T12" fmla="*/ 0 w 25"/>
                  <a:gd name="T13" fmla="*/ 10 h 13"/>
                  <a:gd name="T14" fmla="*/ 5 w 25"/>
                  <a:gd name="T15" fmla="*/ 10 h 13"/>
                  <a:gd name="T16" fmla="*/ 9 w 25"/>
                  <a:gd name="T17" fmla="*/ 6 h 13"/>
                  <a:gd name="T18" fmla="*/ 13 w 25"/>
                  <a:gd name="T19" fmla="*/ 6 h 13"/>
                  <a:gd name="T20" fmla="*/ 17 w 25"/>
                  <a:gd name="T21" fmla="*/ 13 h 13"/>
                  <a:gd name="T22" fmla="*/ 21 w 25"/>
                  <a:gd name="T23" fmla="*/ 13 h 13"/>
                  <a:gd name="T24" fmla="*/ 25 w 25"/>
                  <a:gd name="T25" fmla="*/ 10 h 13"/>
                  <a:gd name="T26" fmla="*/ 21 w 25"/>
                  <a:gd name="T2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13">
                    <a:moveTo>
                      <a:pt x="21" y="3"/>
                    </a:moveTo>
                    <a:lnTo>
                      <a:pt x="17" y="0"/>
                    </a:lnTo>
                    <a:lnTo>
                      <a:pt x="13" y="0"/>
                    </a:lnTo>
                    <a:lnTo>
                      <a:pt x="9" y="3"/>
                    </a:lnTo>
                    <a:lnTo>
                      <a:pt x="5" y="3"/>
                    </a:lnTo>
                    <a:lnTo>
                      <a:pt x="0" y="6"/>
                    </a:lnTo>
                    <a:lnTo>
                      <a:pt x="0" y="10"/>
                    </a:lnTo>
                    <a:lnTo>
                      <a:pt x="5" y="10"/>
                    </a:lnTo>
                    <a:lnTo>
                      <a:pt x="9" y="6"/>
                    </a:lnTo>
                    <a:lnTo>
                      <a:pt x="13" y="6"/>
                    </a:lnTo>
                    <a:lnTo>
                      <a:pt x="17" y="13"/>
                    </a:lnTo>
                    <a:lnTo>
                      <a:pt x="21" y="13"/>
                    </a:lnTo>
                    <a:lnTo>
                      <a:pt x="25" y="10"/>
                    </a:lnTo>
                    <a:lnTo>
                      <a:pt x="21" y="3"/>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95" name="Freeform 225">
                <a:extLst>
                  <a:ext uri="{FF2B5EF4-FFF2-40B4-BE49-F238E27FC236}">
                    <a16:creationId xmlns:a16="http://schemas.microsoft.com/office/drawing/2014/main" id="{A5FB56EF-E07B-4D4C-96D9-61227D892FEB}"/>
                  </a:ext>
                </a:extLst>
              </p:cNvPr>
              <p:cNvSpPr>
                <a:spLocks/>
              </p:cNvSpPr>
              <p:nvPr/>
            </p:nvSpPr>
            <p:spPr bwMode="auto">
              <a:xfrm>
                <a:off x="3678" y="1315"/>
                <a:ext cx="539" cy="351"/>
              </a:xfrm>
              <a:custGeom>
                <a:avLst/>
                <a:gdLst>
                  <a:gd name="T0" fmla="*/ 30 w 539"/>
                  <a:gd name="T1" fmla="*/ 176 h 351"/>
                  <a:gd name="T2" fmla="*/ 56 w 539"/>
                  <a:gd name="T3" fmla="*/ 180 h 351"/>
                  <a:gd name="T4" fmla="*/ 86 w 539"/>
                  <a:gd name="T5" fmla="*/ 188 h 351"/>
                  <a:gd name="T6" fmla="*/ 111 w 539"/>
                  <a:gd name="T7" fmla="*/ 184 h 351"/>
                  <a:gd name="T8" fmla="*/ 106 w 539"/>
                  <a:gd name="T9" fmla="*/ 152 h 351"/>
                  <a:gd name="T10" fmla="*/ 131 w 539"/>
                  <a:gd name="T11" fmla="*/ 110 h 351"/>
                  <a:gd name="T12" fmla="*/ 141 w 539"/>
                  <a:gd name="T13" fmla="*/ 94 h 351"/>
                  <a:gd name="T14" fmla="*/ 131 w 539"/>
                  <a:gd name="T15" fmla="*/ 62 h 351"/>
                  <a:gd name="T16" fmla="*/ 166 w 539"/>
                  <a:gd name="T17" fmla="*/ 69 h 351"/>
                  <a:gd name="T18" fmla="*/ 197 w 539"/>
                  <a:gd name="T19" fmla="*/ 57 h 351"/>
                  <a:gd name="T20" fmla="*/ 182 w 539"/>
                  <a:gd name="T21" fmla="*/ 94 h 351"/>
                  <a:gd name="T22" fmla="*/ 197 w 539"/>
                  <a:gd name="T23" fmla="*/ 147 h 351"/>
                  <a:gd name="T24" fmla="*/ 212 w 539"/>
                  <a:gd name="T25" fmla="*/ 114 h 351"/>
                  <a:gd name="T26" fmla="*/ 237 w 539"/>
                  <a:gd name="T27" fmla="*/ 41 h 351"/>
                  <a:gd name="T28" fmla="*/ 257 w 539"/>
                  <a:gd name="T29" fmla="*/ 57 h 351"/>
                  <a:gd name="T30" fmla="*/ 272 w 539"/>
                  <a:gd name="T31" fmla="*/ 53 h 351"/>
                  <a:gd name="T32" fmla="*/ 277 w 539"/>
                  <a:gd name="T33" fmla="*/ 17 h 351"/>
                  <a:gd name="T34" fmla="*/ 338 w 539"/>
                  <a:gd name="T35" fmla="*/ 8 h 351"/>
                  <a:gd name="T36" fmla="*/ 318 w 539"/>
                  <a:gd name="T37" fmla="*/ 37 h 351"/>
                  <a:gd name="T38" fmla="*/ 338 w 539"/>
                  <a:gd name="T39" fmla="*/ 53 h 351"/>
                  <a:gd name="T40" fmla="*/ 353 w 539"/>
                  <a:gd name="T41" fmla="*/ 12 h 351"/>
                  <a:gd name="T42" fmla="*/ 393 w 539"/>
                  <a:gd name="T43" fmla="*/ 17 h 351"/>
                  <a:gd name="T44" fmla="*/ 418 w 539"/>
                  <a:gd name="T45" fmla="*/ 8 h 351"/>
                  <a:gd name="T46" fmla="*/ 444 w 539"/>
                  <a:gd name="T47" fmla="*/ 24 h 351"/>
                  <a:gd name="T48" fmla="*/ 484 w 539"/>
                  <a:gd name="T49" fmla="*/ 17 h 351"/>
                  <a:gd name="T50" fmla="*/ 489 w 539"/>
                  <a:gd name="T51" fmla="*/ 53 h 351"/>
                  <a:gd name="T52" fmla="*/ 439 w 539"/>
                  <a:gd name="T53" fmla="*/ 86 h 351"/>
                  <a:gd name="T54" fmla="*/ 423 w 539"/>
                  <a:gd name="T55" fmla="*/ 98 h 351"/>
                  <a:gd name="T56" fmla="*/ 494 w 539"/>
                  <a:gd name="T57" fmla="*/ 110 h 351"/>
                  <a:gd name="T58" fmla="*/ 529 w 539"/>
                  <a:gd name="T59" fmla="*/ 98 h 351"/>
                  <a:gd name="T60" fmla="*/ 529 w 539"/>
                  <a:gd name="T61" fmla="*/ 131 h 351"/>
                  <a:gd name="T62" fmla="*/ 499 w 539"/>
                  <a:gd name="T63" fmla="*/ 155 h 351"/>
                  <a:gd name="T64" fmla="*/ 469 w 539"/>
                  <a:gd name="T65" fmla="*/ 180 h 351"/>
                  <a:gd name="T66" fmla="*/ 464 w 539"/>
                  <a:gd name="T67" fmla="*/ 212 h 351"/>
                  <a:gd name="T68" fmla="*/ 459 w 539"/>
                  <a:gd name="T69" fmla="*/ 167 h 351"/>
                  <a:gd name="T70" fmla="*/ 403 w 539"/>
                  <a:gd name="T71" fmla="*/ 139 h 351"/>
                  <a:gd name="T72" fmla="*/ 358 w 539"/>
                  <a:gd name="T73" fmla="*/ 118 h 351"/>
                  <a:gd name="T74" fmla="*/ 333 w 539"/>
                  <a:gd name="T75" fmla="*/ 139 h 351"/>
                  <a:gd name="T76" fmla="*/ 287 w 539"/>
                  <a:gd name="T77" fmla="*/ 155 h 351"/>
                  <a:gd name="T78" fmla="*/ 267 w 539"/>
                  <a:gd name="T79" fmla="*/ 225 h 351"/>
                  <a:gd name="T80" fmla="*/ 287 w 539"/>
                  <a:gd name="T81" fmla="*/ 282 h 351"/>
                  <a:gd name="T82" fmla="*/ 272 w 539"/>
                  <a:gd name="T83" fmla="*/ 330 h 351"/>
                  <a:gd name="T84" fmla="*/ 242 w 539"/>
                  <a:gd name="T85" fmla="*/ 318 h 351"/>
                  <a:gd name="T86" fmla="*/ 197 w 539"/>
                  <a:gd name="T87" fmla="*/ 314 h 351"/>
                  <a:gd name="T88" fmla="*/ 166 w 539"/>
                  <a:gd name="T89" fmla="*/ 343 h 351"/>
                  <a:gd name="T90" fmla="*/ 136 w 539"/>
                  <a:gd name="T91" fmla="*/ 343 h 351"/>
                  <a:gd name="T92" fmla="*/ 96 w 539"/>
                  <a:gd name="T93" fmla="*/ 330 h 351"/>
                  <a:gd name="T94" fmla="*/ 96 w 539"/>
                  <a:gd name="T95" fmla="*/ 297 h 351"/>
                  <a:gd name="T96" fmla="*/ 89 w 539"/>
                  <a:gd name="T97" fmla="*/ 261 h 351"/>
                  <a:gd name="T98" fmla="*/ 94 w 539"/>
                  <a:gd name="T99" fmla="*/ 252 h 351"/>
                  <a:gd name="T100" fmla="*/ 77 w 539"/>
                  <a:gd name="T101" fmla="*/ 229 h 351"/>
                  <a:gd name="T102" fmla="*/ 58 w 539"/>
                  <a:gd name="T103" fmla="*/ 215 h 351"/>
                  <a:gd name="T104" fmla="*/ 32 w 539"/>
                  <a:gd name="T105" fmla="*/ 196 h 351"/>
                  <a:gd name="T106" fmla="*/ 5 w 539"/>
                  <a:gd name="T107"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9" h="351">
                    <a:moveTo>
                      <a:pt x="5" y="184"/>
                    </a:moveTo>
                    <a:lnTo>
                      <a:pt x="15" y="184"/>
                    </a:lnTo>
                    <a:lnTo>
                      <a:pt x="25" y="180"/>
                    </a:lnTo>
                    <a:lnTo>
                      <a:pt x="30" y="176"/>
                    </a:lnTo>
                    <a:lnTo>
                      <a:pt x="35" y="176"/>
                    </a:lnTo>
                    <a:lnTo>
                      <a:pt x="35" y="184"/>
                    </a:lnTo>
                    <a:lnTo>
                      <a:pt x="51" y="188"/>
                    </a:lnTo>
                    <a:lnTo>
                      <a:pt x="56" y="180"/>
                    </a:lnTo>
                    <a:lnTo>
                      <a:pt x="61" y="176"/>
                    </a:lnTo>
                    <a:lnTo>
                      <a:pt x="76" y="176"/>
                    </a:lnTo>
                    <a:lnTo>
                      <a:pt x="86" y="180"/>
                    </a:lnTo>
                    <a:lnTo>
                      <a:pt x="86" y="188"/>
                    </a:lnTo>
                    <a:lnTo>
                      <a:pt x="96" y="196"/>
                    </a:lnTo>
                    <a:lnTo>
                      <a:pt x="106" y="196"/>
                    </a:lnTo>
                    <a:lnTo>
                      <a:pt x="111" y="192"/>
                    </a:lnTo>
                    <a:lnTo>
                      <a:pt x="111" y="184"/>
                    </a:lnTo>
                    <a:lnTo>
                      <a:pt x="106" y="171"/>
                    </a:lnTo>
                    <a:lnTo>
                      <a:pt x="101" y="167"/>
                    </a:lnTo>
                    <a:lnTo>
                      <a:pt x="101" y="155"/>
                    </a:lnTo>
                    <a:lnTo>
                      <a:pt x="106" y="152"/>
                    </a:lnTo>
                    <a:lnTo>
                      <a:pt x="121" y="143"/>
                    </a:lnTo>
                    <a:lnTo>
                      <a:pt x="126" y="131"/>
                    </a:lnTo>
                    <a:lnTo>
                      <a:pt x="131" y="122"/>
                    </a:lnTo>
                    <a:lnTo>
                      <a:pt x="131" y="110"/>
                    </a:lnTo>
                    <a:lnTo>
                      <a:pt x="126" y="102"/>
                    </a:lnTo>
                    <a:lnTo>
                      <a:pt x="131" y="98"/>
                    </a:lnTo>
                    <a:lnTo>
                      <a:pt x="141" y="98"/>
                    </a:lnTo>
                    <a:lnTo>
                      <a:pt x="141" y="94"/>
                    </a:lnTo>
                    <a:lnTo>
                      <a:pt x="141" y="86"/>
                    </a:lnTo>
                    <a:lnTo>
                      <a:pt x="131" y="81"/>
                    </a:lnTo>
                    <a:lnTo>
                      <a:pt x="131" y="73"/>
                    </a:lnTo>
                    <a:lnTo>
                      <a:pt x="131" y="62"/>
                    </a:lnTo>
                    <a:lnTo>
                      <a:pt x="141" y="57"/>
                    </a:lnTo>
                    <a:lnTo>
                      <a:pt x="151" y="62"/>
                    </a:lnTo>
                    <a:lnTo>
                      <a:pt x="161" y="66"/>
                    </a:lnTo>
                    <a:lnTo>
                      <a:pt x="166" y="69"/>
                    </a:lnTo>
                    <a:lnTo>
                      <a:pt x="172" y="66"/>
                    </a:lnTo>
                    <a:lnTo>
                      <a:pt x="172" y="57"/>
                    </a:lnTo>
                    <a:lnTo>
                      <a:pt x="182" y="57"/>
                    </a:lnTo>
                    <a:lnTo>
                      <a:pt x="197" y="57"/>
                    </a:lnTo>
                    <a:lnTo>
                      <a:pt x="202" y="57"/>
                    </a:lnTo>
                    <a:lnTo>
                      <a:pt x="202" y="69"/>
                    </a:lnTo>
                    <a:lnTo>
                      <a:pt x="187" y="86"/>
                    </a:lnTo>
                    <a:lnTo>
                      <a:pt x="182" y="94"/>
                    </a:lnTo>
                    <a:lnTo>
                      <a:pt x="187" y="107"/>
                    </a:lnTo>
                    <a:lnTo>
                      <a:pt x="187" y="118"/>
                    </a:lnTo>
                    <a:lnTo>
                      <a:pt x="197" y="135"/>
                    </a:lnTo>
                    <a:lnTo>
                      <a:pt x="197" y="147"/>
                    </a:lnTo>
                    <a:lnTo>
                      <a:pt x="207" y="147"/>
                    </a:lnTo>
                    <a:lnTo>
                      <a:pt x="212" y="143"/>
                    </a:lnTo>
                    <a:lnTo>
                      <a:pt x="212" y="131"/>
                    </a:lnTo>
                    <a:lnTo>
                      <a:pt x="212" y="114"/>
                    </a:lnTo>
                    <a:lnTo>
                      <a:pt x="217" y="107"/>
                    </a:lnTo>
                    <a:lnTo>
                      <a:pt x="227" y="90"/>
                    </a:lnTo>
                    <a:lnTo>
                      <a:pt x="227" y="66"/>
                    </a:lnTo>
                    <a:lnTo>
                      <a:pt x="237" y="41"/>
                    </a:lnTo>
                    <a:lnTo>
                      <a:pt x="242" y="33"/>
                    </a:lnTo>
                    <a:lnTo>
                      <a:pt x="252" y="37"/>
                    </a:lnTo>
                    <a:lnTo>
                      <a:pt x="257" y="49"/>
                    </a:lnTo>
                    <a:lnTo>
                      <a:pt x="257" y="57"/>
                    </a:lnTo>
                    <a:lnTo>
                      <a:pt x="267" y="73"/>
                    </a:lnTo>
                    <a:lnTo>
                      <a:pt x="272" y="69"/>
                    </a:lnTo>
                    <a:lnTo>
                      <a:pt x="277" y="62"/>
                    </a:lnTo>
                    <a:lnTo>
                      <a:pt x="272" y="53"/>
                    </a:lnTo>
                    <a:lnTo>
                      <a:pt x="262" y="33"/>
                    </a:lnTo>
                    <a:lnTo>
                      <a:pt x="267" y="24"/>
                    </a:lnTo>
                    <a:lnTo>
                      <a:pt x="272" y="17"/>
                    </a:lnTo>
                    <a:lnTo>
                      <a:pt x="277" y="17"/>
                    </a:lnTo>
                    <a:lnTo>
                      <a:pt x="287" y="8"/>
                    </a:lnTo>
                    <a:lnTo>
                      <a:pt x="302" y="4"/>
                    </a:lnTo>
                    <a:lnTo>
                      <a:pt x="313" y="4"/>
                    </a:lnTo>
                    <a:lnTo>
                      <a:pt x="338" y="8"/>
                    </a:lnTo>
                    <a:lnTo>
                      <a:pt x="338" y="12"/>
                    </a:lnTo>
                    <a:lnTo>
                      <a:pt x="333" y="21"/>
                    </a:lnTo>
                    <a:lnTo>
                      <a:pt x="323" y="29"/>
                    </a:lnTo>
                    <a:lnTo>
                      <a:pt x="318" y="37"/>
                    </a:lnTo>
                    <a:lnTo>
                      <a:pt x="328" y="37"/>
                    </a:lnTo>
                    <a:lnTo>
                      <a:pt x="338" y="37"/>
                    </a:lnTo>
                    <a:lnTo>
                      <a:pt x="338" y="45"/>
                    </a:lnTo>
                    <a:lnTo>
                      <a:pt x="338" y="53"/>
                    </a:lnTo>
                    <a:lnTo>
                      <a:pt x="353" y="49"/>
                    </a:lnTo>
                    <a:lnTo>
                      <a:pt x="353" y="37"/>
                    </a:lnTo>
                    <a:lnTo>
                      <a:pt x="353" y="21"/>
                    </a:lnTo>
                    <a:lnTo>
                      <a:pt x="353" y="12"/>
                    </a:lnTo>
                    <a:lnTo>
                      <a:pt x="363" y="0"/>
                    </a:lnTo>
                    <a:lnTo>
                      <a:pt x="373" y="0"/>
                    </a:lnTo>
                    <a:lnTo>
                      <a:pt x="388" y="12"/>
                    </a:lnTo>
                    <a:lnTo>
                      <a:pt x="393" y="17"/>
                    </a:lnTo>
                    <a:lnTo>
                      <a:pt x="398" y="8"/>
                    </a:lnTo>
                    <a:lnTo>
                      <a:pt x="403" y="8"/>
                    </a:lnTo>
                    <a:lnTo>
                      <a:pt x="408" y="12"/>
                    </a:lnTo>
                    <a:lnTo>
                      <a:pt x="418" y="8"/>
                    </a:lnTo>
                    <a:lnTo>
                      <a:pt x="428" y="8"/>
                    </a:lnTo>
                    <a:lnTo>
                      <a:pt x="439" y="8"/>
                    </a:lnTo>
                    <a:lnTo>
                      <a:pt x="439" y="17"/>
                    </a:lnTo>
                    <a:lnTo>
                      <a:pt x="444" y="24"/>
                    </a:lnTo>
                    <a:lnTo>
                      <a:pt x="449" y="24"/>
                    </a:lnTo>
                    <a:lnTo>
                      <a:pt x="459" y="24"/>
                    </a:lnTo>
                    <a:lnTo>
                      <a:pt x="469" y="17"/>
                    </a:lnTo>
                    <a:lnTo>
                      <a:pt x="484" y="17"/>
                    </a:lnTo>
                    <a:lnTo>
                      <a:pt x="494" y="24"/>
                    </a:lnTo>
                    <a:lnTo>
                      <a:pt x="499" y="37"/>
                    </a:lnTo>
                    <a:lnTo>
                      <a:pt x="499" y="45"/>
                    </a:lnTo>
                    <a:lnTo>
                      <a:pt x="489" y="53"/>
                    </a:lnTo>
                    <a:lnTo>
                      <a:pt x="479" y="62"/>
                    </a:lnTo>
                    <a:lnTo>
                      <a:pt x="474" y="77"/>
                    </a:lnTo>
                    <a:lnTo>
                      <a:pt x="459" y="81"/>
                    </a:lnTo>
                    <a:lnTo>
                      <a:pt x="439" y="86"/>
                    </a:lnTo>
                    <a:lnTo>
                      <a:pt x="413" y="90"/>
                    </a:lnTo>
                    <a:lnTo>
                      <a:pt x="403" y="90"/>
                    </a:lnTo>
                    <a:lnTo>
                      <a:pt x="408" y="98"/>
                    </a:lnTo>
                    <a:lnTo>
                      <a:pt x="423" y="98"/>
                    </a:lnTo>
                    <a:lnTo>
                      <a:pt x="449" y="102"/>
                    </a:lnTo>
                    <a:lnTo>
                      <a:pt x="464" y="107"/>
                    </a:lnTo>
                    <a:lnTo>
                      <a:pt x="484" y="107"/>
                    </a:lnTo>
                    <a:lnTo>
                      <a:pt x="494" y="110"/>
                    </a:lnTo>
                    <a:lnTo>
                      <a:pt x="499" y="114"/>
                    </a:lnTo>
                    <a:lnTo>
                      <a:pt x="509" y="107"/>
                    </a:lnTo>
                    <a:lnTo>
                      <a:pt x="519" y="98"/>
                    </a:lnTo>
                    <a:lnTo>
                      <a:pt x="529" y="98"/>
                    </a:lnTo>
                    <a:lnTo>
                      <a:pt x="534" y="114"/>
                    </a:lnTo>
                    <a:lnTo>
                      <a:pt x="539" y="122"/>
                    </a:lnTo>
                    <a:lnTo>
                      <a:pt x="539" y="131"/>
                    </a:lnTo>
                    <a:lnTo>
                      <a:pt x="529" y="131"/>
                    </a:lnTo>
                    <a:lnTo>
                      <a:pt x="514" y="131"/>
                    </a:lnTo>
                    <a:lnTo>
                      <a:pt x="504" y="131"/>
                    </a:lnTo>
                    <a:lnTo>
                      <a:pt x="499" y="135"/>
                    </a:lnTo>
                    <a:lnTo>
                      <a:pt x="499" y="155"/>
                    </a:lnTo>
                    <a:lnTo>
                      <a:pt x="494" y="159"/>
                    </a:lnTo>
                    <a:lnTo>
                      <a:pt x="479" y="167"/>
                    </a:lnTo>
                    <a:lnTo>
                      <a:pt x="469" y="167"/>
                    </a:lnTo>
                    <a:lnTo>
                      <a:pt x="469" y="180"/>
                    </a:lnTo>
                    <a:lnTo>
                      <a:pt x="464" y="188"/>
                    </a:lnTo>
                    <a:lnTo>
                      <a:pt x="469" y="192"/>
                    </a:lnTo>
                    <a:lnTo>
                      <a:pt x="469" y="200"/>
                    </a:lnTo>
                    <a:lnTo>
                      <a:pt x="464" y="212"/>
                    </a:lnTo>
                    <a:lnTo>
                      <a:pt x="459" y="216"/>
                    </a:lnTo>
                    <a:lnTo>
                      <a:pt x="454" y="204"/>
                    </a:lnTo>
                    <a:lnTo>
                      <a:pt x="454" y="188"/>
                    </a:lnTo>
                    <a:lnTo>
                      <a:pt x="459" y="167"/>
                    </a:lnTo>
                    <a:lnTo>
                      <a:pt x="459" y="152"/>
                    </a:lnTo>
                    <a:lnTo>
                      <a:pt x="454" y="147"/>
                    </a:lnTo>
                    <a:lnTo>
                      <a:pt x="439" y="143"/>
                    </a:lnTo>
                    <a:lnTo>
                      <a:pt x="403" y="139"/>
                    </a:lnTo>
                    <a:lnTo>
                      <a:pt x="393" y="135"/>
                    </a:lnTo>
                    <a:lnTo>
                      <a:pt x="388" y="131"/>
                    </a:lnTo>
                    <a:lnTo>
                      <a:pt x="378" y="118"/>
                    </a:lnTo>
                    <a:lnTo>
                      <a:pt x="358" y="118"/>
                    </a:lnTo>
                    <a:lnTo>
                      <a:pt x="353" y="114"/>
                    </a:lnTo>
                    <a:lnTo>
                      <a:pt x="343" y="118"/>
                    </a:lnTo>
                    <a:lnTo>
                      <a:pt x="338" y="131"/>
                    </a:lnTo>
                    <a:lnTo>
                      <a:pt x="333" y="139"/>
                    </a:lnTo>
                    <a:lnTo>
                      <a:pt x="323" y="147"/>
                    </a:lnTo>
                    <a:lnTo>
                      <a:pt x="308" y="147"/>
                    </a:lnTo>
                    <a:lnTo>
                      <a:pt x="297" y="147"/>
                    </a:lnTo>
                    <a:lnTo>
                      <a:pt x="287" y="155"/>
                    </a:lnTo>
                    <a:lnTo>
                      <a:pt x="277" y="163"/>
                    </a:lnTo>
                    <a:lnTo>
                      <a:pt x="272" y="188"/>
                    </a:lnTo>
                    <a:lnTo>
                      <a:pt x="267" y="208"/>
                    </a:lnTo>
                    <a:lnTo>
                      <a:pt x="267" y="225"/>
                    </a:lnTo>
                    <a:lnTo>
                      <a:pt x="287" y="241"/>
                    </a:lnTo>
                    <a:lnTo>
                      <a:pt x="292" y="257"/>
                    </a:lnTo>
                    <a:lnTo>
                      <a:pt x="287" y="274"/>
                    </a:lnTo>
                    <a:lnTo>
                      <a:pt x="287" y="282"/>
                    </a:lnTo>
                    <a:lnTo>
                      <a:pt x="282" y="285"/>
                    </a:lnTo>
                    <a:lnTo>
                      <a:pt x="277" y="294"/>
                    </a:lnTo>
                    <a:lnTo>
                      <a:pt x="282" y="327"/>
                    </a:lnTo>
                    <a:lnTo>
                      <a:pt x="272" y="330"/>
                    </a:lnTo>
                    <a:lnTo>
                      <a:pt x="267" y="335"/>
                    </a:lnTo>
                    <a:lnTo>
                      <a:pt x="257" y="327"/>
                    </a:lnTo>
                    <a:lnTo>
                      <a:pt x="252" y="318"/>
                    </a:lnTo>
                    <a:lnTo>
                      <a:pt x="242" y="318"/>
                    </a:lnTo>
                    <a:lnTo>
                      <a:pt x="232" y="322"/>
                    </a:lnTo>
                    <a:lnTo>
                      <a:pt x="212" y="322"/>
                    </a:lnTo>
                    <a:lnTo>
                      <a:pt x="207" y="314"/>
                    </a:lnTo>
                    <a:lnTo>
                      <a:pt x="197" y="314"/>
                    </a:lnTo>
                    <a:lnTo>
                      <a:pt x="187" y="322"/>
                    </a:lnTo>
                    <a:lnTo>
                      <a:pt x="187" y="330"/>
                    </a:lnTo>
                    <a:lnTo>
                      <a:pt x="177" y="339"/>
                    </a:lnTo>
                    <a:lnTo>
                      <a:pt x="166" y="343"/>
                    </a:lnTo>
                    <a:lnTo>
                      <a:pt x="161" y="347"/>
                    </a:lnTo>
                    <a:lnTo>
                      <a:pt x="151" y="351"/>
                    </a:lnTo>
                    <a:lnTo>
                      <a:pt x="141" y="347"/>
                    </a:lnTo>
                    <a:lnTo>
                      <a:pt x="136" y="343"/>
                    </a:lnTo>
                    <a:lnTo>
                      <a:pt x="126" y="347"/>
                    </a:lnTo>
                    <a:lnTo>
                      <a:pt x="116" y="343"/>
                    </a:lnTo>
                    <a:lnTo>
                      <a:pt x="106" y="339"/>
                    </a:lnTo>
                    <a:lnTo>
                      <a:pt x="96" y="330"/>
                    </a:lnTo>
                    <a:lnTo>
                      <a:pt x="86" y="322"/>
                    </a:lnTo>
                    <a:lnTo>
                      <a:pt x="79" y="319"/>
                    </a:lnTo>
                    <a:lnTo>
                      <a:pt x="89" y="297"/>
                    </a:lnTo>
                    <a:lnTo>
                      <a:pt x="96" y="297"/>
                    </a:lnTo>
                    <a:lnTo>
                      <a:pt x="96" y="288"/>
                    </a:lnTo>
                    <a:lnTo>
                      <a:pt x="91" y="281"/>
                    </a:lnTo>
                    <a:lnTo>
                      <a:pt x="79" y="267"/>
                    </a:lnTo>
                    <a:lnTo>
                      <a:pt x="89" y="261"/>
                    </a:lnTo>
                    <a:lnTo>
                      <a:pt x="91" y="257"/>
                    </a:lnTo>
                    <a:lnTo>
                      <a:pt x="92" y="257"/>
                    </a:lnTo>
                    <a:lnTo>
                      <a:pt x="96" y="253"/>
                    </a:lnTo>
                    <a:lnTo>
                      <a:pt x="94" y="252"/>
                    </a:lnTo>
                    <a:lnTo>
                      <a:pt x="82" y="248"/>
                    </a:lnTo>
                    <a:lnTo>
                      <a:pt x="77" y="243"/>
                    </a:lnTo>
                    <a:lnTo>
                      <a:pt x="74" y="237"/>
                    </a:lnTo>
                    <a:lnTo>
                      <a:pt x="77" y="229"/>
                    </a:lnTo>
                    <a:lnTo>
                      <a:pt x="79" y="223"/>
                    </a:lnTo>
                    <a:lnTo>
                      <a:pt x="76" y="221"/>
                    </a:lnTo>
                    <a:lnTo>
                      <a:pt x="69" y="216"/>
                    </a:lnTo>
                    <a:lnTo>
                      <a:pt x="58" y="215"/>
                    </a:lnTo>
                    <a:lnTo>
                      <a:pt x="52" y="212"/>
                    </a:lnTo>
                    <a:lnTo>
                      <a:pt x="49" y="203"/>
                    </a:lnTo>
                    <a:lnTo>
                      <a:pt x="39" y="200"/>
                    </a:lnTo>
                    <a:lnTo>
                      <a:pt x="32" y="196"/>
                    </a:lnTo>
                    <a:lnTo>
                      <a:pt x="22" y="198"/>
                    </a:lnTo>
                    <a:lnTo>
                      <a:pt x="10" y="196"/>
                    </a:lnTo>
                    <a:lnTo>
                      <a:pt x="0" y="188"/>
                    </a:lnTo>
                    <a:lnTo>
                      <a:pt x="5" y="18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96" name="Freeform 226">
                <a:extLst>
                  <a:ext uri="{FF2B5EF4-FFF2-40B4-BE49-F238E27FC236}">
                    <a16:creationId xmlns:a16="http://schemas.microsoft.com/office/drawing/2014/main" id="{96357435-F7CB-114E-8845-D84FAFF23C2D}"/>
                  </a:ext>
                </a:extLst>
              </p:cNvPr>
              <p:cNvSpPr>
                <a:spLocks/>
              </p:cNvSpPr>
              <p:nvPr/>
            </p:nvSpPr>
            <p:spPr bwMode="auto">
              <a:xfrm>
                <a:off x="3841" y="1336"/>
                <a:ext cx="51" cy="24"/>
              </a:xfrm>
              <a:custGeom>
                <a:avLst/>
                <a:gdLst>
                  <a:gd name="T0" fmla="*/ 19 w 51"/>
                  <a:gd name="T1" fmla="*/ 24 h 24"/>
                  <a:gd name="T2" fmla="*/ 23 w 51"/>
                  <a:gd name="T3" fmla="*/ 24 h 24"/>
                  <a:gd name="T4" fmla="*/ 23 w 51"/>
                  <a:gd name="T5" fmla="*/ 17 h 24"/>
                  <a:gd name="T6" fmla="*/ 32 w 51"/>
                  <a:gd name="T7" fmla="*/ 17 h 24"/>
                  <a:gd name="T8" fmla="*/ 32 w 51"/>
                  <a:gd name="T9" fmla="*/ 21 h 24"/>
                  <a:gd name="T10" fmla="*/ 42 w 51"/>
                  <a:gd name="T11" fmla="*/ 17 h 24"/>
                  <a:gd name="T12" fmla="*/ 51 w 51"/>
                  <a:gd name="T13" fmla="*/ 10 h 24"/>
                  <a:gd name="T14" fmla="*/ 51 w 51"/>
                  <a:gd name="T15" fmla="*/ 7 h 24"/>
                  <a:gd name="T16" fmla="*/ 47 w 51"/>
                  <a:gd name="T17" fmla="*/ 10 h 24"/>
                  <a:gd name="T18" fmla="*/ 23 w 51"/>
                  <a:gd name="T19" fmla="*/ 7 h 24"/>
                  <a:gd name="T20" fmla="*/ 19 w 51"/>
                  <a:gd name="T21" fmla="*/ 0 h 24"/>
                  <a:gd name="T22" fmla="*/ 14 w 51"/>
                  <a:gd name="T23" fmla="*/ 0 h 24"/>
                  <a:gd name="T24" fmla="*/ 4 w 51"/>
                  <a:gd name="T25" fmla="*/ 7 h 24"/>
                  <a:gd name="T26" fmla="*/ 0 w 51"/>
                  <a:gd name="T27" fmla="*/ 14 h 24"/>
                  <a:gd name="T28" fmla="*/ 4 w 51"/>
                  <a:gd name="T29" fmla="*/ 17 h 24"/>
                  <a:gd name="T30" fmla="*/ 19 w 51"/>
                  <a:gd name="T3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24">
                    <a:moveTo>
                      <a:pt x="19" y="24"/>
                    </a:moveTo>
                    <a:lnTo>
                      <a:pt x="23" y="24"/>
                    </a:lnTo>
                    <a:lnTo>
                      <a:pt x="23" y="17"/>
                    </a:lnTo>
                    <a:lnTo>
                      <a:pt x="32" y="17"/>
                    </a:lnTo>
                    <a:lnTo>
                      <a:pt x="32" y="21"/>
                    </a:lnTo>
                    <a:lnTo>
                      <a:pt x="42" y="17"/>
                    </a:lnTo>
                    <a:lnTo>
                      <a:pt x="51" y="10"/>
                    </a:lnTo>
                    <a:lnTo>
                      <a:pt x="51" y="7"/>
                    </a:lnTo>
                    <a:lnTo>
                      <a:pt x="47" y="10"/>
                    </a:lnTo>
                    <a:lnTo>
                      <a:pt x="23" y="7"/>
                    </a:lnTo>
                    <a:lnTo>
                      <a:pt x="19" y="0"/>
                    </a:lnTo>
                    <a:lnTo>
                      <a:pt x="14" y="0"/>
                    </a:lnTo>
                    <a:lnTo>
                      <a:pt x="4" y="7"/>
                    </a:lnTo>
                    <a:lnTo>
                      <a:pt x="0" y="14"/>
                    </a:lnTo>
                    <a:lnTo>
                      <a:pt x="4" y="17"/>
                    </a:lnTo>
                    <a:lnTo>
                      <a:pt x="19" y="2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97" name="Freeform 227">
                <a:extLst>
                  <a:ext uri="{FF2B5EF4-FFF2-40B4-BE49-F238E27FC236}">
                    <a16:creationId xmlns:a16="http://schemas.microsoft.com/office/drawing/2014/main" id="{C84530D9-F654-2A4B-B36A-5B67C8892211}"/>
                  </a:ext>
                </a:extLst>
              </p:cNvPr>
              <p:cNvSpPr>
                <a:spLocks/>
              </p:cNvSpPr>
              <p:nvPr/>
            </p:nvSpPr>
            <p:spPr bwMode="auto">
              <a:xfrm>
                <a:off x="3841" y="1332"/>
                <a:ext cx="51" cy="33"/>
              </a:xfrm>
              <a:custGeom>
                <a:avLst/>
                <a:gdLst>
                  <a:gd name="T0" fmla="*/ 15 w 51"/>
                  <a:gd name="T1" fmla="*/ 33 h 33"/>
                  <a:gd name="T2" fmla="*/ 20 w 51"/>
                  <a:gd name="T3" fmla="*/ 29 h 33"/>
                  <a:gd name="T4" fmla="*/ 26 w 51"/>
                  <a:gd name="T5" fmla="*/ 25 h 33"/>
                  <a:gd name="T6" fmla="*/ 36 w 51"/>
                  <a:gd name="T7" fmla="*/ 25 h 33"/>
                  <a:gd name="T8" fmla="*/ 46 w 51"/>
                  <a:gd name="T9" fmla="*/ 21 h 33"/>
                  <a:gd name="T10" fmla="*/ 51 w 51"/>
                  <a:gd name="T11" fmla="*/ 17 h 33"/>
                  <a:gd name="T12" fmla="*/ 51 w 51"/>
                  <a:gd name="T13" fmla="*/ 8 h 33"/>
                  <a:gd name="T14" fmla="*/ 46 w 51"/>
                  <a:gd name="T15" fmla="*/ 12 h 33"/>
                  <a:gd name="T16" fmla="*/ 26 w 51"/>
                  <a:gd name="T17" fmla="*/ 8 h 33"/>
                  <a:gd name="T18" fmla="*/ 20 w 51"/>
                  <a:gd name="T19" fmla="*/ 4 h 33"/>
                  <a:gd name="T20" fmla="*/ 15 w 51"/>
                  <a:gd name="T21" fmla="*/ 0 h 33"/>
                  <a:gd name="T22" fmla="*/ 10 w 51"/>
                  <a:gd name="T23" fmla="*/ 4 h 33"/>
                  <a:gd name="T24" fmla="*/ 5 w 51"/>
                  <a:gd name="T25" fmla="*/ 12 h 33"/>
                  <a:gd name="T26" fmla="*/ 0 w 51"/>
                  <a:gd name="T27" fmla="*/ 21 h 33"/>
                  <a:gd name="T28" fmla="*/ 0 w 51"/>
                  <a:gd name="T29" fmla="*/ 25 h 33"/>
                  <a:gd name="T30" fmla="*/ 15 w 51"/>
                  <a:gd name="T3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33">
                    <a:moveTo>
                      <a:pt x="15" y="33"/>
                    </a:moveTo>
                    <a:lnTo>
                      <a:pt x="20" y="29"/>
                    </a:lnTo>
                    <a:lnTo>
                      <a:pt x="26" y="25"/>
                    </a:lnTo>
                    <a:lnTo>
                      <a:pt x="36" y="25"/>
                    </a:lnTo>
                    <a:lnTo>
                      <a:pt x="46" y="21"/>
                    </a:lnTo>
                    <a:lnTo>
                      <a:pt x="51" y="17"/>
                    </a:lnTo>
                    <a:lnTo>
                      <a:pt x="51" y="8"/>
                    </a:lnTo>
                    <a:lnTo>
                      <a:pt x="46" y="12"/>
                    </a:lnTo>
                    <a:lnTo>
                      <a:pt x="26" y="8"/>
                    </a:lnTo>
                    <a:lnTo>
                      <a:pt x="20" y="4"/>
                    </a:lnTo>
                    <a:lnTo>
                      <a:pt x="15" y="0"/>
                    </a:lnTo>
                    <a:lnTo>
                      <a:pt x="10" y="4"/>
                    </a:lnTo>
                    <a:lnTo>
                      <a:pt x="5" y="12"/>
                    </a:lnTo>
                    <a:lnTo>
                      <a:pt x="0" y="21"/>
                    </a:lnTo>
                    <a:lnTo>
                      <a:pt x="0" y="25"/>
                    </a:lnTo>
                    <a:lnTo>
                      <a:pt x="15" y="33"/>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98" name="Freeform 228">
                <a:extLst>
                  <a:ext uri="{FF2B5EF4-FFF2-40B4-BE49-F238E27FC236}">
                    <a16:creationId xmlns:a16="http://schemas.microsoft.com/office/drawing/2014/main" id="{FB951556-22B5-D441-B6D3-405F3D5B05A9}"/>
                  </a:ext>
                </a:extLst>
              </p:cNvPr>
              <p:cNvSpPr>
                <a:spLocks/>
              </p:cNvSpPr>
              <p:nvPr/>
            </p:nvSpPr>
            <p:spPr bwMode="auto">
              <a:xfrm>
                <a:off x="3775" y="1365"/>
                <a:ext cx="10" cy="16"/>
              </a:xfrm>
              <a:custGeom>
                <a:avLst/>
                <a:gdLst>
                  <a:gd name="T0" fmla="*/ 7 w 10"/>
                  <a:gd name="T1" fmla="*/ 16 h 16"/>
                  <a:gd name="T2" fmla="*/ 10 w 10"/>
                  <a:gd name="T3" fmla="*/ 13 h 16"/>
                  <a:gd name="T4" fmla="*/ 7 w 10"/>
                  <a:gd name="T5" fmla="*/ 6 h 16"/>
                  <a:gd name="T6" fmla="*/ 3 w 10"/>
                  <a:gd name="T7" fmla="*/ 3 h 16"/>
                  <a:gd name="T8" fmla="*/ 0 w 10"/>
                  <a:gd name="T9" fmla="*/ 0 h 16"/>
                  <a:gd name="T10" fmla="*/ 0 w 10"/>
                  <a:gd name="T11" fmla="*/ 10 h 16"/>
                  <a:gd name="T12" fmla="*/ 7 w 1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7" y="16"/>
                    </a:moveTo>
                    <a:lnTo>
                      <a:pt x="10" y="13"/>
                    </a:lnTo>
                    <a:lnTo>
                      <a:pt x="7" y="6"/>
                    </a:lnTo>
                    <a:lnTo>
                      <a:pt x="3" y="3"/>
                    </a:lnTo>
                    <a:lnTo>
                      <a:pt x="0" y="0"/>
                    </a:lnTo>
                    <a:lnTo>
                      <a:pt x="0" y="10"/>
                    </a:lnTo>
                    <a:lnTo>
                      <a:pt x="7" y="16"/>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199" name="Freeform 229">
                <a:extLst>
                  <a:ext uri="{FF2B5EF4-FFF2-40B4-BE49-F238E27FC236}">
                    <a16:creationId xmlns:a16="http://schemas.microsoft.com/office/drawing/2014/main" id="{CB48C4AC-8309-544E-A640-95535A8843BD}"/>
                  </a:ext>
                </a:extLst>
              </p:cNvPr>
              <p:cNvSpPr>
                <a:spLocks/>
              </p:cNvSpPr>
              <p:nvPr/>
            </p:nvSpPr>
            <p:spPr bwMode="auto">
              <a:xfrm>
                <a:off x="3770" y="1365"/>
                <a:ext cx="15" cy="20"/>
              </a:xfrm>
              <a:custGeom>
                <a:avLst/>
                <a:gdLst>
                  <a:gd name="T0" fmla="*/ 15 w 15"/>
                  <a:gd name="T1" fmla="*/ 20 h 20"/>
                  <a:gd name="T2" fmla="*/ 15 w 15"/>
                  <a:gd name="T3" fmla="*/ 16 h 20"/>
                  <a:gd name="T4" fmla="*/ 10 w 15"/>
                  <a:gd name="T5" fmla="*/ 8 h 20"/>
                  <a:gd name="T6" fmla="*/ 5 w 15"/>
                  <a:gd name="T7" fmla="*/ 0 h 20"/>
                  <a:gd name="T8" fmla="*/ 0 w 15"/>
                  <a:gd name="T9" fmla="*/ 0 h 20"/>
                  <a:gd name="T10" fmla="*/ 0 w 15"/>
                  <a:gd name="T11" fmla="*/ 8 h 20"/>
                  <a:gd name="T12" fmla="*/ 15 w 1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5" y="20"/>
                    </a:moveTo>
                    <a:lnTo>
                      <a:pt x="15" y="16"/>
                    </a:lnTo>
                    <a:lnTo>
                      <a:pt x="10" y="8"/>
                    </a:lnTo>
                    <a:lnTo>
                      <a:pt x="5" y="0"/>
                    </a:lnTo>
                    <a:lnTo>
                      <a:pt x="0" y="0"/>
                    </a:lnTo>
                    <a:lnTo>
                      <a:pt x="0" y="8"/>
                    </a:lnTo>
                    <a:lnTo>
                      <a:pt x="15" y="2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00" name="Freeform 230">
                <a:extLst>
                  <a:ext uri="{FF2B5EF4-FFF2-40B4-BE49-F238E27FC236}">
                    <a16:creationId xmlns:a16="http://schemas.microsoft.com/office/drawing/2014/main" id="{F90F3DAC-9299-1E4A-8B9D-C2272E1C52AA}"/>
                  </a:ext>
                </a:extLst>
              </p:cNvPr>
              <p:cNvSpPr>
                <a:spLocks/>
              </p:cNvSpPr>
              <p:nvPr/>
            </p:nvSpPr>
            <p:spPr bwMode="auto">
              <a:xfrm>
                <a:off x="3795" y="1389"/>
                <a:ext cx="6" cy="9"/>
              </a:xfrm>
              <a:custGeom>
                <a:avLst/>
                <a:gdLst>
                  <a:gd name="T0" fmla="*/ 3 w 6"/>
                  <a:gd name="T1" fmla="*/ 0 h 9"/>
                  <a:gd name="T2" fmla="*/ 0 w 6"/>
                  <a:gd name="T3" fmla="*/ 3 h 9"/>
                  <a:gd name="T4" fmla="*/ 3 w 6"/>
                  <a:gd name="T5" fmla="*/ 6 h 9"/>
                  <a:gd name="T6" fmla="*/ 6 w 6"/>
                  <a:gd name="T7" fmla="*/ 9 h 9"/>
                  <a:gd name="T8" fmla="*/ 6 w 6"/>
                  <a:gd name="T9" fmla="*/ 6 h 9"/>
                  <a:gd name="T10" fmla="*/ 3 w 6"/>
                  <a:gd name="T11" fmla="*/ 0 h 9"/>
                </a:gdLst>
                <a:ahLst/>
                <a:cxnLst>
                  <a:cxn ang="0">
                    <a:pos x="T0" y="T1"/>
                  </a:cxn>
                  <a:cxn ang="0">
                    <a:pos x="T2" y="T3"/>
                  </a:cxn>
                  <a:cxn ang="0">
                    <a:pos x="T4" y="T5"/>
                  </a:cxn>
                  <a:cxn ang="0">
                    <a:pos x="T6" y="T7"/>
                  </a:cxn>
                  <a:cxn ang="0">
                    <a:pos x="T8" y="T9"/>
                  </a:cxn>
                  <a:cxn ang="0">
                    <a:pos x="T10" y="T11"/>
                  </a:cxn>
                </a:cxnLst>
                <a:rect l="0" t="0" r="r" b="b"/>
                <a:pathLst>
                  <a:path w="6" h="9">
                    <a:moveTo>
                      <a:pt x="3" y="0"/>
                    </a:moveTo>
                    <a:lnTo>
                      <a:pt x="0" y="3"/>
                    </a:lnTo>
                    <a:lnTo>
                      <a:pt x="3" y="6"/>
                    </a:lnTo>
                    <a:lnTo>
                      <a:pt x="6" y="9"/>
                    </a:lnTo>
                    <a:lnTo>
                      <a:pt x="6" y="6"/>
                    </a:lnTo>
                    <a:lnTo>
                      <a:pt x="3"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01" name="Freeform 231">
                <a:extLst>
                  <a:ext uri="{FF2B5EF4-FFF2-40B4-BE49-F238E27FC236}">
                    <a16:creationId xmlns:a16="http://schemas.microsoft.com/office/drawing/2014/main" id="{96D9407F-5C86-B34C-B287-8F2AA32367F5}"/>
                  </a:ext>
                </a:extLst>
              </p:cNvPr>
              <p:cNvSpPr>
                <a:spLocks/>
              </p:cNvSpPr>
              <p:nvPr/>
            </p:nvSpPr>
            <p:spPr bwMode="auto">
              <a:xfrm>
                <a:off x="3795" y="1389"/>
                <a:ext cx="6" cy="13"/>
              </a:xfrm>
              <a:custGeom>
                <a:avLst/>
                <a:gdLst>
                  <a:gd name="T0" fmla="*/ 6 w 6"/>
                  <a:gd name="T1" fmla="*/ 0 h 13"/>
                  <a:gd name="T2" fmla="*/ 0 w 6"/>
                  <a:gd name="T3" fmla="*/ 0 h 13"/>
                  <a:gd name="T4" fmla="*/ 0 w 6"/>
                  <a:gd name="T5" fmla="*/ 9 h 13"/>
                  <a:gd name="T6" fmla="*/ 6 w 6"/>
                  <a:gd name="T7" fmla="*/ 13 h 13"/>
                  <a:gd name="T8" fmla="*/ 6 w 6"/>
                  <a:gd name="T9" fmla="*/ 5 h 13"/>
                  <a:gd name="T10" fmla="*/ 6 w 6"/>
                  <a:gd name="T11" fmla="*/ 0 h 13"/>
                </a:gdLst>
                <a:ahLst/>
                <a:cxnLst>
                  <a:cxn ang="0">
                    <a:pos x="T0" y="T1"/>
                  </a:cxn>
                  <a:cxn ang="0">
                    <a:pos x="T2" y="T3"/>
                  </a:cxn>
                  <a:cxn ang="0">
                    <a:pos x="T4" y="T5"/>
                  </a:cxn>
                  <a:cxn ang="0">
                    <a:pos x="T6" y="T7"/>
                  </a:cxn>
                  <a:cxn ang="0">
                    <a:pos x="T8" y="T9"/>
                  </a:cxn>
                  <a:cxn ang="0">
                    <a:pos x="T10" y="T11"/>
                  </a:cxn>
                </a:cxnLst>
                <a:rect l="0" t="0" r="r" b="b"/>
                <a:pathLst>
                  <a:path w="6" h="13">
                    <a:moveTo>
                      <a:pt x="6" y="0"/>
                    </a:moveTo>
                    <a:lnTo>
                      <a:pt x="0" y="0"/>
                    </a:lnTo>
                    <a:lnTo>
                      <a:pt x="0" y="9"/>
                    </a:lnTo>
                    <a:lnTo>
                      <a:pt x="6" y="13"/>
                    </a:lnTo>
                    <a:lnTo>
                      <a:pt x="6" y="5"/>
                    </a:lnTo>
                    <a:lnTo>
                      <a:pt x="6"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02" name="Freeform 232">
                <a:extLst>
                  <a:ext uri="{FF2B5EF4-FFF2-40B4-BE49-F238E27FC236}">
                    <a16:creationId xmlns:a16="http://schemas.microsoft.com/office/drawing/2014/main" id="{209A86E9-9DDF-F643-957E-1F0533992C00}"/>
                  </a:ext>
                </a:extLst>
              </p:cNvPr>
              <p:cNvSpPr>
                <a:spLocks/>
              </p:cNvSpPr>
              <p:nvPr/>
            </p:nvSpPr>
            <p:spPr bwMode="auto">
              <a:xfrm>
                <a:off x="3684" y="1410"/>
                <a:ext cx="70" cy="50"/>
              </a:xfrm>
              <a:custGeom>
                <a:avLst/>
                <a:gdLst>
                  <a:gd name="T0" fmla="*/ 70 w 70"/>
                  <a:gd name="T1" fmla="*/ 0 h 50"/>
                  <a:gd name="T2" fmla="*/ 65 w 70"/>
                  <a:gd name="T3" fmla="*/ 0 h 50"/>
                  <a:gd name="T4" fmla="*/ 52 w 70"/>
                  <a:gd name="T5" fmla="*/ 7 h 50"/>
                  <a:gd name="T6" fmla="*/ 47 w 70"/>
                  <a:gd name="T7" fmla="*/ 12 h 50"/>
                  <a:gd name="T8" fmla="*/ 42 w 70"/>
                  <a:gd name="T9" fmla="*/ 4 h 50"/>
                  <a:gd name="T10" fmla="*/ 37 w 70"/>
                  <a:gd name="T11" fmla="*/ 7 h 50"/>
                  <a:gd name="T12" fmla="*/ 33 w 70"/>
                  <a:gd name="T13" fmla="*/ 15 h 50"/>
                  <a:gd name="T14" fmla="*/ 24 w 70"/>
                  <a:gd name="T15" fmla="*/ 27 h 50"/>
                  <a:gd name="T16" fmla="*/ 19 w 70"/>
                  <a:gd name="T17" fmla="*/ 27 h 50"/>
                  <a:gd name="T18" fmla="*/ 5 w 70"/>
                  <a:gd name="T19" fmla="*/ 30 h 50"/>
                  <a:gd name="T20" fmla="*/ 0 w 70"/>
                  <a:gd name="T21" fmla="*/ 38 h 50"/>
                  <a:gd name="T22" fmla="*/ 0 w 70"/>
                  <a:gd name="T23" fmla="*/ 42 h 50"/>
                  <a:gd name="T24" fmla="*/ 9 w 70"/>
                  <a:gd name="T25" fmla="*/ 42 h 50"/>
                  <a:gd name="T26" fmla="*/ 14 w 70"/>
                  <a:gd name="T27" fmla="*/ 45 h 50"/>
                  <a:gd name="T28" fmla="*/ 19 w 70"/>
                  <a:gd name="T29" fmla="*/ 50 h 50"/>
                  <a:gd name="T30" fmla="*/ 28 w 70"/>
                  <a:gd name="T31" fmla="*/ 50 h 50"/>
                  <a:gd name="T32" fmla="*/ 28 w 70"/>
                  <a:gd name="T33" fmla="*/ 45 h 50"/>
                  <a:gd name="T34" fmla="*/ 37 w 70"/>
                  <a:gd name="T35" fmla="*/ 42 h 50"/>
                  <a:gd name="T36" fmla="*/ 47 w 70"/>
                  <a:gd name="T37" fmla="*/ 38 h 50"/>
                  <a:gd name="T38" fmla="*/ 56 w 70"/>
                  <a:gd name="T39" fmla="*/ 30 h 50"/>
                  <a:gd name="T40" fmla="*/ 61 w 70"/>
                  <a:gd name="T41" fmla="*/ 27 h 50"/>
                  <a:gd name="T42" fmla="*/ 61 w 70"/>
                  <a:gd name="T43" fmla="*/ 19 h 50"/>
                  <a:gd name="T44" fmla="*/ 61 w 70"/>
                  <a:gd name="T45" fmla="*/ 15 h 50"/>
                  <a:gd name="T46" fmla="*/ 70 w 70"/>
                  <a:gd name="T4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50">
                    <a:moveTo>
                      <a:pt x="70" y="0"/>
                    </a:moveTo>
                    <a:lnTo>
                      <a:pt x="65" y="0"/>
                    </a:lnTo>
                    <a:lnTo>
                      <a:pt x="52" y="7"/>
                    </a:lnTo>
                    <a:lnTo>
                      <a:pt x="47" y="12"/>
                    </a:lnTo>
                    <a:lnTo>
                      <a:pt x="42" y="4"/>
                    </a:lnTo>
                    <a:lnTo>
                      <a:pt x="37" y="7"/>
                    </a:lnTo>
                    <a:lnTo>
                      <a:pt x="33" y="15"/>
                    </a:lnTo>
                    <a:lnTo>
                      <a:pt x="24" y="27"/>
                    </a:lnTo>
                    <a:lnTo>
                      <a:pt x="19" y="27"/>
                    </a:lnTo>
                    <a:lnTo>
                      <a:pt x="5" y="30"/>
                    </a:lnTo>
                    <a:lnTo>
                      <a:pt x="0" y="38"/>
                    </a:lnTo>
                    <a:lnTo>
                      <a:pt x="0" y="42"/>
                    </a:lnTo>
                    <a:lnTo>
                      <a:pt x="9" y="42"/>
                    </a:lnTo>
                    <a:lnTo>
                      <a:pt x="14" y="45"/>
                    </a:lnTo>
                    <a:lnTo>
                      <a:pt x="19" y="50"/>
                    </a:lnTo>
                    <a:lnTo>
                      <a:pt x="28" y="50"/>
                    </a:lnTo>
                    <a:lnTo>
                      <a:pt x="28" y="45"/>
                    </a:lnTo>
                    <a:lnTo>
                      <a:pt x="37" y="42"/>
                    </a:lnTo>
                    <a:lnTo>
                      <a:pt x="47" y="38"/>
                    </a:lnTo>
                    <a:lnTo>
                      <a:pt x="56" y="30"/>
                    </a:lnTo>
                    <a:lnTo>
                      <a:pt x="61" y="27"/>
                    </a:lnTo>
                    <a:lnTo>
                      <a:pt x="61" y="19"/>
                    </a:lnTo>
                    <a:lnTo>
                      <a:pt x="61" y="15"/>
                    </a:lnTo>
                    <a:lnTo>
                      <a:pt x="7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03" name="Freeform 233">
                <a:extLst>
                  <a:ext uri="{FF2B5EF4-FFF2-40B4-BE49-F238E27FC236}">
                    <a16:creationId xmlns:a16="http://schemas.microsoft.com/office/drawing/2014/main" id="{BB467D6B-403F-F342-ACA0-ADD021B66642}"/>
                  </a:ext>
                </a:extLst>
              </p:cNvPr>
              <p:cNvSpPr>
                <a:spLocks/>
              </p:cNvSpPr>
              <p:nvPr/>
            </p:nvSpPr>
            <p:spPr bwMode="auto">
              <a:xfrm>
                <a:off x="3684" y="1406"/>
                <a:ext cx="70" cy="58"/>
              </a:xfrm>
              <a:custGeom>
                <a:avLst/>
                <a:gdLst>
                  <a:gd name="T0" fmla="*/ 70 w 70"/>
                  <a:gd name="T1" fmla="*/ 4 h 58"/>
                  <a:gd name="T2" fmla="*/ 65 w 70"/>
                  <a:gd name="T3" fmla="*/ 0 h 58"/>
                  <a:gd name="T4" fmla="*/ 50 w 70"/>
                  <a:gd name="T5" fmla="*/ 13 h 58"/>
                  <a:gd name="T6" fmla="*/ 45 w 70"/>
                  <a:gd name="T7" fmla="*/ 13 h 58"/>
                  <a:gd name="T8" fmla="*/ 45 w 70"/>
                  <a:gd name="T9" fmla="*/ 4 h 58"/>
                  <a:gd name="T10" fmla="*/ 35 w 70"/>
                  <a:gd name="T11" fmla="*/ 13 h 58"/>
                  <a:gd name="T12" fmla="*/ 30 w 70"/>
                  <a:gd name="T13" fmla="*/ 21 h 58"/>
                  <a:gd name="T14" fmla="*/ 20 w 70"/>
                  <a:gd name="T15" fmla="*/ 30 h 58"/>
                  <a:gd name="T16" fmla="*/ 15 w 70"/>
                  <a:gd name="T17" fmla="*/ 34 h 58"/>
                  <a:gd name="T18" fmla="*/ 0 w 70"/>
                  <a:gd name="T19" fmla="*/ 38 h 58"/>
                  <a:gd name="T20" fmla="*/ 0 w 70"/>
                  <a:gd name="T21" fmla="*/ 46 h 58"/>
                  <a:gd name="T22" fmla="*/ 0 w 70"/>
                  <a:gd name="T23" fmla="*/ 50 h 58"/>
                  <a:gd name="T24" fmla="*/ 5 w 70"/>
                  <a:gd name="T25" fmla="*/ 46 h 58"/>
                  <a:gd name="T26" fmla="*/ 10 w 70"/>
                  <a:gd name="T27" fmla="*/ 50 h 58"/>
                  <a:gd name="T28" fmla="*/ 20 w 70"/>
                  <a:gd name="T29" fmla="*/ 58 h 58"/>
                  <a:gd name="T30" fmla="*/ 25 w 70"/>
                  <a:gd name="T31" fmla="*/ 58 h 58"/>
                  <a:gd name="T32" fmla="*/ 30 w 70"/>
                  <a:gd name="T33" fmla="*/ 50 h 58"/>
                  <a:gd name="T34" fmla="*/ 40 w 70"/>
                  <a:gd name="T35" fmla="*/ 46 h 58"/>
                  <a:gd name="T36" fmla="*/ 50 w 70"/>
                  <a:gd name="T37" fmla="*/ 42 h 58"/>
                  <a:gd name="T38" fmla="*/ 60 w 70"/>
                  <a:gd name="T39" fmla="*/ 38 h 58"/>
                  <a:gd name="T40" fmla="*/ 60 w 70"/>
                  <a:gd name="T41" fmla="*/ 30 h 58"/>
                  <a:gd name="T42" fmla="*/ 60 w 70"/>
                  <a:gd name="T43" fmla="*/ 21 h 58"/>
                  <a:gd name="T44" fmla="*/ 65 w 70"/>
                  <a:gd name="T45" fmla="*/ 17 h 58"/>
                  <a:gd name="T46" fmla="*/ 70 w 70"/>
                  <a:gd name="T47"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58">
                    <a:moveTo>
                      <a:pt x="70" y="4"/>
                    </a:moveTo>
                    <a:lnTo>
                      <a:pt x="65" y="0"/>
                    </a:lnTo>
                    <a:lnTo>
                      <a:pt x="50" y="13"/>
                    </a:lnTo>
                    <a:lnTo>
                      <a:pt x="45" y="13"/>
                    </a:lnTo>
                    <a:lnTo>
                      <a:pt x="45" y="4"/>
                    </a:lnTo>
                    <a:lnTo>
                      <a:pt x="35" y="13"/>
                    </a:lnTo>
                    <a:lnTo>
                      <a:pt x="30" y="21"/>
                    </a:lnTo>
                    <a:lnTo>
                      <a:pt x="20" y="30"/>
                    </a:lnTo>
                    <a:lnTo>
                      <a:pt x="15" y="34"/>
                    </a:lnTo>
                    <a:lnTo>
                      <a:pt x="0" y="38"/>
                    </a:lnTo>
                    <a:lnTo>
                      <a:pt x="0" y="46"/>
                    </a:lnTo>
                    <a:lnTo>
                      <a:pt x="0" y="50"/>
                    </a:lnTo>
                    <a:lnTo>
                      <a:pt x="5" y="46"/>
                    </a:lnTo>
                    <a:lnTo>
                      <a:pt x="10" y="50"/>
                    </a:lnTo>
                    <a:lnTo>
                      <a:pt x="20" y="58"/>
                    </a:lnTo>
                    <a:lnTo>
                      <a:pt x="25" y="58"/>
                    </a:lnTo>
                    <a:lnTo>
                      <a:pt x="30" y="50"/>
                    </a:lnTo>
                    <a:lnTo>
                      <a:pt x="40" y="46"/>
                    </a:lnTo>
                    <a:lnTo>
                      <a:pt x="50" y="42"/>
                    </a:lnTo>
                    <a:lnTo>
                      <a:pt x="60" y="38"/>
                    </a:lnTo>
                    <a:lnTo>
                      <a:pt x="60" y="30"/>
                    </a:lnTo>
                    <a:lnTo>
                      <a:pt x="60" y="21"/>
                    </a:lnTo>
                    <a:lnTo>
                      <a:pt x="65" y="17"/>
                    </a:lnTo>
                    <a:lnTo>
                      <a:pt x="70" y="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04" name="Freeform 234">
                <a:extLst>
                  <a:ext uri="{FF2B5EF4-FFF2-40B4-BE49-F238E27FC236}">
                    <a16:creationId xmlns:a16="http://schemas.microsoft.com/office/drawing/2014/main" id="{E3140231-7058-5646-970B-E6EA759C3B48}"/>
                  </a:ext>
                </a:extLst>
              </p:cNvPr>
              <p:cNvSpPr>
                <a:spLocks/>
              </p:cNvSpPr>
              <p:nvPr/>
            </p:nvSpPr>
            <p:spPr bwMode="auto">
              <a:xfrm>
                <a:off x="3775" y="1415"/>
                <a:ext cx="20" cy="16"/>
              </a:xfrm>
              <a:custGeom>
                <a:avLst/>
                <a:gdLst>
                  <a:gd name="T0" fmla="*/ 8 w 20"/>
                  <a:gd name="T1" fmla="*/ 0 h 16"/>
                  <a:gd name="T2" fmla="*/ 4 w 20"/>
                  <a:gd name="T3" fmla="*/ 0 h 16"/>
                  <a:gd name="T4" fmla="*/ 0 w 20"/>
                  <a:gd name="T5" fmla="*/ 0 h 16"/>
                  <a:gd name="T6" fmla="*/ 0 w 20"/>
                  <a:gd name="T7" fmla="*/ 6 h 16"/>
                  <a:gd name="T8" fmla="*/ 4 w 20"/>
                  <a:gd name="T9" fmla="*/ 12 h 16"/>
                  <a:gd name="T10" fmla="*/ 12 w 20"/>
                  <a:gd name="T11" fmla="*/ 12 h 16"/>
                  <a:gd name="T12" fmla="*/ 12 w 20"/>
                  <a:gd name="T13" fmla="*/ 16 h 16"/>
                  <a:gd name="T14" fmla="*/ 15 w 20"/>
                  <a:gd name="T15" fmla="*/ 16 h 16"/>
                  <a:gd name="T16" fmla="*/ 15 w 20"/>
                  <a:gd name="T17" fmla="*/ 10 h 16"/>
                  <a:gd name="T18" fmla="*/ 20 w 20"/>
                  <a:gd name="T19" fmla="*/ 6 h 16"/>
                  <a:gd name="T20" fmla="*/ 8 w 20"/>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6">
                    <a:moveTo>
                      <a:pt x="8" y="0"/>
                    </a:moveTo>
                    <a:lnTo>
                      <a:pt x="4" y="0"/>
                    </a:lnTo>
                    <a:lnTo>
                      <a:pt x="0" y="0"/>
                    </a:lnTo>
                    <a:lnTo>
                      <a:pt x="0" y="6"/>
                    </a:lnTo>
                    <a:lnTo>
                      <a:pt x="4" y="12"/>
                    </a:lnTo>
                    <a:lnTo>
                      <a:pt x="12" y="12"/>
                    </a:lnTo>
                    <a:lnTo>
                      <a:pt x="12" y="16"/>
                    </a:lnTo>
                    <a:lnTo>
                      <a:pt x="15" y="16"/>
                    </a:lnTo>
                    <a:lnTo>
                      <a:pt x="15" y="10"/>
                    </a:lnTo>
                    <a:lnTo>
                      <a:pt x="20" y="6"/>
                    </a:lnTo>
                    <a:lnTo>
                      <a:pt x="8"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05" name="Freeform 235">
                <a:extLst>
                  <a:ext uri="{FF2B5EF4-FFF2-40B4-BE49-F238E27FC236}">
                    <a16:creationId xmlns:a16="http://schemas.microsoft.com/office/drawing/2014/main" id="{65937B32-E73F-AF46-9EA1-376E0D110450}"/>
                  </a:ext>
                </a:extLst>
              </p:cNvPr>
              <p:cNvSpPr>
                <a:spLocks/>
              </p:cNvSpPr>
              <p:nvPr/>
            </p:nvSpPr>
            <p:spPr bwMode="auto">
              <a:xfrm>
                <a:off x="3770" y="1415"/>
                <a:ext cx="25" cy="20"/>
              </a:xfrm>
              <a:custGeom>
                <a:avLst/>
                <a:gdLst>
                  <a:gd name="T0" fmla="*/ 10 w 25"/>
                  <a:gd name="T1" fmla="*/ 0 h 20"/>
                  <a:gd name="T2" fmla="*/ 5 w 25"/>
                  <a:gd name="T3" fmla="*/ 0 h 20"/>
                  <a:gd name="T4" fmla="*/ 0 w 25"/>
                  <a:gd name="T5" fmla="*/ 0 h 20"/>
                  <a:gd name="T6" fmla="*/ 5 w 25"/>
                  <a:gd name="T7" fmla="*/ 4 h 20"/>
                  <a:gd name="T8" fmla="*/ 5 w 25"/>
                  <a:gd name="T9" fmla="*/ 12 h 20"/>
                  <a:gd name="T10" fmla="*/ 15 w 25"/>
                  <a:gd name="T11" fmla="*/ 16 h 20"/>
                  <a:gd name="T12" fmla="*/ 20 w 25"/>
                  <a:gd name="T13" fmla="*/ 16 h 20"/>
                  <a:gd name="T14" fmla="*/ 20 w 25"/>
                  <a:gd name="T15" fmla="*/ 20 h 20"/>
                  <a:gd name="T16" fmla="*/ 20 w 25"/>
                  <a:gd name="T17" fmla="*/ 12 h 20"/>
                  <a:gd name="T18" fmla="*/ 25 w 25"/>
                  <a:gd name="T19" fmla="*/ 8 h 20"/>
                  <a:gd name="T20" fmla="*/ 25 w 25"/>
                  <a:gd name="T21" fmla="*/ 4 h 20"/>
                  <a:gd name="T22" fmla="*/ 10 w 25"/>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0">
                    <a:moveTo>
                      <a:pt x="10" y="0"/>
                    </a:moveTo>
                    <a:lnTo>
                      <a:pt x="5" y="0"/>
                    </a:lnTo>
                    <a:lnTo>
                      <a:pt x="0" y="0"/>
                    </a:lnTo>
                    <a:lnTo>
                      <a:pt x="5" y="4"/>
                    </a:lnTo>
                    <a:lnTo>
                      <a:pt x="5" y="12"/>
                    </a:lnTo>
                    <a:lnTo>
                      <a:pt x="15" y="16"/>
                    </a:lnTo>
                    <a:lnTo>
                      <a:pt x="20" y="16"/>
                    </a:lnTo>
                    <a:lnTo>
                      <a:pt x="20" y="20"/>
                    </a:lnTo>
                    <a:lnTo>
                      <a:pt x="20" y="12"/>
                    </a:lnTo>
                    <a:lnTo>
                      <a:pt x="25" y="8"/>
                    </a:lnTo>
                    <a:lnTo>
                      <a:pt x="25" y="4"/>
                    </a:lnTo>
                    <a:lnTo>
                      <a:pt x="10"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06" name="Freeform 236">
                <a:extLst>
                  <a:ext uri="{FF2B5EF4-FFF2-40B4-BE49-F238E27FC236}">
                    <a16:creationId xmlns:a16="http://schemas.microsoft.com/office/drawing/2014/main" id="{F0709699-9402-D540-933A-207EC28A1072}"/>
                  </a:ext>
                </a:extLst>
              </p:cNvPr>
              <p:cNvSpPr>
                <a:spLocks/>
              </p:cNvSpPr>
              <p:nvPr/>
            </p:nvSpPr>
            <p:spPr bwMode="auto">
              <a:xfrm>
                <a:off x="3744" y="1435"/>
                <a:ext cx="31" cy="33"/>
              </a:xfrm>
              <a:custGeom>
                <a:avLst/>
                <a:gdLst>
                  <a:gd name="T0" fmla="*/ 18 w 31"/>
                  <a:gd name="T1" fmla="*/ 0 h 33"/>
                  <a:gd name="T2" fmla="*/ 18 w 31"/>
                  <a:gd name="T3" fmla="*/ 0 h 33"/>
                  <a:gd name="T4" fmla="*/ 18 w 31"/>
                  <a:gd name="T5" fmla="*/ 8 h 33"/>
                  <a:gd name="T6" fmla="*/ 22 w 31"/>
                  <a:gd name="T7" fmla="*/ 11 h 33"/>
                  <a:gd name="T8" fmla="*/ 18 w 31"/>
                  <a:gd name="T9" fmla="*/ 15 h 33"/>
                  <a:gd name="T10" fmla="*/ 9 w 31"/>
                  <a:gd name="T11" fmla="*/ 15 h 33"/>
                  <a:gd name="T12" fmla="*/ 5 w 31"/>
                  <a:gd name="T13" fmla="*/ 19 h 33"/>
                  <a:gd name="T14" fmla="*/ 0 w 31"/>
                  <a:gd name="T15" fmla="*/ 26 h 33"/>
                  <a:gd name="T16" fmla="*/ 0 w 31"/>
                  <a:gd name="T17" fmla="*/ 30 h 33"/>
                  <a:gd name="T18" fmla="*/ 9 w 31"/>
                  <a:gd name="T19" fmla="*/ 26 h 33"/>
                  <a:gd name="T20" fmla="*/ 13 w 31"/>
                  <a:gd name="T21" fmla="*/ 33 h 33"/>
                  <a:gd name="T22" fmla="*/ 22 w 31"/>
                  <a:gd name="T23" fmla="*/ 33 h 33"/>
                  <a:gd name="T24" fmla="*/ 22 w 31"/>
                  <a:gd name="T25" fmla="*/ 26 h 33"/>
                  <a:gd name="T26" fmla="*/ 26 w 31"/>
                  <a:gd name="T27" fmla="*/ 19 h 33"/>
                  <a:gd name="T28" fmla="*/ 31 w 31"/>
                  <a:gd name="T29" fmla="*/ 15 h 33"/>
                  <a:gd name="T30" fmla="*/ 31 w 31"/>
                  <a:gd name="T31" fmla="*/ 8 h 33"/>
                  <a:gd name="T32" fmla="*/ 26 w 31"/>
                  <a:gd name="T33" fmla="*/ 8 h 33"/>
                  <a:gd name="T34" fmla="*/ 18 w 31"/>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3">
                    <a:moveTo>
                      <a:pt x="18" y="0"/>
                    </a:moveTo>
                    <a:lnTo>
                      <a:pt x="18" y="0"/>
                    </a:lnTo>
                    <a:lnTo>
                      <a:pt x="18" y="8"/>
                    </a:lnTo>
                    <a:lnTo>
                      <a:pt x="22" y="11"/>
                    </a:lnTo>
                    <a:lnTo>
                      <a:pt x="18" y="15"/>
                    </a:lnTo>
                    <a:lnTo>
                      <a:pt x="9" y="15"/>
                    </a:lnTo>
                    <a:lnTo>
                      <a:pt x="5" y="19"/>
                    </a:lnTo>
                    <a:lnTo>
                      <a:pt x="0" y="26"/>
                    </a:lnTo>
                    <a:lnTo>
                      <a:pt x="0" y="30"/>
                    </a:lnTo>
                    <a:lnTo>
                      <a:pt x="9" y="26"/>
                    </a:lnTo>
                    <a:lnTo>
                      <a:pt x="13" y="33"/>
                    </a:lnTo>
                    <a:lnTo>
                      <a:pt x="22" y="33"/>
                    </a:lnTo>
                    <a:lnTo>
                      <a:pt x="22" y="26"/>
                    </a:lnTo>
                    <a:lnTo>
                      <a:pt x="26" y="19"/>
                    </a:lnTo>
                    <a:lnTo>
                      <a:pt x="31" y="15"/>
                    </a:lnTo>
                    <a:lnTo>
                      <a:pt x="31" y="8"/>
                    </a:lnTo>
                    <a:lnTo>
                      <a:pt x="26" y="8"/>
                    </a:lnTo>
                    <a:lnTo>
                      <a:pt x="18"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07" name="Freeform 237">
                <a:extLst>
                  <a:ext uri="{FF2B5EF4-FFF2-40B4-BE49-F238E27FC236}">
                    <a16:creationId xmlns:a16="http://schemas.microsoft.com/office/drawing/2014/main" id="{2219DAE7-5E18-8C48-B233-B37B20D71ED4}"/>
                  </a:ext>
                </a:extLst>
              </p:cNvPr>
              <p:cNvSpPr>
                <a:spLocks/>
              </p:cNvSpPr>
              <p:nvPr/>
            </p:nvSpPr>
            <p:spPr bwMode="auto">
              <a:xfrm>
                <a:off x="3744" y="1431"/>
                <a:ext cx="36" cy="41"/>
              </a:xfrm>
              <a:custGeom>
                <a:avLst/>
                <a:gdLst>
                  <a:gd name="T0" fmla="*/ 21 w 36"/>
                  <a:gd name="T1" fmla="*/ 0 h 41"/>
                  <a:gd name="T2" fmla="*/ 16 w 36"/>
                  <a:gd name="T3" fmla="*/ 0 h 41"/>
                  <a:gd name="T4" fmla="*/ 21 w 36"/>
                  <a:gd name="T5" fmla="*/ 8 h 41"/>
                  <a:gd name="T6" fmla="*/ 21 w 36"/>
                  <a:gd name="T7" fmla="*/ 16 h 41"/>
                  <a:gd name="T8" fmla="*/ 16 w 36"/>
                  <a:gd name="T9" fmla="*/ 16 h 41"/>
                  <a:gd name="T10" fmla="*/ 10 w 36"/>
                  <a:gd name="T11" fmla="*/ 16 h 41"/>
                  <a:gd name="T12" fmla="*/ 5 w 36"/>
                  <a:gd name="T13" fmla="*/ 24 h 41"/>
                  <a:gd name="T14" fmla="*/ 0 w 36"/>
                  <a:gd name="T15" fmla="*/ 29 h 41"/>
                  <a:gd name="T16" fmla="*/ 0 w 36"/>
                  <a:gd name="T17" fmla="*/ 37 h 41"/>
                  <a:gd name="T18" fmla="*/ 10 w 36"/>
                  <a:gd name="T19" fmla="*/ 33 h 41"/>
                  <a:gd name="T20" fmla="*/ 16 w 36"/>
                  <a:gd name="T21" fmla="*/ 41 h 41"/>
                  <a:gd name="T22" fmla="*/ 26 w 36"/>
                  <a:gd name="T23" fmla="*/ 41 h 41"/>
                  <a:gd name="T24" fmla="*/ 26 w 36"/>
                  <a:gd name="T25" fmla="*/ 33 h 41"/>
                  <a:gd name="T26" fmla="*/ 31 w 36"/>
                  <a:gd name="T27" fmla="*/ 24 h 41"/>
                  <a:gd name="T28" fmla="*/ 36 w 36"/>
                  <a:gd name="T29" fmla="*/ 20 h 41"/>
                  <a:gd name="T30" fmla="*/ 31 w 36"/>
                  <a:gd name="T31" fmla="*/ 12 h 41"/>
                  <a:gd name="T32" fmla="*/ 26 w 36"/>
                  <a:gd name="T33" fmla="*/ 8 h 41"/>
                  <a:gd name="T34" fmla="*/ 21 w 36"/>
                  <a:gd name="T3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41">
                    <a:moveTo>
                      <a:pt x="21" y="0"/>
                    </a:moveTo>
                    <a:lnTo>
                      <a:pt x="16" y="0"/>
                    </a:lnTo>
                    <a:lnTo>
                      <a:pt x="21" y="8"/>
                    </a:lnTo>
                    <a:lnTo>
                      <a:pt x="21" y="16"/>
                    </a:lnTo>
                    <a:lnTo>
                      <a:pt x="16" y="16"/>
                    </a:lnTo>
                    <a:lnTo>
                      <a:pt x="10" y="16"/>
                    </a:lnTo>
                    <a:lnTo>
                      <a:pt x="5" y="24"/>
                    </a:lnTo>
                    <a:lnTo>
                      <a:pt x="0" y="29"/>
                    </a:lnTo>
                    <a:lnTo>
                      <a:pt x="0" y="37"/>
                    </a:lnTo>
                    <a:lnTo>
                      <a:pt x="10" y="33"/>
                    </a:lnTo>
                    <a:lnTo>
                      <a:pt x="16" y="41"/>
                    </a:lnTo>
                    <a:lnTo>
                      <a:pt x="26" y="41"/>
                    </a:lnTo>
                    <a:lnTo>
                      <a:pt x="26" y="33"/>
                    </a:lnTo>
                    <a:lnTo>
                      <a:pt x="31" y="24"/>
                    </a:lnTo>
                    <a:lnTo>
                      <a:pt x="36" y="20"/>
                    </a:lnTo>
                    <a:lnTo>
                      <a:pt x="31" y="12"/>
                    </a:lnTo>
                    <a:lnTo>
                      <a:pt x="26" y="8"/>
                    </a:lnTo>
                    <a:lnTo>
                      <a:pt x="21" y="0"/>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08" name="Freeform 238">
                <a:extLst>
                  <a:ext uri="{FF2B5EF4-FFF2-40B4-BE49-F238E27FC236}">
                    <a16:creationId xmlns:a16="http://schemas.microsoft.com/office/drawing/2014/main" id="{EDA9349A-4BD2-7843-90A0-A642E8309DDC}"/>
                  </a:ext>
                </a:extLst>
              </p:cNvPr>
              <p:cNvSpPr>
                <a:spLocks/>
              </p:cNvSpPr>
              <p:nvPr/>
            </p:nvSpPr>
            <p:spPr bwMode="auto">
              <a:xfrm>
                <a:off x="3724" y="1468"/>
                <a:ext cx="30" cy="17"/>
              </a:xfrm>
              <a:custGeom>
                <a:avLst/>
                <a:gdLst>
                  <a:gd name="T0" fmla="*/ 18 w 30"/>
                  <a:gd name="T1" fmla="*/ 7 h 17"/>
                  <a:gd name="T2" fmla="*/ 13 w 30"/>
                  <a:gd name="T3" fmla="*/ 4 h 17"/>
                  <a:gd name="T4" fmla="*/ 5 w 30"/>
                  <a:gd name="T5" fmla="*/ 4 h 17"/>
                  <a:gd name="T6" fmla="*/ 5 w 30"/>
                  <a:gd name="T7" fmla="*/ 0 h 17"/>
                  <a:gd name="T8" fmla="*/ 5 w 30"/>
                  <a:gd name="T9" fmla="*/ 7 h 17"/>
                  <a:gd name="T10" fmla="*/ 0 w 30"/>
                  <a:gd name="T11" fmla="*/ 10 h 17"/>
                  <a:gd name="T12" fmla="*/ 0 w 30"/>
                  <a:gd name="T13" fmla="*/ 13 h 17"/>
                  <a:gd name="T14" fmla="*/ 5 w 30"/>
                  <a:gd name="T15" fmla="*/ 17 h 17"/>
                  <a:gd name="T16" fmla="*/ 9 w 30"/>
                  <a:gd name="T17" fmla="*/ 13 h 17"/>
                  <a:gd name="T18" fmla="*/ 22 w 30"/>
                  <a:gd name="T19" fmla="*/ 13 h 17"/>
                  <a:gd name="T20" fmla="*/ 30 w 30"/>
                  <a:gd name="T21" fmla="*/ 13 h 17"/>
                  <a:gd name="T22" fmla="*/ 30 w 30"/>
                  <a:gd name="T23" fmla="*/ 7 h 17"/>
                  <a:gd name="T24" fmla="*/ 26 w 30"/>
                  <a:gd name="T25" fmla="*/ 7 h 17"/>
                  <a:gd name="T26" fmla="*/ 18 w 30"/>
                  <a:gd name="T2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7">
                    <a:moveTo>
                      <a:pt x="18" y="7"/>
                    </a:moveTo>
                    <a:lnTo>
                      <a:pt x="13" y="4"/>
                    </a:lnTo>
                    <a:lnTo>
                      <a:pt x="5" y="4"/>
                    </a:lnTo>
                    <a:lnTo>
                      <a:pt x="5" y="0"/>
                    </a:lnTo>
                    <a:lnTo>
                      <a:pt x="5" y="7"/>
                    </a:lnTo>
                    <a:lnTo>
                      <a:pt x="0" y="10"/>
                    </a:lnTo>
                    <a:lnTo>
                      <a:pt x="0" y="13"/>
                    </a:lnTo>
                    <a:lnTo>
                      <a:pt x="5" y="17"/>
                    </a:lnTo>
                    <a:lnTo>
                      <a:pt x="9" y="13"/>
                    </a:lnTo>
                    <a:lnTo>
                      <a:pt x="22" y="13"/>
                    </a:lnTo>
                    <a:lnTo>
                      <a:pt x="30" y="13"/>
                    </a:lnTo>
                    <a:lnTo>
                      <a:pt x="30" y="7"/>
                    </a:lnTo>
                    <a:lnTo>
                      <a:pt x="26" y="7"/>
                    </a:lnTo>
                    <a:lnTo>
                      <a:pt x="18" y="7"/>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09" name="Freeform 239">
                <a:extLst>
                  <a:ext uri="{FF2B5EF4-FFF2-40B4-BE49-F238E27FC236}">
                    <a16:creationId xmlns:a16="http://schemas.microsoft.com/office/drawing/2014/main" id="{2A38B1FA-05DE-B741-B7E8-5BDC727E78AB}"/>
                  </a:ext>
                </a:extLst>
              </p:cNvPr>
              <p:cNvSpPr>
                <a:spLocks/>
              </p:cNvSpPr>
              <p:nvPr/>
            </p:nvSpPr>
            <p:spPr bwMode="auto">
              <a:xfrm>
                <a:off x="3719" y="1468"/>
                <a:ext cx="41" cy="17"/>
              </a:xfrm>
              <a:custGeom>
                <a:avLst/>
                <a:gdLst>
                  <a:gd name="T0" fmla="*/ 20 w 41"/>
                  <a:gd name="T1" fmla="*/ 4 h 17"/>
                  <a:gd name="T2" fmla="*/ 15 w 41"/>
                  <a:gd name="T3" fmla="*/ 4 h 17"/>
                  <a:gd name="T4" fmla="*/ 10 w 41"/>
                  <a:gd name="T5" fmla="*/ 0 h 17"/>
                  <a:gd name="T6" fmla="*/ 5 w 41"/>
                  <a:gd name="T7" fmla="*/ 4 h 17"/>
                  <a:gd name="T8" fmla="*/ 5 w 41"/>
                  <a:gd name="T9" fmla="*/ 9 h 17"/>
                  <a:gd name="T10" fmla="*/ 0 w 41"/>
                  <a:gd name="T11" fmla="*/ 13 h 17"/>
                  <a:gd name="T12" fmla="*/ 10 w 41"/>
                  <a:gd name="T13" fmla="*/ 17 h 17"/>
                  <a:gd name="T14" fmla="*/ 15 w 41"/>
                  <a:gd name="T15" fmla="*/ 13 h 17"/>
                  <a:gd name="T16" fmla="*/ 30 w 41"/>
                  <a:gd name="T17" fmla="*/ 17 h 17"/>
                  <a:gd name="T18" fmla="*/ 35 w 41"/>
                  <a:gd name="T19" fmla="*/ 13 h 17"/>
                  <a:gd name="T20" fmla="*/ 41 w 41"/>
                  <a:gd name="T21" fmla="*/ 9 h 17"/>
                  <a:gd name="T22" fmla="*/ 30 w 41"/>
                  <a:gd name="T23" fmla="*/ 4 h 17"/>
                  <a:gd name="T24" fmla="*/ 20 w 41"/>
                  <a:gd name="T25"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7">
                    <a:moveTo>
                      <a:pt x="20" y="4"/>
                    </a:moveTo>
                    <a:lnTo>
                      <a:pt x="15" y="4"/>
                    </a:lnTo>
                    <a:lnTo>
                      <a:pt x="10" y="0"/>
                    </a:lnTo>
                    <a:lnTo>
                      <a:pt x="5" y="4"/>
                    </a:lnTo>
                    <a:lnTo>
                      <a:pt x="5" y="9"/>
                    </a:lnTo>
                    <a:lnTo>
                      <a:pt x="0" y="13"/>
                    </a:lnTo>
                    <a:lnTo>
                      <a:pt x="10" y="17"/>
                    </a:lnTo>
                    <a:lnTo>
                      <a:pt x="15" y="13"/>
                    </a:lnTo>
                    <a:lnTo>
                      <a:pt x="30" y="17"/>
                    </a:lnTo>
                    <a:lnTo>
                      <a:pt x="35" y="13"/>
                    </a:lnTo>
                    <a:lnTo>
                      <a:pt x="41" y="9"/>
                    </a:lnTo>
                    <a:lnTo>
                      <a:pt x="30" y="4"/>
                    </a:lnTo>
                    <a:lnTo>
                      <a:pt x="20" y="4"/>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10" name="Freeform 240">
                <a:extLst>
                  <a:ext uri="{FF2B5EF4-FFF2-40B4-BE49-F238E27FC236}">
                    <a16:creationId xmlns:a16="http://schemas.microsoft.com/office/drawing/2014/main" id="{B56DF7BC-7EB9-414C-BBE8-54A8159D645A}"/>
                  </a:ext>
                </a:extLst>
              </p:cNvPr>
              <p:cNvSpPr>
                <a:spLocks/>
              </p:cNvSpPr>
              <p:nvPr/>
            </p:nvSpPr>
            <p:spPr bwMode="auto">
              <a:xfrm>
                <a:off x="2920" y="2861"/>
                <a:ext cx="21" cy="21"/>
              </a:xfrm>
              <a:custGeom>
                <a:avLst/>
                <a:gdLst>
                  <a:gd name="T0" fmla="*/ 0 w 21"/>
                  <a:gd name="T1" fmla="*/ 21 h 21"/>
                  <a:gd name="T2" fmla="*/ 9 w 21"/>
                  <a:gd name="T3" fmla="*/ 14 h 21"/>
                  <a:gd name="T4" fmla="*/ 17 w 21"/>
                  <a:gd name="T5" fmla="*/ 14 h 21"/>
                  <a:gd name="T6" fmla="*/ 21 w 21"/>
                  <a:gd name="T7" fmla="*/ 7 h 21"/>
                  <a:gd name="T8" fmla="*/ 21 w 21"/>
                  <a:gd name="T9" fmla="*/ 3 h 21"/>
                  <a:gd name="T10" fmla="*/ 17 w 21"/>
                  <a:gd name="T11" fmla="*/ 3 h 21"/>
                  <a:gd name="T12" fmla="*/ 13 w 21"/>
                  <a:gd name="T13" fmla="*/ 0 h 21"/>
                  <a:gd name="T14" fmla="*/ 9 w 21"/>
                  <a:gd name="T15" fmla="*/ 0 h 21"/>
                  <a:gd name="T16" fmla="*/ 9 w 21"/>
                  <a:gd name="T17" fmla="*/ 3 h 21"/>
                  <a:gd name="T18" fmla="*/ 5 w 21"/>
                  <a:gd name="T19" fmla="*/ 7 h 21"/>
                  <a:gd name="T20" fmla="*/ 0 w 21"/>
                  <a:gd name="T21" fmla="*/ 14 h 21"/>
                  <a:gd name="T22" fmla="*/ 0 w 21"/>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0" y="21"/>
                    </a:moveTo>
                    <a:lnTo>
                      <a:pt x="9" y="14"/>
                    </a:lnTo>
                    <a:lnTo>
                      <a:pt x="17" y="14"/>
                    </a:lnTo>
                    <a:lnTo>
                      <a:pt x="21" y="7"/>
                    </a:lnTo>
                    <a:lnTo>
                      <a:pt x="21" y="3"/>
                    </a:lnTo>
                    <a:lnTo>
                      <a:pt x="17" y="3"/>
                    </a:lnTo>
                    <a:lnTo>
                      <a:pt x="13" y="0"/>
                    </a:lnTo>
                    <a:lnTo>
                      <a:pt x="9" y="0"/>
                    </a:lnTo>
                    <a:lnTo>
                      <a:pt x="9" y="3"/>
                    </a:lnTo>
                    <a:lnTo>
                      <a:pt x="5" y="7"/>
                    </a:lnTo>
                    <a:lnTo>
                      <a:pt x="0" y="14"/>
                    </a:lnTo>
                    <a:lnTo>
                      <a:pt x="0" y="21"/>
                    </a:lnTo>
                    <a:close/>
                  </a:path>
                </a:pathLst>
              </a:custGeom>
              <a:solidFill>
                <a:srgbClr val="00FF00"/>
              </a:solidFill>
              <a:ln w="9525" cap="sq">
                <a:solidFill>
                  <a:srgbClr val="000000"/>
                </a:solidFill>
                <a:prstDash val="solid"/>
                <a:miter lim="800000"/>
                <a:headEnd/>
                <a:tailEnd/>
              </a:ln>
            </p:spPr>
            <p:txBody>
              <a:bodyPr/>
              <a:lstStyle/>
              <a:p>
                <a:endParaRPr lang="nb-NO"/>
              </a:p>
            </p:txBody>
          </p:sp>
          <p:sp>
            <p:nvSpPr>
              <p:cNvPr id="211" name="Freeform 241">
                <a:extLst>
                  <a:ext uri="{FF2B5EF4-FFF2-40B4-BE49-F238E27FC236}">
                    <a16:creationId xmlns:a16="http://schemas.microsoft.com/office/drawing/2014/main" id="{3B97016D-4A28-7F4E-9982-636A627A4B0D}"/>
                  </a:ext>
                </a:extLst>
              </p:cNvPr>
              <p:cNvSpPr>
                <a:spLocks/>
              </p:cNvSpPr>
              <p:nvPr/>
            </p:nvSpPr>
            <p:spPr bwMode="auto">
              <a:xfrm>
                <a:off x="2931" y="2820"/>
                <a:ext cx="71" cy="37"/>
              </a:xfrm>
              <a:custGeom>
                <a:avLst/>
                <a:gdLst>
                  <a:gd name="T0" fmla="*/ 9 w 71"/>
                  <a:gd name="T1" fmla="*/ 37 h 37"/>
                  <a:gd name="T2" fmla="*/ 0 w 71"/>
                  <a:gd name="T3" fmla="*/ 37 h 37"/>
                  <a:gd name="T4" fmla="*/ 0 w 71"/>
                  <a:gd name="T5" fmla="*/ 33 h 37"/>
                  <a:gd name="T6" fmla="*/ 5 w 71"/>
                  <a:gd name="T7" fmla="*/ 26 h 37"/>
                  <a:gd name="T8" fmla="*/ 9 w 71"/>
                  <a:gd name="T9" fmla="*/ 19 h 37"/>
                  <a:gd name="T10" fmla="*/ 19 w 71"/>
                  <a:gd name="T11" fmla="*/ 11 h 37"/>
                  <a:gd name="T12" fmla="*/ 29 w 71"/>
                  <a:gd name="T13" fmla="*/ 11 h 37"/>
                  <a:gd name="T14" fmla="*/ 43 w 71"/>
                  <a:gd name="T15" fmla="*/ 8 h 37"/>
                  <a:gd name="T16" fmla="*/ 53 w 71"/>
                  <a:gd name="T17" fmla="*/ 0 h 37"/>
                  <a:gd name="T18" fmla="*/ 62 w 71"/>
                  <a:gd name="T19" fmla="*/ 0 h 37"/>
                  <a:gd name="T20" fmla="*/ 71 w 71"/>
                  <a:gd name="T21" fmla="*/ 3 h 37"/>
                  <a:gd name="T22" fmla="*/ 71 w 71"/>
                  <a:gd name="T23" fmla="*/ 8 h 37"/>
                  <a:gd name="T24" fmla="*/ 62 w 71"/>
                  <a:gd name="T25" fmla="*/ 8 h 37"/>
                  <a:gd name="T26" fmla="*/ 57 w 71"/>
                  <a:gd name="T27" fmla="*/ 11 h 37"/>
                  <a:gd name="T28" fmla="*/ 48 w 71"/>
                  <a:gd name="T29" fmla="*/ 15 h 37"/>
                  <a:gd name="T30" fmla="*/ 38 w 71"/>
                  <a:gd name="T31" fmla="*/ 19 h 37"/>
                  <a:gd name="T32" fmla="*/ 29 w 71"/>
                  <a:gd name="T33" fmla="*/ 19 h 37"/>
                  <a:gd name="T34" fmla="*/ 19 w 71"/>
                  <a:gd name="T35" fmla="*/ 26 h 37"/>
                  <a:gd name="T36" fmla="*/ 9 w 71"/>
                  <a:gd name="T3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37">
                    <a:moveTo>
                      <a:pt x="9" y="37"/>
                    </a:moveTo>
                    <a:lnTo>
                      <a:pt x="0" y="37"/>
                    </a:lnTo>
                    <a:lnTo>
                      <a:pt x="0" y="33"/>
                    </a:lnTo>
                    <a:lnTo>
                      <a:pt x="5" y="26"/>
                    </a:lnTo>
                    <a:lnTo>
                      <a:pt x="9" y="19"/>
                    </a:lnTo>
                    <a:lnTo>
                      <a:pt x="19" y="11"/>
                    </a:lnTo>
                    <a:lnTo>
                      <a:pt x="29" y="11"/>
                    </a:lnTo>
                    <a:lnTo>
                      <a:pt x="43" y="8"/>
                    </a:lnTo>
                    <a:lnTo>
                      <a:pt x="53" y="0"/>
                    </a:lnTo>
                    <a:lnTo>
                      <a:pt x="62" y="0"/>
                    </a:lnTo>
                    <a:lnTo>
                      <a:pt x="71" y="3"/>
                    </a:lnTo>
                    <a:lnTo>
                      <a:pt x="71" y="8"/>
                    </a:lnTo>
                    <a:lnTo>
                      <a:pt x="62" y="8"/>
                    </a:lnTo>
                    <a:lnTo>
                      <a:pt x="57" y="11"/>
                    </a:lnTo>
                    <a:lnTo>
                      <a:pt x="48" y="15"/>
                    </a:lnTo>
                    <a:lnTo>
                      <a:pt x="38" y="19"/>
                    </a:lnTo>
                    <a:lnTo>
                      <a:pt x="29" y="19"/>
                    </a:lnTo>
                    <a:lnTo>
                      <a:pt x="19" y="26"/>
                    </a:lnTo>
                    <a:lnTo>
                      <a:pt x="9" y="37"/>
                    </a:lnTo>
                    <a:close/>
                  </a:path>
                </a:pathLst>
              </a:custGeom>
              <a:solidFill>
                <a:srgbClr val="618FFD"/>
              </a:solidFill>
              <a:ln w="9525" cap="sq">
                <a:solidFill>
                  <a:srgbClr val="000000"/>
                </a:solidFill>
                <a:prstDash val="solid"/>
                <a:miter lim="800000"/>
                <a:headEnd/>
                <a:tailEnd/>
              </a:ln>
            </p:spPr>
            <p:txBody>
              <a:bodyPr/>
              <a:lstStyle/>
              <a:p>
                <a:endParaRPr lang="nb-NO"/>
              </a:p>
            </p:txBody>
          </p:sp>
          <p:sp>
            <p:nvSpPr>
              <p:cNvPr id="212" name="Freeform 242">
                <a:extLst>
                  <a:ext uri="{FF2B5EF4-FFF2-40B4-BE49-F238E27FC236}">
                    <a16:creationId xmlns:a16="http://schemas.microsoft.com/office/drawing/2014/main" id="{30939B3B-937D-D74D-BABE-77E7FA1A738E}"/>
                  </a:ext>
                </a:extLst>
              </p:cNvPr>
              <p:cNvSpPr>
                <a:spLocks/>
              </p:cNvSpPr>
              <p:nvPr/>
            </p:nvSpPr>
            <p:spPr bwMode="auto">
              <a:xfrm>
                <a:off x="3242" y="2298"/>
                <a:ext cx="104" cy="67"/>
              </a:xfrm>
              <a:custGeom>
                <a:avLst/>
                <a:gdLst>
                  <a:gd name="T0" fmla="*/ 7 w 104"/>
                  <a:gd name="T1" fmla="*/ 67 h 67"/>
                  <a:gd name="T2" fmla="*/ 4 w 104"/>
                  <a:gd name="T3" fmla="*/ 60 h 67"/>
                  <a:gd name="T4" fmla="*/ 0 w 104"/>
                  <a:gd name="T5" fmla="*/ 58 h 67"/>
                  <a:gd name="T6" fmla="*/ 19 w 104"/>
                  <a:gd name="T7" fmla="*/ 40 h 67"/>
                  <a:gd name="T8" fmla="*/ 25 w 104"/>
                  <a:gd name="T9" fmla="*/ 31 h 67"/>
                  <a:gd name="T10" fmla="*/ 31 w 104"/>
                  <a:gd name="T11" fmla="*/ 31 h 67"/>
                  <a:gd name="T12" fmla="*/ 38 w 104"/>
                  <a:gd name="T13" fmla="*/ 14 h 67"/>
                  <a:gd name="T14" fmla="*/ 44 w 104"/>
                  <a:gd name="T15" fmla="*/ 11 h 67"/>
                  <a:gd name="T16" fmla="*/ 62 w 104"/>
                  <a:gd name="T17" fmla="*/ 6 h 67"/>
                  <a:gd name="T18" fmla="*/ 76 w 104"/>
                  <a:gd name="T19" fmla="*/ 4 h 67"/>
                  <a:gd name="T20" fmla="*/ 92 w 104"/>
                  <a:gd name="T21" fmla="*/ 0 h 67"/>
                  <a:gd name="T22" fmla="*/ 104 w 104"/>
                  <a:gd name="T23" fmla="*/ 4 h 67"/>
                  <a:gd name="T24" fmla="*/ 90 w 104"/>
                  <a:gd name="T25" fmla="*/ 6 h 67"/>
                  <a:gd name="T26" fmla="*/ 86 w 104"/>
                  <a:gd name="T27" fmla="*/ 10 h 67"/>
                  <a:gd name="T28" fmla="*/ 78 w 104"/>
                  <a:gd name="T29" fmla="*/ 16 h 67"/>
                  <a:gd name="T30" fmla="*/ 71 w 104"/>
                  <a:gd name="T31" fmla="*/ 24 h 67"/>
                  <a:gd name="T32" fmla="*/ 63 w 104"/>
                  <a:gd name="T33" fmla="*/ 32 h 67"/>
                  <a:gd name="T34" fmla="*/ 55 w 104"/>
                  <a:gd name="T35" fmla="*/ 36 h 67"/>
                  <a:gd name="T36" fmla="*/ 51 w 104"/>
                  <a:gd name="T37" fmla="*/ 38 h 67"/>
                  <a:gd name="T38" fmla="*/ 46 w 104"/>
                  <a:gd name="T39" fmla="*/ 36 h 67"/>
                  <a:gd name="T40" fmla="*/ 42 w 104"/>
                  <a:gd name="T41" fmla="*/ 38 h 67"/>
                  <a:gd name="T42" fmla="*/ 37 w 104"/>
                  <a:gd name="T43" fmla="*/ 41 h 67"/>
                  <a:gd name="T44" fmla="*/ 21 w 104"/>
                  <a:gd name="T45" fmla="*/ 51 h 67"/>
                  <a:gd name="T46" fmla="*/ 14 w 104"/>
                  <a:gd name="T47" fmla="*/ 58 h 67"/>
                  <a:gd name="T48" fmla="*/ 7 w 104"/>
                  <a:gd name="T4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67">
                    <a:moveTo>
                      <a:pt x="7" y="67"/>
                    </a:moveTo>
                    <a:lnTo>
                      <a:pt x="4" y="60"/>
                    </a:lnTo>
                    <a:lnTo>
                      <a:pt x="0" y="58"/>
                    </a:lnTo>
                    <a:lnTo>
                      <a:pt x="19" y="40"/>
                    </a:lnTo>
                    <a:lnTo>
                      <a:pt x="25" y="31"/>
                    </a:lnTo>
                    <a:lnTo>
                      <a:pt x="31" y="31"/>
                    </a:lnTo>
                    <a:lnTo>
                      <a:pt x="38" y="14"/>
                    </a:lnTo>
                    <a:lnTo>
                      <a:pt x="44" y="11"/>
                    </a:lnTo>
                    <a:lnTo>
                      <a:pt x="62" y="6"/>
                    </a:lnTo>
                    <a:lnTo>
                      <a:pt x="76" y="4"/>
                    </a:lnTo>
                    <a:lnTo>
                      <a:pt x="92" y="0"/>
                    </a:lnTo>
                    <a:lnTo>
                      <a:pt x="104" y="4"/>
                    </a:lnTo>
                    <a:lnTo>
                      <a:pt x="90" y="6"/>
                    </a:lnTo>
                    <a:lnTo>
                      <a:pt x="86" y="10"/>
                    </a:lnTo>
                    <a:lnTo>
                      <a:pt x="78" y="16"/>
                    </a:lnTo>
                    <a:lnTo>
                      <a:pt x="71" y="24"/>
                    </a:lnTo>
                    <a:lnTo>
                      <a:pt x="63" y="32"/>
                    </a:lnTo>
                    <a:lnTo>
                      <a:pt x="55" y="36"/>
                    </a:lnTo>
                    <a:lnTo>
                      <a:pt x="51" y="38"/>
                    </a:lnTo>
                    <a:lnTo>
                      <a:pt x="46" y="36"/>
                    </a:lnTo>
                    <a:lnTo>
                      <a:pt x="42" y="38"/>
                    </a:lnTo>
                    <a:lnTo>
                      <a:pt x="37" y="41"/>
                    </a:lnTo>
                    <a:lnTo>
                      <a:pt x="21" y="51"/>
                    </a:lnTo>
                    <a:lnTo>
                      <a:pt x="14" y="58"/>
                    </a:lnTo>
                    <a:lnTo>
                      <a:pt x="7" y="67"/>
                    </a:lnTo>
                    <a:close/>
                  </a:path>
                </a:pathLst>
              </a:custGeom>
              <a:solidFill>
                <a:srgbClr val="618FFD"/>
              </a:solidFill>
              <a:ln w="9525" cap="sq">
                <a:solidFill>
                  <a:srgbClr val="000000"/>
                </a:solidFill>
                <a:prstDash val="solid"/>
                <a:miter lim="800000"/>
                <a:headEnd/>
                <a:tailEnd/>
              </a:ln>
            </p:spPr>
            <p:txBody>
              <a:bodyPr/>
              <a:lstStyle/>
              <a:p>
                <a:endParaRPr lang="nb-NO"/>
              </a:p>
            </p:txBody>
          </p:sp>
        </p:grpSp>
        <p:sp>
          <p:nvSpPr>
            <p:cNvPr id="8" name="Rectangle 243">
              <a:extLst>
                <a:ext uri="{FF2B5EF4-FFF2-40B4-BE49-F238E27FC236}">
                  <a16:creationId xmlns:a16="http://schemas.microsoft.com/office/drawing/2014/main" id="{E46BF5A7-AB54-894A-B0BF-BE04F60D55E6}"/>
                </a:ext>
              </a:extLst>
            </p:cNvPr>
            <p:cNvSpPr>
              <a:spLocks noChangeArrowheads="1"/>
            </p:cNvSpPr>
            <p:nvPr/>
          </p:nvSpPr>
          <p:spPr bwMode="auto">
            <a:xfrm>
              <a:off x="4183063" y="5548313"/>
              <a:ext cx="989012"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a:p>
          </p:txBody>
        </p:sp>
        <p:sp>
          <p:nvSpPr>
            <p:cNvPr id="9" name="Rectangle 244">
              <a:extLst>
                <a:ext uri="{FF2B5EF4-FFF2-40B4-BE49-F238E27FC236}">
                  <a16:creationId xmlns:a16="http://schemas.microsoft.com/office/drawing/2014/main" id="{7625A261-8E82-F844-8DDD-2EB484C6B2F2}"/>
                </a:ext>
              </a:extLst>
            </p:cNvPr>
            <p:cNvSpPr>
              <a:spLocks noChangeArrowheads="1"/>
            </p:cNvSpPr>
            <p:nvPr/>
          </p:nvSpPr>
          <p:spPr bwMode="auto">
            <a:xfrm>
              <a:off x="4252913" y="5568950"/>
              <a:ext cx="625475"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N3: R171X</a:t>
              </a:r>
              <a:endParaRPr lang="nb-NO"/>
            </a:p>
          </p:txBody>
        </p:sp>
        <p:sp>
          <p:nvSpPr>
            <p:cNvPr id="10" name="Line 245">
              <a:extLst>
                <a:ext uri="{FF2B5EF4-FFF2-40B4-BE49-F238E27FC236}">
                  <a16:creationId xmlns:a16="http://schemas.microsoft.com/office/drawing/2014/main" id="{3479EC82-6834-A04D-B469-08C52905B08B}"/>
                </a:ext>
              </a:extLst>
            </p:cNvPr>
            <p:cNvSpPr>
              <a:spLocks noChangeShapeType="1"/>
            </p:cNvSpPr>
            <p:nvPr/>
          </p:nvSpPr>
          <p:spPr bwMode="auto">
            <a:xfrm>
              <a:off x="4229100" y="4935538"/>
              <a:ext cx="298450" cy="546100"/>
            </a:xfrm>
            <a:prstGeom prst="line">
              <a:avLst/>
            </a:prstGeom>
            <a:noFill/>
            <a:ln w="23813"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b-NO"/>
            </a:p>
          </p:txBody>
        </p:sp>
        <p:sp>
          <p:nvSpPr>
            <p:cNvPr id="11" name="Rectangle 246">
              <a:extLst>
                <a:ext uri="{FF2B5EF4-FFF2-40B4-BE49-F238E27FC236}">
                  <a16:creationId xmlns:a16="http://schemas.microsoft.com/office/drawing/2014/main" id="{0B3CCC85-9B33-084F-A4F8-7C2EBEDB4826}"/>
                </a:ext>
              </a:extLst>
            </p:cNvPr>
            <p:cNvSpPr>
              <a:spLocks noChangeArrowheads="1"/>
            </p:cNvSpPr>
            <p:nvPr/>
          </p:nvSpPr>
          <p:spPr bwMode="auto">
            <a:xfrm>
              <a:off x="1330325" y="4541838"/>
              <a:ext cx="1427163" cy="170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a:p>
          </p:txBody>
        </p:sp>
        <p:sp>
          <p:nvSpPr>
            <p:cNvPr id="12" name="Rectangle 247">
              <a:extLst>
                <a:ext uri="{FF2B5EF4-FFF2-40B4-BE49-F238E27FC236}">
                  <a16:creationId xmlns:a16="http://schemas.microsoft.com/office/drawing/2014/main" id="{9B6C5248-C503-D049-98FC-29954D968ED5}"/>
                </a:ext>
              </a:extLst>
            </p:cNvPr>
            <p:cNvSpPr>
              <a:spLocks noChangeArrowheads="1"/>
            </p:cNvSpPr>
            <p:nvPr/>
          </p:nvSpPr>
          <p:spPr bwMode="auto">
            <a:xfrm>
              <a:off x="1400175" y="4651375"/>
              <a:ext cx="9207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N6: P291fsinsC</a:t>
              </a:r>
              <a:endParaRPr lang="nb-NO"/>
            </a:p>
          </p:txBody>
        </p:sp>
        <p:sp>
          <p:nvSpPr>
            <p:cNvPr id="13" name="Rectangle 248">
              <a:extLst>
                <a:ext uri="{FF2B5EF4-FFF2-40B4-BE49-F238E27FC236}">
                  <a16:creationId xmlns:a16="http://schemas.microsoft.com/office/drawing/2014/main" id="{E7B52292-A63C-8642-B874-C94E6503478D}"/>
                </a:ext>
              </a:extLst>
            </p:cNvPr>
            <p:cNvSpPr>
              <a:spLocks noChangeArrowheads="1"/>
            </p:cNvSpPr>
            <p:nvPr/>
          </p:nvSpPr>
          <p:spPr bwMode="auto">
            <a:xfrm>
              <a:off x="1400175" y="4826000"/>
              <a:ext cx="9906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N28: P291fsinsC</a:t>
              </a:r>
              <a:endParaRPr lang="nb-NO"/>
            </a:p>
          </p:txBody>
        </p:sp>
        <p:sp>
          <p:nvSpPr>
            <p:cNvPr id="14" name="Rectangle 249">
              <a:extLst>
                <a:ext uri="{FF2B5EF4-FFF2-40B4-BE49-F238E27FC236}">
                  <a16:creationId xmlns:a16="http://schemas.microsoft.com/office/drawing/2014/main" id="{668E5916-1D5E-1549-9351-66E3FC694525}"/>
                </a:ext>
              </a:extLst>
            </p:cNvPr>
            <p:cNvSpPr>
              <a:spLocks noChangeArrowheads="1"/>
            </p:cNvSpPr>
            <p:nvPr/>
          </p:nvSpPr>
          <p:spPr bwMode="auto">
            <a:xfrm>
              <a:off x="1400175" y="4978400"/>
              <a:ext cx="9906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N29: P291fsinsC</a:t>
              </a:r>
              <a:endParaRPr lang="nb-NO"/>
            </a:p>
          </p:txBody>
        </p:sp>
        <p:sp>
          <p:nvSpPr>
            <p:cNvPr id="15" name="Rectangle 250">
              <a:extLst>
                <a:ext uri="{FF2B5EF4-FFF2-40B4-BE49-F238E27FC236}">
                  <a16:creationId xmlns:a16="http://schemas.microsoft.com/office/drawing/2014/main" id="{A181952E-467B-B046-847A-666384A98A4D}"/>
                </a:ext>
              </a:extLst>
            </p:cNvPr>
            <p:cNvSpPr>
              <a:spLocks noChangeArrowheads="1"/>
            </p:cNvSpPr>
            <p:nvPr/>
          </p:nvSpPr>
          <p:spPr bwMode="auto">
            <a:xfrm>
              <a:off x="1400175" y="5132388"/>
              <a:ext cx="9906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N26: P291fsinsC</a:t>
              </a:r>
              <a:endParaRPr lang="nb-NO"/>
            </a:p>
          </p:txBody>
        </p:sp>
        <p:sp>
          <p:nvSpPr>
            <p:cNvPr id="16" name="Rectangle 251">
              <a:extLst>
                <a:ext uri="{FF2B5EF4-FFF2-40B4-BE49-F238E27FC236}">
                  <a16:creationId xmlns:a16="http://schemas.microsoft.com/office/drawing/2014/main" id="{2358F837-949A-C640-AB77-6119AEA01974}"/>
                </a:ext>
              </a:extLst>
            </p:cNvPr>
            <p:cNvSpPr>
              <a:spLocks noChangeArrowheads="1"/>
            </p:cNvSpPr>
            <p:nvPr/>
          </p:nvSpPr>
          <p:spPr bwMode="auto">
            <a:xfrm>
              <a:off x="1400175" y="5284788"/>
              <a:ext cx="633413"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N8: R263C</a:t>
              </a:r>
              <a:endParaRPr lang="nb-NO"/>
            </a:p>
          </p:txBody>
        </p:sp>
        <p:sp>
          <p:nvSpPr>
            <p:cNvPr id="17" name="Rectangle 252">
              <a:extLst>
                <a:ext uri="{FF2B5EF4-FFF2-40B4-BE49-F238E27FC236}">
                  <a16:creationId xmlns:a16="http://schemas.microsoft.com/office/drawing/2014/main" id="{C466D917-8D30-6741-AA93-7F72DE6A7FC6}"/>
                </a:ext>
              </a:extLst>
            </p:cNvPr>
            <p:cNvSpPr>
              <a:spLocks noChangeArrowheads="1"/>
            </p:cNvSpPr>
            <p:nvPr/>
          </p:nvSpPr>
          <p:spPr bwMode="auto">
            <a:xfrm>
              <a:off x="1400175" y="5438775"/>
              <a:ext cx="631825"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N23: G47E</a:t>
              </a:r>
              <a:endParaRPr lang="nb-NO"/>
            </a:p>
          </p:txBody>
        </p:sp>
        <p:sp>
          <p:nvSpPr>
            <p:cNvPr id="18" name="Rectangle 253">
              <a:extLst>
                <a:ext uri="{FF2B5EF4-FFF2-40B4-BE49-F238E27FC236}">
                  <a16:creationId xmlns:a16="http://schemas.microsoft.com/office/drawing/2014/main" id="{74E5115D-8ED6-AD4F-A8E0-361AEF78AB3A}"/>
                </a:ext>
              </a:extLst>
            </p:cNvPr>
            <p:cNvSpPr>
              <a:spLocks noChangeArrowheads="1"/>
            </p:cNvSpPr>
            <p:nvPr/>
          </p:nvSpPr>
          <p:spPr bwMode="auto">
            <a:xfrm>
              <a:off x="1400175" y="5613400"/>
              <a:ext cx="731838"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N27: R131W</a:t>
              </a:r>
              <a:endParaRPr lang="nb-NO"/>
            </a:p>
          </p:txBody>
        </p:sp>
        <p:sp>
          <p:nvSpPr>
            <p:cNvPr id="19" name="Rectangle 254">
              <a:extLst>
                <a:ext uri="{FF2B5EF4-FFF2-40B4-BE49-F238E27FC236}">
                  <a16:creationId xmlns:a16="http://schemas.microsoft.com/office/drawing/2014/main" id="{C65F117A-4DE0-CD4C-921F-9112D0AC19F4}"/>
                </a:ext>
              </a:extLst>
            </p:cNvPr>
            <p:cNvSpPr>
              <a:spLocks noChangeArrowheads="1"/>
            </p:cNvSpPr>
            <p:nvPr/>
          </p:nvSpPr>
          <p:spPr bwMode="auto">
            <a:xfrm>
              <a:off x="1400175" y="5765800"/>
              <a:ext cx="779463"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N107: M522V</a:t>
              </a:r>
              <a:endParaRPr lang="nb-NO"/>
            </a:p>
          </p:txBody>
        </p:sp>
        <p:sp>
          <p:nvSpPr>
            <p:cNvPr id="20" name="Rectangle 255">
              <a:extLst>
                <a:ext uri="{FF2B5EF4-FFF2-40B4-BE49-F238E27FC236}">
                  <a16:creationId xmlns:a16="http://schemas.microsoft.com/office/drawing/2014/main" id="{67892B7E-82E2-9541-9B5C-E6A5F8B2F955}"/>
                </a:ext>
              </a:extLst>
            </p:cNvPr>
            <p:cNvSpPr>
              <a:spLocks noChangeArrowheads="1"/>
            </p:cNvSpPr>
            <p:nvPr/>
          </p:nvSpPr>
          <p:spPr bwMode="auto">
            <a:xfrm>
              <a:off x="1400175" y="5940425"/>
              <a:ext cx="555625"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3333CC"/>
                  </a:solidFill>
                </a:rPr>
                <a:t>N2: V62A</a:t>
              </a:r>
              <a:endParaRPr lang="nb-NO"/>
            </a:p>
          </p:txBody>
        </p:sp>
        <p:sp>
          <p:nvSpPr>
            <p:cNvPr id="21" name="Rectangle 256">
              <a:extLst>
                <a:ext uri="{FF2B5EF4-FFF2-40B4-BE49-F238E27FC236}">
                  <a16:creationId xmlns:a16="http://schemas.microsoft.com/office/drawing/2014/main" id="{F115D3CF-2666-5E4E-89D1-71EE8C7AF992}"/>
                </a:ext>
              </a:extLst>
            </p:cNvPr>
            <p:cNvSpPr>
              <a:spLocks noChangeArrowheads="1"/>
            </p:cNvSpPr>
            <p:nvPr/>
          </p:nvSpPr>
          <p:spPr bwMode="auto">
            <a:xfrm>
              <a:off x="1400175" y="6092825"/>
              <a:ext cx="7175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3333CC"/>
                  </a:solidFill>
                </a:rPr>
                <a:t>N17: M210K</a:t>
              </a:r>
              <a:endParaRPr lang="nb-NO"/>
            </a:p>
          </p:txBody>
        </p:sp>
        <p:sp>
          <p:nvSpPr>
            <p:cNvPr id="22" name="Rectangle 257">
              <a:extLst>
                <a:ext uri="{FF2B5EF4-FFF2-40B4-BE49-F238E27FC236}">
                  <a16:creationId xmlns:a16="http://schemas.microsoft.com/office/drawing/2014/main" id="{E9DF8255-9495-244C-9C74-298F26041D62}"/>
                </a:ext>
              </a:extLst>
            </p:cNvPr>
            <p:cNvSpPr>
              <a:spLocks noChangeArrowheads="1"/>
            </p:cNvSpPr>
            <p:nvPr/>
          </p:nvSpPr>
          <p:spPr bwMode="auto">
            <a:xfrm>
              <a:off x="1216025" y="2049463"/>
              <a:ext cx="1771650" cy="1881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a:p>
          </p:txBody>
        </p:sp>
        <p:sp>
          <p:nvSpPr>
            <p:cNvPr id="23" name="Rectangle 258">
              <a:extLst>
                <a:ext uri="{FF2B5EF4-FFF2-40B4-BE49-F238E27FC236}">
                  <a16:creationId xmlns:a16="http://schemas.microsoft.com/office/drawing/2014/main" id="{F8614653-B95B-0344-B7DA-13F061818297}"/>
                </a:ext>
              </a:extLst>
            </p:cNvPr>
            <p:cNvSpPr>
              <a:spLocks noChangeArrowheads="1"/>
            </p:cNvSpPr>
            <p:nvPr/>
          </p:nvSpPr>
          <p:spPr bwMode="auto">
            <a:xfrm>
              <a:off x="1284288" y="2179638"/>
              <a:ext cx="9207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N1: P291fsinsC</a:t>
              </a:r>
              <a:endParaRPr lang="nb-NO"/>
            </a:p>
          </p:txBody>
        </p:sp>
        <p:sp>
          <p:nvSpPr>
            <p:cNvPr id="24" name="Rectangle 259">
              <a:extLst>
                <a:ext uri="{FF2B5EF4-FFF2-40B4-BE49-F238E27FC236}">
                  <a16:creationId xmlns:a16="http://schemas.microsoft.com/office/drawing/2014/main" id="{93B198B6-6510-D447-AE2E-0301BA9EADB4}"/>
                </a:ext>
              </a:extLst>
            </p:cNvPr>
            <p:cNvSpPr>
              <a:spLocks noChangeArrowheads="1"/>
            </p:cNvSpPr>
            <p:nvPr/>
          </p:nvSpPr>
          <p:spPr bwMode="auto">
            <a:xfrm>
              <a:off x="1284288" y="2333625"/>
              <a:ext cx="9906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N69: P291fsinsC</a:t>
              </a:r>
              <a:endParaRPr lang="nb-NO"/>
            </a:p>
          </p:txBody>
        </p:sp>
        <p:sp>
          <p:nvSpPr>
            <p:cNvPr id="25" name="Rectangle 260">
              <a:extLst>
                <a:ext uri="{FF2B5EF4-FFF2-40B4-BE49-F238E27FC236}">
                  <a16:creationId xmlns:a16="http://schemas.microsoft.com/office/drawing/2014/main" id="{13F1D75A-E9F3-DB42-AF01-9D33007C73E0}"/>
                </a:ext>
              </a:extLst>
            </p:cNvPr>
            <p:cNvSpPr>
              <a:spLocks noChangeArrowheads="1"/>
            </p:cNvSpPr>
            <p:nvPr/>
          </p:nvSpPr>
          <p:spPr bwMode="auto">
            <a:xfrm>
              <a:off x="1284288" y="2486025"/>
              <a:ext cx="9906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dirty="0">
                  <a:solidFill>
                    <a:srgbClr val="FF0000"/>
                  </a:solidFill>
                </a:rPr>
                <a:t>N75: P291fsinsC</a:t>
              </a:r>
              <a:endParaRPr lang="nb-NO" dirty="0"/>
            </a:p>
          </p:txBody>
        </p:sp>
        <p:sp>
          <p:nvSpPr>
            <p:cNvPr id="26" name="Rectangle 261">
              <a:extLst>
                <a:ext uri="{FF2B5EF4-FFF2-40B4-BE49-F238E27FC236}">
                  <a16:creationId xmlns:a16="http://schemas.microsoft.com/office/drawing/2014/main" id="{6ABA61CF-4E76-FD4D-9F6D-566AD00D1B8A}"/>
                </a:ext>
              </a:extLst>
            </p:cNvPr>
            <p:cNvSpPr>
              <a:spLocks noChangeArrowheads="1"/>
            </p:cNvSpPr>
            <p:nvPr/>
          </p:nvSpPr>
          <p:spPr bwMode="auto">
            <a:xfrm>
              <a:off x="1284288" y="2640013"/>
              <a:ext cx="661987"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N7: R131W</a:t>
              </a:r>
              <a:endParaRPr lang="nb-NO"/>
            </a:p>
          </p:txBody>
        </p:sp>
        <p:sp>
          <p:nvSpPr>
            <p:cNvPr id="27" name="Rectangle 262">
              <a:extLst>
                <a:ext uri="{FF2B5EF4-FFF2-40B4-BE49-F238E27FC236}">
                  <a16:creationId xmlns:a16="http://schemas.microsoft.com/office/drawing/2014/main" id="{F1939246-8DF7-704D-8E8A-A46BEDC93137}"/>
                </a:ext>
              </a:extLst>
            </p:cNvPr>
            <p:cNvSpPr>
              <a:spLocks noChangeArrowheads="1"/>
            </p:cNvSpPr>
            <p:nvPr/>
          </p:nvSpPr>
          <p:spPr bwMode="auto">
            <a:xfrm>
              <a:off x="1284288" y="2814638"/>
              <a:ext cx="731837"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N13: R131W</a:t>
              </a:r>
              <a:endParaRPr lang="nb-NO"/>
            </a:p>
          </p:txBody>
        </p:sp>
        <p:sp>
          <p:nvSpPr>
            <p:cNvPr id="28" name="Rectangle 263">
              <a:extLst>
                <a:ext uri="{FF2B5EF4-FFF2-40B4-BE49-F238E27FC236}">
                  <a16:creationId xmlns:a16="http://schemas.microsoft.com/office/drawing/2014/main" id="{87BDCDD9-A3CA-6446-A3F5-990B97AEEE29}"/>
                </a:ext>
              </a:extLst>
            </p:cNvPr>
            <p:cNvSpPr>
              <a:spLocks noChangeArrowheads="1"/>
            </p:cNvSpPr>
            <p:nvPr/>
          </p:nvSpPr>
          <p:spPr bwMode="auto">
            <a:xfrm>
              <a:off x="1284288" y="2967038"/>
              <a:ext cx="731837"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N14: R131W</a:t>
              </a:r>
              <a:endParaRPr lang="nb-NO"/>
            </a:p>
          </p:txBody>
        </p:sp>
        <p:sp>
          <p:nvSpPr>
            <p:cNvPr id="29" name="Rectangle 264">
              <a:extLst>
                <a:ext uri="{FF2B5EF4-FFF2-40B4-BE49-F238E27FC236}">
                  <a16:creationId xmlns:a16="http://schemas.microsoft.com/office/drawing/2014/main" id="{27A0662E-F1A0-814E-8506-5502A09B9566}"/>
                </a:ext>
              </a:extLst>
            </p:cNvPr>
            <p:cNvSpPr>
              <a:spLocks noChangeArrowheads="1"/>
            </p:cNvSpPr>
            <p:nvPr/>
          </p:nvSpPr>
          <p:spPr bwMode="auto">
            <a:xfrm>
              <a:off x="1284288" y="3121025"/>
              <a:ext cx="639762"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N94: 131W</a:t>
              </a:r>
              <a:endParaRPr lang="nb-NO"/>
            </a:p>
          </p:txBody>
        </p:sp>
        <p:sp>
          <p:nvSpPr>
            <p:cNvPr id="30" name="Rectangle 265">
              <a:extLst>
                <a:ext uri="{FF2B5EF4-FFF2-40B4-BE49-F238E27FC236}">
                  <a16:creationId xmlns:a16="http://schemas.microsoft.com/office/drawing/2014/main" id="{B301046A-48CB-764C-8272-E52CE4C80A72}"/>
                </a:ext>
              </a:extLst>
            </p:cNvPr>
            <p:cNvSpPr>
              <a:spLocks noChangeArrowheads="1"/>
            </p:cNvSpPr>
            <p:nvPr/>
          </p:nvSpPr>
          <p:spPr bwMode="auto">
            <a:xfrm>
              <a:off x="1284288" y="3273425"/>
              <a:ext cx="731837"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dirty="0">
                  <a:solidFill>
                    <a:srgbClr val="FF0000"/>
                  </a:solidFill>
                </a:rPr>
                <a:t>N40: R271W</a:t>
              </a:r>
              <a:endParaRPr lang="nb-NO" dirty="0"/>
            </a:p>
          </p:txBody>
        </p:sp>
        <p:sp>
          <p:nvSpPr>
            <p:cNvPr id="31" name="Rectangle 266">
              <a:extLst>
                <a:ext uri="{FF2B5EF4-FFF2-40B4-BE49-F238E27FC236}">
                  <a16:creationId xmlns:a16="http://schemas.microsoft.com/office/drawing/2014/main" id="{F53FEA64-0249-F74C-93C8-11CAFA7EA008}"/>
                </a:ext>
              </a:extLst>
            </p:cNvPr>
            <p:cNvSpPr>
              <a:spLocks noChangeArrowheads="1"/>
            </p:cNvSpPr>
            <p:nvPr/>
          </p:nvSpPr>
          <p:spPr bwMode="auto">
            <a:xfrm>
              <a:off x="1284288" y="3425825"/>
              <a:ext cx="1068387"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N66: P379fsdelCT</a:t>
              </a:r>
              <a:endParaRPr lang="nb-NO"/>
            </a:p>
          </p:txBody>
        </p:sp>
        <p:sp>
          <p:nvSpPr>
            <p:cNvPr id="32" name="Rectangle 267">
              <a:extLst>
                <a:ext uri="{FF2B5EF4-FFF2-40B4-BE49-F238E27FC236}">
                  <a16:creationId xmlns:a16="http://schemas.microsoft.com/office/drawing/2014/main" id="{7E467D75-398D-F54C-B73B-82767D797A43}"/>
                </a:ext>
              </a:extLst>
            </p:cNvPr>
            <p:cNvSpPr>
              <a:spLocks noChangeArrowheads="1"/>
            </p:cNvSpPr>
            <p:nvPr/>
          </p:nvSpPr>
          <p:spPr bwMode="auto">
            <a:xfrm>
              <a:off x="1284288" y="3602038"/>
              <a:ext cx="1068387"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dirty="0">
                  <a:solidFill>
                    <a:srgbClr val="FF0000"/>
                  </a:solidFill>
                </a:rPr>
                <a:t>N87: P379fsdelCT</a:t>
              </a:r>
              <a:endParaRPr lang="nb-NO" dirty="0"/>
            </a:p>
          </p:txBody>
        </p:sp>
        <p:sp>
          <p:nvSpPr>
            <p:cNvPr id="33" name="Rectangle 268">
              <a:extLst>
                <a:ext uri="{FF2B5EF4-FFF2-40B4-BE49-F238E27FC236}">
                  <a16:creationId xmlns:a16="http://schemas.microsoft.com/office/drawing/2014/main" id="{3F292658-5227-9546-B9AE-091EA7A1380D}"/>
                </a:ext>
              </a:extLst>
            </p:cNvPr>
            <p:cNvSpPr>
              <a:spLocks noChangeArrowheads="1"/>
            </p:cNvSpPr>
            <p:nvPr/>
          </p:nvSpPr>
          <p:spPr bwMode="auto">
            <a:xfrm>
              <a:off x="1284288" y="3754438"/>
              <a:ext cx="687387"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3333CC"/>
                  </a:solidFill>
                </a:rPr>
                <a:t>N79: Y215X</a:t>
              </a:r>
              <a:endParaRPr lang="nb-NO"/>
            </a:p>
          </p:txBody>
        </p:sp>
        <p:sp>
          <p:nvSpPr>
            <p:cNvPr id="34" name="Line 269">
              <a:extLst>
                <a:ext uri="{FF2B5EF4-FFF2-40B4-BE49-F238E27FC236}">
                  <a16:creationId xmlns:a16="http://schemas.microsoft.com/office/drawing/2014/main" id="{12EA3345-DF92-9C43-8D71-D36EE558DA67}"/>
                </a:ext>
              </a:extLst>
            </p:cNvPr>
            <p:cNvSpPr>
              <a:spLocks noChangeShapeType="1"/>
            </p:cNvSpPr>
            <p:nvPr/>
          </p:nvSpPr>
          <p:spPr bwMode="auto">
            <a:xfrm>
              <a:off x="4711700" y="4695825"/>
              <a:ext cx="714375" cy="1136650"/>
            </a:xfrm>
            <a:prstGeom prst="line">
              <a:avLst/>
            </a:prstGeom>
            <a:noFill/>
            <a:ln w="23813"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b-NO"/>
            </a:p>
          </p:txBody>
        </p:sp>
        <p:sp>
          <p:nvSpPr>
            <p:cNvPr id="35" name="Rectangle 270">
              <a:extLst>
                <a:ext uri="{FF2B5EF4-FFF2-40B4-BE49-F238E27FC236}">
                  <a16:creationId xmlns:a16="http://schemas.microsoft.com/office/drawing/2014/main" id="{D6A52C0F-8AE5-564E-8A95-DB9271AD11DD}"/>
                </a:ext>
              </a:extLst>
            </p:cNvPr>
            <p:cNvSpPr>
              <a:spLocks noChangeArrowheads="1"/>
            </p:cNvSpPr>
            <p:nvPr/>
          </p:nvSpPr>
          <p:spPr bwMode="auto">
            <a:xfrm>
              <a:off x="3952875" y="2792413"/>
              <a:ext cx="138113" cy="15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a:p>
          </p:txBody>
        </p:sp>
        <p:sp>
          <p:nvSpPr>
            <p:cNvPr id="36" name="Rectangle 271">
              <a:extLst>
                <a:ext uri="{FF2B5EF4-FFF2-40B4-BE49-F238E27FC236}">
                  <a16:creationId xmlns:a16="http://schemas.microsoft.com/office/drawing/2014/main" id="{18EDFA5B-B594-ED4B-8997-3D7B90352C56}"/>
                </a:ext>
              </a:extLst>
            </p:cNvPr>
            <p:cNvSpPr>
              <a:spLocks noChangeArrowheads="1"/>
            </p:cNvSpPr>
            <p:nvPr/>
          </p:nvSpPr>
          <p:spPr bwMode="auto">
            <a:xfrm>
              <a:off x="3952875" y="2792413"/>
              <a:ext cx="138113" cy="15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a:p>
          </p:txBody>
        </p:sp>
        <p:sp>
          <p:nvSpPr>
            <p:cNvPr id="37" name="Rectangle 272">
              <a:extLst>
                <a:ext uri="{FF2B5EF4-FFF2-40B4-BE49-F238E27FC236}">
                  <a16:creationId xmlns:a16="http://schemas.microsoft.com/office/drawing/2014/main" id="{4933E965-5130-984D-9C4C-2841E8AED8DA}"/>
                </a:ext>
              </a:extLst>
            </p:cNvPr>
            <p:cNvSpPr>
              <a:spLocks noChangeArrowheads="1"/>
            </p:cNvSpPr>
            <p:nvPr/>
          </p:nvSpPr>
          <p:spPr bwMode="auto">
            <a:xfrm>
              <a:off x="3952875" y="2792413"/>
              <a:ext cx="138113" cy="15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a:p>
          </p:txBody>
        </p:sp>
        <p:sp>
          <p:nvSpPr>
            <p:cNvPr id="38" name="Rectangle 273">
              <a:extLst>
                <a:ext uri="{FF2B5EF4-FFF2-40B4-BE49-F238E27FC236}">
                  <a16:creationId xmlns:a16="http://schemas.microsoft.com/office/drawing/2014/main" id="{CF68057D-6D39-FA44-B4FA-7C6CA5CE27B5}"/>
                </a:ext>
              </a:extLst>
            </p:cNvPr>
            <p:cNvSpPr>
              <a:spLocks noChangeArrowheads="1"/>
            </p:cNvSpPr>
            <p:nvPr/>
          </p:nvSpPr>
          <p:spPr bwMode="auto">
            <a:xfrm>
              <a:off x="4941888" y="5832475"/>
              <a:ext cx="1058862"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a:p>
          </p:txBody>
        </p:sp>
        <p:sp>
          <p:nvSpPr>
            <p:cNvPr id="39" name="Rectangle 274">
              <a:extLst>
                <a:ext uri="{FF2B5EF4-FFF2-40B4-BE49-F238E27FC236}">
                  <a16:creationId xmlns:a16="http://schemas.microsoft.com/office/drawing/2014/main" id="{C2F0A9B4-A677-CE4C-BC4A-52E5BEBA084B}"/>
                </a:ext>
              </a:extLst>
            </p:cNvPr>
            <p:cNvSpPr>
              <a:spLocks noChangeArrowheads="1"/>
            </p:cNvSpPr>
            <p:nvPr/>
          </p:nvSpPr>
          <p:spPr bwMode="auto">
            <a:xfrm>
              <a:off x="5287963" y="5853113"/>
              <a:ext cx="611187"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N9: P112L</a:t>
              </a:r>
              <a:endParaRPr lang="nb-NO"/>
            </a:p>
          </p:txBody>
        </p:sp>
        <p:sp>
          <p:nvSpPr>
            <p:cNvPr id="40" name="Rectangle 275">
              <a:extLst>
                <a:ext uri="{FF2B5EF4-FFF2-40B4-BE49-F238E27FC236}">
                  <a16:creationId xmlns:a16="http://schemas.microsoft.com/office/drawing/2014/main" id="{AA005B62-B102-E44C-9477-867742FCFD29}"/>
                </a:ext>
              </a:extLst>
            </p:cNvPr>
            <p:cNvSpPr>
              <a:spLocks noChangeArrowheads="1"/>
            </p:cNvSpPr>
            <p:nvPr/>
          </p:nvSpPr>
          <p:spPr bwMode="auto">
            <a:xfrm>
              <a:off x="5126038" y="6027738"/>
              <a:ext cx="750887"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N332: P112L</a:t>
              </a:r>
              <a:endParaRPr lang="nb-NO"/>
            </a:p>
          </p:txBody>
        </p:sp>
        <p:sp>
          <p:nvSpPr>
            <p:cNvPr id="41" name="Rectangle 276">
              <a:extLst>
                <a:ext uri="{FF2B5EF4-FFF2-40B4-BE49-F238E27FC236}">
                  <a16:creationId xmlns:a16="http://schemas.microsoft.com/office/drawing/2014/main" id="{FED515AF-6CB2-ED41-B286-07345E77BDF1}"/>
                </a:ext>
              </a:extLst>
            </p:cNvPr>
            <p:cNvSpPr>
              <a:spLocks noChangeArrowheads="1"/>
            </p:cNvSpPr>
            <p:nvPr/>
          </p:nvSpPr>
          <p:spPr bwMode="auto">
            <a:xfrm>
              <a:off x="5126038" y="6181725"/>
              <a:ext cx="750887"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N333: P112L</a:t>
              </a:r>
              <a:endParaRPr lang="nb-NO"/>
            </a:p>
          </p:txBody>
        </p:sp>
        <p:sp>
          <p:nvSpPr>
            <p:cNvPr id="42" name="Line 277">
              <a:extLst>
                <a:ext uri="{FF2B5EF4-FFF2-40B4-BE49-F238E27FC236}">
                  <a16:creationId xmlns:a16="http://schemas.microsoft.com/office/drawing/2014/main" id="{D137C2E6-62D7-3B44-B703-03D4BD7A8C99}"/>
                </a:ext>
              </a:extLst>
            </p:cNvPr>
            <p:cNvSpPr>
              <a:spLocks noChangeShapeType="1"/>
            </p:cNvSpPr>
            <p:nvPr/>
          </p:nvSpPr>
          <p:spPr bwMode="auto">
            <a:xfrm>
              <a:off x="4619625" y="4586288"/>
              <a:ext cx="1587500" cy="787400"/>
            </a:xfrm>
            <a:prstGeom prst="line">
              <a:avLst/>
            </a:prstGeom>
            <a:noFill/>
            <a:ln w="23813"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b-NO"/>
            </a:p>
          </p:txBody>
        </p:sp>
        <p:sp>
          <p:nvSpPr>
            <p:cNvPr id="43" name="Rectangle 278">
              <a:extLst>
                <a:ext uri="{FF2B5EF4-FFF2-40B4-BE49-F238E27FC236}">
                  <a16:creationId xmlns:a16="http://schemas.microsoft.com/office/drawing/2014/main" id="{0F56B29E-C6E4-7B4A-8F8B-3652855B002E}"/>
                </a:ext>
              </a:extLst>
            </p:cNvPr>
            <p:cNvSpPr>
              <a:spLocks noChangeArrowheads="1"/>
            </p:cNvSpPr>
            <p:nvPr/>
          </p:nvSpPr>
          <p:spPr bwMode="auto">
            <a:xfrm>
              <a:off x="5908675" y="5219700"/>
              <a:ext cx="1425575" cy="91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a:p>
          </p:txBody>
        </p:sp>
        <p:sp>
          <p:nvSpPr>
            <p:cNvPr id="44" name="Rectangle 279">
              <a:extLst>
                <a:ext uri="{FF2B5EF4-FFF2-40B4-BE49-F238E27FC236}">
                  <a16:creationId xmlns:a16="http://schemas.microsoft.com/office/drawing/2014/main" id="{1FA61566-C6B8-124B-ACC3-0C22F558F8B1}"/>
                </a:ext>
              </a:extLst>
            </p:cNvPr>
            <p:cNvSpPr>
              <a:spLocks noChangeArrowheads="1"/>
            </p:cNvSpPr>
            <p:nvPr/>
          </p:nvSpPr>
          <p:spPr bwMode="auto">
            <a:xfrm>
              <a:off x="6138863" y="5329238"/>
              <a:ext cx="1033462"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N327: IVS3-1 G-A</a:t>
              </a:r>
              <a:endParaRPr lang="nb-NO"/>
            </a:p>
          </p:txBody>
        </p:sp>
        <p:sp>
          <p:nvSpPr>
            <p:cNvPr id="45" name="Rectangle 280">
              <a:extLst>
                <a:ext uri="{FF2B5EF4-FFF2-40B4-BE49-F238E27FC236}">
                  <a16:creationId xmlns:a16="http://schemas.microsoft.com/office/drawing/2014/main" id="{B9616277-2506-F44E-891B-B4A9B6C94BED}"/>
                </a:ext>
              </a:extLst>
            </p:cNvPr>
            <p:cNvSpPr>
              <a:spLocks noChangeArrowheads="1"/>
            </p:cNvSpPr>
            <p:nvPr/>
          </p:nvSpPr>
          <p:spPr bwMode="auto">
            <a:xfrm>
              <a:off x="6184900" y="5503863"/>
              <a:ext cx="9906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N84: P291fsinsC</a:t>
              </a:r>
              <a:endParaRPr lang="nb-NO"/>
            </a:p>
          </p:txBody>
        </p:sp>
        <p:sp>
          <p:nvSpPr>
            <p:cNvPr id="46" name="Rectangle 281">
              <a:extLst>
                <a:ext uri="{FF2B5EF4-FFF2-40B4-BE49-F238E27FC236}">
                  <a16:creationId xmlns:a16="http://schemas.microsoft.com/office/drawing/2014/main" id="{EC906114-C736-EB46-87D2-BDC642A9C667}"/>
                </a:ext>
              </a:extLst>
            </p:cNvPr>
            <p:cNvSpPr>
              <a:spLocks noChangeArrowheads="1"/>
            </p:cNvSpPr>
            <p:nvPr/>
          </p:nvSpPr>
          <p:spPr bwMode="auto">
            <a:xfrm>
              <a:off x="6483350" y="5656263"/>
              <a:ext cx="701675"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3333CC"/>
                  </a:solidFill>
                </a:rPr>
                <a:t>N78: E339G</a:t>
              </a:r>
              <a:endParaRPr lang="nb-NO"/>
            </a:p>
          </p:txBody>
        </p:sp>
        <p:sp>
          <p:nvSpPr>
            <p:cNvPr id="47" name="Rectangle 282">
              <a:extLst>
                <a:ext uri="{FF2B5EF4-FFF2-40B4-BE49-F238E27FC236}">
                  <a16:creationId xmlns:a16="http://schemas.microsoft.com/office/drawing/2014/main" id="{6420F96A-048E-4E4E-A72E-1CE8A2631825}"/>
                </a:ext>
              </a:extLst>
            </p:cNvPr>
            <p:cNvSpPr>
              <a:spLocks noChangeArrowheads="1"/>
            </p:cNvSpPr>
            <p:nvPr/>
          </p:nvSpPr>
          <p:spPr bwMode="auto">
            <a:xfrm>
              <a:off x="6483350" y="5810250"/>
              <a:ext cx="703263"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3333CC"/>
                  </a:solidFill>
                </a:rPr>
                <a:t>N81: R275C</a:t>
              </a:r>
              <a:endParaRPr lang="nb-NO"/>
            </a:p>
          </p:txBody>
        </p:sp>
        <p:sp>
          <p:nvSpPr>
            <p:cNvPr id="48" name="Rectangle 283">
              <a:extLst>
                <a:ext uri="{FF2B5EF4-FFF2-40B4-BE49-F238E27FC236}">
                  <a16:creationId xmlns:a16="http://schemas.microsoft.com/office/drawing/2014/main" id="{0E5DDE23-2D1C-A44E-B74E-1872F9ED713B}"/>
                </a:ext>
              </a:extLst>
            </p:cNvPr>
            <p:cNvSpPr>
              <a:spLocks noChangeArrowheads="1"/>
            </p:cNvSpPr>
            <p:nvPr/>
          </p:nvSpPr>
          <p:spPr bwMode="auto">
            <a:xfrm>
              <a:off x="6483350" y="5962650"/>
              <a:ext cx="703263"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3333CC"/>
                  </a:solidFill>
                </a:rPr>
                <a:t>N83: R377C</a:t>
              </a:r>
              <a:endParaRPr lang="nb-NO"/>
            </a:p>
          </p:txBody>
        </p:sp>
        <p:sp>
          <p:nvSpPr>
            <p:cNvPr id="49" name="Line 284">
              <a:extLst>
                <a:ext uri="{FF2B5EF4-FFF2-40B4-BE49-F238E27FC236}">
                  <a16:creationId xmlns:a16="http://schemas.microsoft.com/office/drawing/2014/main" id="{A71A215C-F45D-EC46-B979-6C9C43C4CC30}"/>
                </a:ext>
              </a:extLst>
            </p:cNvPr>
            <p:cNvSpPr>
              <a:spLocks noChangeShapeType="1"/>
            </p:cNvSpPr>
            <p:nvPr/>
          </p:nvSpPr>
          <p:spPr bwMode="auto">
            <a:xfrm flipH="1">
              <a:off x="1974850" y="4344988"/>
              <a:ext cx="2001838" cy="66675"/>
            </a:xfrm>
            <a:prstGeom prst="line">
              <a:avLst/>
            </a:prstGeom>
            <a:noFill/>
            <a:ln w="23813"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b-NO"/>
            </a:p>
          </p:txBody>
        </p:sp>
        <p:sp>
          <p:nvSpPr>
            <p:cNvPr id="50" name="Rectangle 285">
              <a:extLst>
                <a:ext uri="{FF2B5EF4-FFF2-40B4-BE49-F238E27FC236}">
                  <a16:creationId xmlns:a16="http://schemas.microsoft.com/office/drawing/2014/main" id="{EAF77A55-A91E-944F-9218-507AD35C494B}"/>
                </a:ext>
              </a:extLst>
            </p:cNvPr>
            <p:cNvSpPr>
              <a:spLocks noChangeArrowheads="1"/>
            </p:cNvSpPr>
            <p:nvPr/>
          </p:nvSpPr>
          <p:spPr bwMode="auto">
            <a:xfrm>
              <a:off x="1100138" y="4302125"/>
              <a:ext cx="1012825"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a:p>
          </p:txBody>
        </p:sp>
        <p:sp>
          <p:nvSpPr>
            <p:cNvPr id="51" name="Rectangle 286">
              <a:extLst>
                <a:ext uri="{FF2B5EF4-FFF2-40B4-BE49-F238E27FC236}">
                  <a16:creationId xmlns:a16="http://schemas.microsoft.com/office/drawing/2014/main" id="{4426AA80-65AC-A842-A3F3-7C68982F8888}"/>
                </a:ext>
              </a:extLst>
            </p:cNvPr>
            <p:cNvSpPr>
              <a:spLocks noChangeArrowheads="1"/>
            </p:cNvSpPr>
            <p:nvPr/>
          </p:nvSpPr>
          <p:spPr bwMode="auto">
            <a:xfrm>
              <a:off x="1169988" y="4344988"/>
              <a:ext cx="688975"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3333CC"/>
                  </a:solidFill>
                </a:rPr>
                <a:t>N24: L146R</a:t>
              </a:r>
              <a:endParaRPr lang="nb-NO"/>
            </a:p>
          </p:txBody>
        </p:sp>
        <p:sp>
          <p:nvSpPr>
            <p:cNvPr id="52" name="Line 287">
              <a:extLst>
                <a:ext uri="{FF2B5EF4-FFF2-40B4-BE49-F238E27FC236}">
                  <a16:creationId xmlns:a16="http://schemas.microsoft.com/office/drawing/2014/main" id="{73C34BD8-D823-EE4E-B364-A973B90CF061}"/>
                </a:ext>
              </a:extLst>
            </p:cNvPr>
            <p:cNvSpPr>
              <a:spLocks noChangeShapeType="1"/>
            </p:cNvSpPr>
            <p:nvPr/>
          </p:nvSpPr>
          <p:spPr bwMode="auto">
            <a:xfrm flipH="1">
              <a:off x="2573338" y="4541838"/>
              <a:ext cx="1471612" cy="612775"/>
            </a:xfrm>
            <a:prstGeom prst="line">
              <a:avLst/>
            </a:prstGeom>
            <a:noFill/>
            <a:ln w="23813"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b-NO"/>
            </a:p>
          </p:txBody>
        </p:sp>
        <p:sp>
          <p:nvSpPr>
            <p:cNvPr id="53" name="Line 288">
              <a:extLst>
                <a:ext uri="{FF2B5EF4-FFF2-40B4-BE49-F238E27FC236}">
                  <a16:creationId xmlns:a16="http://schemas.microsoft.com/office/drawing/2014/main" id="{53429D15-71D3-ED40-9C8D-CAF9852A9666}"/>
                </a:ext>
              </a:extLst>
            </p:cNvPr>
            <p:cNvSpPr>
              <a:spLocks noChangeShapeType="1"/>
            </p:cNvSpPr>
            <p:nvPr/>
          </p:nvSpPr>
          <p:spPr bwMode="auto">
            <a:xfrm>
              <a:off x="2641600" y="3230563"/>
              <a:ext cx="1519238" cy="852487"/>
            </a:xfrm>
            <a:prstGeom prst="line">
              <a:avLst/>
            </a:prstGeom>
            <a:noFill/>
            <a:ln w="23813"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b-NO"/>
            </a:p>
          </p:txBody>
        </p:sp>
        <p:sp>
          <p:nvSpPr>
            <p:cNvPr id="54" name="Line 289">
              <a:extLst>
                <a:ext uri="{FF2B5EF4-FFF2-40B4-BE49-F238E27FC236}">
                  <a16:creationId xmlns:a16="http://schemas.microsoft.com/office/drawing/2014/main" id="{AF270B7E-1D60-894D-A636-1889928FE246}"/>
                </a:ext>
              </a:extLst>
            </p:cNvPr>
            <p:cNvSpPr>
              <a:spLocks noChangeShapeType="1"/>
            </p:cNvSpPr>
            <p:nvPr/>
          </p:nvSpPr>
          <p:spPr bwMode="auto">
            <a:xfrm>
              <a:off x="4481513" y="1874838"/>
              <a:ext cx="300037" cy="1355725"/>
            </a:xfrm>
            <a:prstGeom prst="line">
              <a:avLst/>
            </a:prstGeom>
            <a:noFill/>
            <a:ln w="23813"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b-NO"/>
            </a:p>
          </p:txBody>
        </p:sp>
        <p:sp>
          <p:nvSpPr>
            <p:cNvPr id="55" name="Rectangle 290">
              <a:extLst>
                <a:ext uri="{FF2B5EF4-FFF2-40B4-BE49-F238E27FC236}">
                  <a16:creationId xmlns:a16="http://schemas.microsoft.com/office/drawing/2014/main" id="{074928F9-BB05-5649-A279-3AEF5F209B0F}"/>
                </a:ext>
              </a:extLst>
            </p:cNvPr>
            <p:cNvSpPr>
              <a:spLocks noChangeArrowheads="1"/>
            </p:cNvSpPr>
            <p:nvPr/>
          </p:nvSpPr>
          <p:spPr bwMode="auto">
            <a:xfrm>
              <a:off x="3998913" y="1371600"/>
              <a:ext cx="1311275"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a:p>
          </p:txBody>
        </p:sp>
        <p:sp>
          <p:nvSpPr>
            <p:cNvPr id="56" name="Rectangle 291">
              <a:extLst>
                <a:ext uri="{FF2B5EF4-FFF2-40B4-BE49-F238E27FC236}">
                  <a16:creationId xmlns:a16="http://schemas.microsoft.com/office/drawing/2014/main" id="{ED334E52-C056-334C-BB3F-7B8AE4A1527E}"/>
                </a:ext>
              </a:extLst>
            </p:cNvPr>
            <p:cNvSpPr>
              <a:spLocks noChangeArrowheads="1"/>
            </p:cNvSpPr>
            <p:nvPr/>
          </p:nvSpPr>
          <p:spPr bwMode="auto">
            <a:xfrm>
              <a:off x="4068763" y="1392238"/>
              <a:ext cx="239712"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CC9900"/>
                  </a:solidFill>
                </a:rPr>
                <a:t>N5</a:t>
              </a:r>
              <a:r>
                <a:rPr lang="nb-NO" sz="1000" b="1">
                  <a:solidFill>
                    <a:srgbClr val="339966"/>
                  </a:solidFill>
                </a:rPr>
                <a:t>: </a:t>
              </a:r>
              <a:endParaRPr lang="nb-NO"/>
            </a:p>
          </p:txBody>
        </p:sp>
        <p:sp>
          <p:nvSpPr>
            <p:cNvPr id="57" name="Rectangle 292">
              <a:extLst>
                <a:ext uri="{FF2B5EF4-FFF2-40B4-BE49-F238E27FC236}">
                  <a16:creationId xmlns:a16="http://schemas.microsoft.com/office/drawing/2014/main" id="{12DB5ADB-5B8A-D84F-963F-5F86BC63FC9E}"/>
                </a:ext>
              </a:extLst>
            </p:cNvPr>
            <p:cNvSpPr>
              <a:spLocks noChangeArrowheads="1"/>
            </p:cNvSpPr>
            <p:nvPr/>
          </p:nvSpPr>
          <p:spPr bwMode="auto">
            <a:xfrm>
              <a:off x="4321175" y="1392238"/>
              <a:ext cx="77788"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CC9900"/>
                  </a:solidFill>
                  <a:latin typeface="Symbol" charset="0"/>
                </a:rPr>
                <a:t>D</a:t>
              </a:r>
              <a:endParaRPr lang="nb-NO"/>
            </a:p>
          </p:txBody>
        </p:sp>
        <p:sp>
          <p:nvSpPr>
            <p:cNvPr id="58" name="Rectangle 293">
              <a:extLst>
                <a:ext uri="{FF2B5EF4-FFF2-40B4-BE49-F238E27FC236}">
                  <a16:creationId xmlns:a16="http://schemas.microsoft.com/office/drawing/2014/main" id="{864D3CE1-F1AA-4A4F-ACB2-E0A38C339D00}"/>
                </a:ext>
              </a:extLst>
            </p:cNvPr>
            <p:cNvSpPr>
              <a:spLocks noChangeArrowheads="1"/>
            </p:cNvSpPr>
            <p:nvPr/>
          </p:nvSpPr>
          <p:spPr bwMode="auto">
            <a:xfrm>
              <a:off x="4413250" y="1392238"/>
              <a:ext cx="646113"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CC9900"/>
                  </a:solidFill>
                </a:rPr>
                <a:t>R137-K161</a:t>
              </a:r>
              <a:endParaRPr lang="nb-NO"/>
            </a:p>
          </p:txBody>
        </p:sp>
        <p:sp>
          <p:nvSpPr>
            <p:cNvPr id="59" name="Rectangle 294">
              <a:extLst>
                <a:ext uri="{FF2B5EF4-FFF2-40B4-BE49-F238E27FC236}">
                  <a16:creationId xmlns:a16="http://schemas.microsoft.com/office/drawing/2014/main" id="{04E4D92A-1722-C949-8E7A-A695F193B2E8}"/>
                </a:ext>
              </a:extLst>
            </p:cNvPr>
            <p:cNvSpPr>
              <a:spLocks noChangeArrowheads="1"/>
            </p:cNvSpPr>
            <p:nvPr/>
          </p:nvSpPr>
          <p:spPr bwMode="auto">
            <a:xfrm>
              <a:off x="4068763" y="1568450"/>
              <a:ext cx="773112"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N318: A276D</a:t>
              </a:r>
              <a:endParaRPr lang="nb-NO"/>
            </a:p>
          </p:txBody>
        </p:sp>
        <p:sp>
          <p:nvSpPr>
            <p:cNvPr id="60" name="Line 295">
              <a:extLst>
                <a:ext uri="{FF2B5EF4-FFF2-40B4-BE49-F238E27FC236}">
                  <a16:creationId xmlns:a16="http://schemas.microsoft.com/office/drawing/2014/main" id="{C285783D-1A9A-1B4C-B020-3D1FA941E3D3}"/>
                </a:ext>
              </a:extLst>
            </p:cNvPr>
            <p:cNvSpPr>
              <a:spLocks noChangeShapeType="1"/>
            </p:cNvSpPr>
            <p:nvPr/>
          </p:nvSpPr>
          <p:spPr bwMode="auto">
            <a:xfrm flipH="1" flipV="1">
              <a:off x="3286125" y="1830388"/>
              <a:ext cx="1241425" cy="1968500"/>
            </a:xfrm>
            <a:prstGeom prst="line">
              <a:avLst/>
            </a:prstGeom>
            <a:noFill/>
            <a:ln w="23813"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b-NO"/>
            </a:p>
          </p:txBody>
        </p:sp>
        <p:sp>
          <p:nvSpPr>
            <p:cNvPr id="61" name="Line 296">
              <a:extLst>
                <a:ext uri="{FF2B5EF4-FFF2-40B4-BE49-F238E27FC236}">
                  <a16:creationId xmlns:a16="http://schemas.microsoft.com/office/drawing/2014/main" id="{66AF9CF6-641B-FB41-A3D4-E61640D6410F}"/>
                </a:ext>
              </a:extLst>
            </p:cNvPr>
            <p:cNvSpPr>
              <a:spLocks noChangeShapeType="1"/>
            </p:cNvSpPr>
            <p:nvPr/>
          </p:nvSpPr>
          <p:spPr bwMode="auto">
            <a:xfrm flipV="1">
              <a:off x="4597400" y="4257675"/>
              <a:ext cx="1655763" cy="241300"/>
            </a:xfrm>
            <a:prstGeom prst="line">
              <a:avLst/>
            </a:prstGeom>
            <a:noFill/>
            <a:ln w="23813"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b-NO"/>
            </a:p>
          </p:txBody>
        </p:sp>
        <p:sp>
          <p:nvSpPr>
            <p:cNvPr id="62" name="Rectangle 297">
              <a:extLst>
                <a:ext uri="{FF2B5EF4-FFF2-40B4-BE49-F238E27FC236}">
                  <a16:creationId xmlns:a16="http://schemas.microsoft.com/office/drawing/2014/main" id="{CE218022-D223-E94D-B98D-D42A306014DF}"/>
                </a:ext>
              </a:extLst>
            </p:cNvPr>
            <p:cNvSpPr>
              <a:spLocks noChangeArrowheads="1"/>
            </p:cNvSpPr>
            <p:nvPr/>
          </p:nvSpPr>
          <p:spPr bwMode="auto">
            <a:xfrm>
              <a:off x="5954713" y="3798888"/>
              <a:ext cx="1379537" cy="133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a:p>
          </p:txBody>
        </p:sp>
        <p:sp>
          <p:nvSpPr>
            <p:cNvPr id="63" name="Rectangle 298">
              <a:extLst>
                <a:ext uri="{FF2B5EF4-FFF2-40B4-BE49-F238E27FC236}">
                  <a16:creationId xmlns:a16="http://schemas.microsoft.com/office/drawing/2014/main" id="{34BC31D0-7726-3D4F-8315-A372BC0D4EC8}"/>
                </a:ext>
              </a:extLst>
            </p:cNvPr>
            <p:cNvSpPr>
              <a:spLocks noChangeArrowheads="1"/>
            </p:cNvSpPr>
            <p:nvPr/>
          </p:nvSpPr>
          <p:spPr bwMode="auto">
            <a:xfrm>
              <a:off x="6437313" y="3819525"/>
              <a:ext cx="750887"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N346: P112L</a:t>
              </a:r>
              <a:endParaRPr lang="nb-NO"/>
            </a:p>
          </p:txBody>
        </p:sp>
        <p:sp>
          <p:nvSpPr>
            <p:cNvPr id="64" name="Rectangle 299">
              <a:extLst>
                <a:ext uri="{FF2B5EF4-FFF2-40B4-BE49-F238E27FC236}">
                  <a16:creationId xmlns:a16="http://schemas.microsoft.com/office/drawing/2014/main" id="{23DE7ADB-602D-6648-A5B0-25DF601221F0}"/>
                </a:ext>
              </a:extLst>
            </p:cNvPr>
            <p:cNvSpPr>
              <a:spLocks noChangeArrowheads="1"/>
            </p:cNvSpPr>
            <p:nvPr/>
          </p:nvSpPr>
          <p:spPr bwMode="auto">
            <a:xfrm>
              <a:off x="6507163" y="3994150"/>
              <a:ext cx="701675"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N18: Q466X</a:t>
              </a:r>
              <a:endParaRPr lang="nb-NO"/>
            </a:p>
          </p:txBody>
        </p:sp>
        <p:sp>
          <p:nvSpPr>
            <p:cNvPr id="65" name="Rectangle 300">
              <a:extLst>
                <a:ext uri="{FF2B5EF4-FFF2-40B4-BE49-F238E27FC236}">
                  <a16:creationId xmlns:a16="http://schemas.microsoft.com/office/drawing/2014/main" id="{1980AC05-34A0-0441-A4B6-4934AA2B6B43}"/>
                </a:ext>
              </a:extLst>
            </p:cNvPr>
            <p:cNvSpPr>
              <a:spLocks noChangeArrowheads="1"/>
            </p:cNvSpPr>
            <p:nvPr/>
          </p:nvSpPr>
          <p:spPr bwMode="auto">
            <a:xfrm>
              <a:off x="6483350" y="4148138"/>
              <a:ext cx="709613"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N74: R229Q</a:t>
              </a:r>
              <a:endParaRPr lang="nb-NO"/>
            </a:p>
          </p:txBody>
        </p:sp>
        <p:sp>
          <p:nvSpPr>
            <p:cNvPr id="66" name="Rectangle 301">
              <a:extLst>
                <a:ext uri="{FF2B5EF4-FFF2-40B4-BE49-F238E27FC236}">
                  <a16:creationId xmlns:a16="http://schemas.microsoft.com/office/drawing/2014/main" id="{42BE2996-3B48-C946-B0B4-B97B02911349}"/>
                </a:ext>
              </a:extLst>
            </p:cNvPr>
            <p:cNvSpPr>
              <a:spLocks noChangeArrowheads="1"/>
            </p:cNvSpPr>
            <p:nvPr/>
          </p:nvSpPr>
          <p:spPr bwMode="auto">
            <a:xfrm>
              <a:off x="6483350" y="4300538"/>
              <a:ext cx="709613"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N49: R229Q</a:t>
              </a:r>
              <a:endParaRPr lang="nb-NO"/>
            </a:p>
          </p:txBody>
        </p:sp>
        <p:sp>
          <p:nvSpPr>
            <p:cNvPr id="67" name="Rectangle 302">
              <a:extLst>
                <a:ext uri="{FF2B5EF4-FFF2-40B4-BE49-F238E27FC236}">
                  <a16:creationId xmlns:a16="http://schemas.microsoft.com/office/drawing/2014/main" id="{F652A34D-67A6-4246-93E0-B0EEE3D59B19}"/>
                </a:ext>
              </a:extLst>
            </p:cNvPr>
            <p:cNvSpPr>
              <a:spLocks noChangeArrowheads="1"/>
            </p:cNvSpPr>
            <p:nvPr/>
          </p:nvSpPr>
          <p:spPr bwMode="auto">
            <a:xfrm>
              <a:off x="6415088" y="4454525"/>
              <a:ext cx="779462"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dirty="0">
                  <a:solidFill>
                    <a:srgbClr val="FF0000"/>
                  </a:solidFill>
                </a:rPr>
                <a:t>N337: R229Q</a:t>
              </a:r>
              <a:endParaRPr lang="nb-NO" dirty="0"/>
            </a:p>
          </p:txBody>
        </p:sp>
        <p:sp>
          <p:nvSpPr>
            <p:cNvPr id="68" name="Rectangle 303">
              <a:extLst>
                <a:ext uri="{FF2B5EF4-FFF2-40B4-BE49-F238E27FC236}">
                  <a16:creationId xmlns:a16="http://schemas.microsoft.com/office/drawing/2014/main" id="{E96F6150-EF41-AD41-9AD3-878EF8F754C3}"/>
                </a:ext>
              </a:extLst>
            </p:cNvPr>
            <p:cNvSpPr>
              <a:spLocks noChangeArrowheads="1"/>
            </p:cNvSpPr>
            <p:nvPr/>
          </p:nvSpPr>
          <p:spPr bwMode="auto">
            <a:xfrm>
              <a:off x="6069013" y="4606925"/>
              <a:ext cx="1089025"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N82: S445fsdelAG</a:t>
              </a:r>
              <a:endParaRPr lang="nb-NO"/>
            </a:p>
          </p:txBody>
        </p:sp>
        <p:sp>
          <p:nvSpPr>
            <p:cNvPr id="69" name="Rectangle 304">
              <a:extLst>
                <a:ext uri="{FF2B5EF4-FFF2-40B4-BE49-F238E27FC236}">
                  <a16:creationId xmlns:a16="http://schemas.microsoft.com/office/drawing/2014/main" id="{22FB45D6-E5C5-084F-9D8E-173740937387}"/>
                </a:ext>
              </a:extLst>
            </p:cNvPr>
            <p:cNvSpPr>
              <a:spLocks noChangeArrowheads="1"/>
            </p:cNvSpPr>
            <p:nvPr/>
          </p:nvSpPr>
          <p:spPr bwMode="auto">
            <a:xfrm>
              <a:off x="6529388" y="4781550"/>
              <a:ext cx="681037"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N19: S256T</a:t>
              </a:r>
              <a:endParaRPr lang="nb-NO"/>
            </a:p>
          </p:txBody>
        </p:sp>
        <p:sp>
          <p:nvSpPr>
            <p:cNvPr id="70" name="Rectangle 305">
              <a:extLst>
                <a:ext uri="{FF2B5EF4-FFF2-40B4-BE49-F238E27FC236}">
                  <a16:creationId xmlns:a16="http://schemas.microsoft.com/office/drawing/2014/main" id="{6D750F95-EE04-A44B-BAC3-8EAE17D72BA5}"/>
                </a:ext>
              </a:extLst>
            </p:cNvPr>
            <p:cNvSpPr>
              <a:spLocks noChangeArrowheads="1"/>
            </p:cNvSpPr>
            <p:nvPr/>
          </p:nvSpPr>
          <p:spPr bwMode="auto">
            <a:xfrm>
              <a:off x="6529388" y="4935538"/>
              <a:ext cx="681037"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N98: S531T</a:t>
              </a:r>
              <a:endParaRPr lang="nb-NO">
                <a:solidFill>
                  <a:srgbClr val="009900"/>
                </a:solidFill>
              </a:endParaRPr>
            </a:p>
          </p:txBody>
        </p:sp>
        <p:sp>
          <p:nvSpPr>
            <p:cNvPr id="71" name="Rectangle 306">
              <a:extLst>
                <a:ext uri="{FF2B5EF4-FFF2-40B4-BE49-F238E27FC236}">
                  <a16:creationId xmlns:a16="http://schemas.microsoft.com/office/drawing/2014/main" id="{9A2835DC-7439-C14D-9386-5F27908EF8B4}"/>
                </a:ext>
              </a:extLst>
            </p:cNvPr>
            <p:cNvSpPr>
              <a:spLocks noChangeArrowheads="1"/>
            </p:cNvSpPr>
            <p:nvPr/>
          </p:nvSpPr>
          <p:spPr bwMode="auto">
            <a:xfrm>
              <a:off x="2573338" y="1655763"/>
              <a:ext cx="1541462"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a:p>
          </p:txBody>
        </p:sp>
        <p:sp>
          <p:nvSpPr>
            <p:cNvPr id="72" name="Rectangle 307">
              <a:extLst>
                <a:ext uri="{FF2B5EF4-FFF2-40B4-BE49-F238E27FC236}">
                  <a16:creationId xmlns:a16="http://schemas.microsoft.com/office/drawing/2014/main" id="{C3FF0126-B5AB-8E48-AAFC-A084872CD7F2}"/>
                </a:ext>
              </a:extLst>
            </p:cNvPr>
            <p:cNvSpPr>
              <a:spLocks noChangeArrowheads="1"/>
            </p:cNvSpPr>
            <p:nvPr/>
          </p:nvSpPr>
          <p:spPr bwMode="auto">
            <a:xfrm>
              <a:off x="2641600" y="1676400"/>
              <a:ext cx="1112838"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3333CC"/>
                  </a:solidFill>
                </a:rPr>
                <a:t>N61: IVS5+1ntG&gt;C</a:t>
              </a:r>
              <a:endParaRPr lang="nb-NO"/>
            </a:p>
          </p:txBody>
        </p:sp>
        <p:sp>
          <p:nvSpPr>
            <p:cNvPr id="73" name="Rectangle 308">
              <a:extLst>
                <a:ext uri="{FF2B5EF4-FFF2-40B4-BE49-F238E27FC236}">
                  <a16:creationId xmlns:a16="http://schemas.microsoft.com/office/drawing/2014/main" id="{4EFBB546-3990-9345-83D9-ACA746A6AB5D}"/>
                </a:ext>
              </a:extLst>
            </p:cNvPr>
            <p:cNvSpPr>
              <a:spLocks noChangeArrowheads="1"/>
            </p:cNvSpPr>
            <p:nvPr/>
          </p:nvSpPr>
          <p:spPr bwMode="auto">
            <a:xfrm>
              <a:off x="1400175" y="1481138"/>
              <a:ext cx="1471613"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a:p>
          </p:txBody>
        </p:sp>
        <p:sp>
          <p:nvSpPr>
            <p:cNvPr id="74" name="Rectangle 309">
              <a:extLst>
                <a:ext uri="{FF2B5EF4-FFF2-40B4-BE49-F238E27FC236}">
                  <a16:creationId xmlns:a16="http://schemas.microsoft.com/office/drawing/2014/main" id="{A6ECF7D4-37C4-DF43-9C39-9AEFC7B12083}"/>
                </a:ext>
              </a:extLst>
            </p:cNvPr>
            <p:cNvSpPr>
              <a:spLocks noChangeArrowheads="1"/>
            </p:cNvSpPr>
            <p:nvPr/>
          </p:nvSpPr>
          <p:spPr bwMode="auto">
            <a:xfrm>
              <a:off x="1468438" y="1524000"/>
              <a:ext cx="9906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N64: P291fsinsC</a:t>
              </a:r>
              <a:endParaRPr lang="nb-NO"/>
            </a:p>
          </p:txBody>
        </p:sp>
        <p:sp>
          <p:nvSpPr>
            <p:cNvPr id="75" name="Rectangle 310">
              <a:extLst>
                <a:ext uri="{FF2B5EF4-FFF2-40B4-BE49-F238E27FC236}">
                  <a16:creationId xmlns:a16="http://schemas.microsoft.com/office/drawing/2014/main" id="{0E157BD8-DAE1-8F4D-A2B4-3AE98BA3F80D}"/>
                </a:ext>
              </a:extLst>
            </p:cNvPr>
            <p:cNvSpPr>
              <a:spLocks noChangeArrowheads="1"/>
            </p:cNvSpPr>
            <p:nvPr/>
          </p:nvSpPr>
          <p:spPr bwMode="auto">
            <a:xfrm>
              <a:off x="1468438" y="1676400"/>
              <a:ext cx="779462"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dirty="0">
                  <a:solidFill>
                    <a:srgbClr val="FF0000"/>
                  </a:solidFill>
                </a:rPr>
                <a:t>N97: R2229Q</a:t>
              </a:r>
              <a:endParaRPr lang="nb-NO" dirty="0"/>
            </a:p>
          </p:txBody>
        </p:sp>
        <p:sp>
          <p:nvSpPr>
            <p:cNvPr id="76" name="Line 311">
              <a:extLst>
                <a:ext uri="{FF2B5EF4-FFF2-40B4-BE49-F238E27FC236}">
                  <a16:creationId xmlns:a16="http://schemas.microsoft.com/office/drawing/2014/main" id="{B363AB13-68EB-CC4A-84E3-75ECAC666B1B}"/>
                </a:ext>
              </a:extLst>
            </p:cNvPr>
            <p:cNvSpPr>
              <a:spLocks noChangeShapeType="1"/>
            </p:cNvSpPr>
            <p:nvPr/>
          </p:nvSpPr>
          <p:spPr bwMode="auto">
            <a:xfrm flipH="1" flipV="1">
              <a:off x="2527300" y="1939925"/>
              <a:ext cx="1885950" cy="1968500"/>
            </a:xfrm>
            <a:prstGeom prst="line">
              <a:avLst/>
            </a:prstGeom>
            <a:noFill/>
            <a:ln w="23813"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b-NO"/>
            </a:p>
          </p:txBody>
        </p:sp>
        <p:sp>
          <p:nvSpPr>
            <p:cNvPr id="77" name="Line 312">
              <a:extLst>
                <a:ext uri="{FF2B5EF4-FFF2-40B4-BE49-F238E27FC236}">
                  <a16:creationId xmlns:a16="http://schemas.microsoft.com/office/drawing/2014/main" id="{53961815-192E-BB4D-AFC6-03D5D9BBC6F6}"/>
                </a:ext>
              </a:extLst>
            </p:cNvPr>
            <p:cNvSpPr>
              <a:spLocks noChangeShapeType="1"/>
            </p:cNvSpPr>
            <p:nvPr/>
          </p:nvSpPr>
          <p:spPr bwMode="auto">
            <a:xfrm flipV="1">
              <a:off x="4665663" y="3295650"/>
              <a:ext cx="1587500" cy="962025"/>
            </a:xfrm>
            <a:prstGeom prst="line">
              <a:avLst/>
            </a:prstGeom>
            <a:noFill/>
            <a:ln w="23813"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b-NO"/>
            </a:p>
          </p:txBody>
        </p:sp>
        <p:sp>
          <p:nvSpPr>
            <p:cNvPr id="78" name="Rectangle 313">
              <a:extLst>
                <a:ext uri="{FF2B5EF4-FFF2-40B4-BE49-F238E27FC236}">
                  <a16:creationId xmlns:a16="http://schemas.microsoft.com/office/drawing/2014/main" id="{2BE4E2C5-7801-8143-8A9C-9F7F191A53B5}"/>
                </a:ext>
              </a:extLst>
            </p:cNvPr>
            <p:cNvSpPr>
              <a:spLocks noChangeArrowheads="1"/>
            </p:cNvSpPr>
            <p:nvPr/>
          </p:nvSpPr>
          <p:spPr bwMode="auto">
            <a:xfrm>
              <a:off x="6369050" y="3186113"/>
              <a:ext cx="9652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a:p>
          </p:txBody>
        </p:sp>
        <p:sp>
          <p:nvSpPr>
            <p:cNvPr id="79" name="Rectangle 314">
              <a:extLst>
                <a:ext uri="{FF2B5EF4-FFF2-40B4-BE49-F238E27FC236}">
                  <a16:creationId xmlns:a16="http://schemas.microsoft.com/office/drawing/2014/main" id="{08214A4B-A06F-C44A-BF87-31E8DA21F121}"/>
                </a:ext>
              </a:extLst>
            </p:cNvPr>
            <p:cNvSpPr>
              <a:spLocks noChangeArrowheads="1"/>
            </p:cNvSpPr>
            <p:nvPr/>
          </p:nvSpPr>
          <p:spPr bwMode="auto">
            <a:xfrm>
              <a:off x="6461125" y="3230563"/>
              <a:ext cx="709613"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dirty="0">
                  <a:solidFill>
                    <a:srgbClr val="FF0000"/>
                  </a:solidFill>
                  <a:latin typeface="Times New Roman" charset="0"/>
                </a:rPr>
                <a:t>N334: P112L</a:t>
              </a:r>
              <a:endParaRPr lang="nb-NO" dirty="0"/>
            </a:p>
          </p:txBody>
        </p:sp>
        <p:sp>
          <p:nvSpPr>
            <p:cNvPr id="80" name="Rectangle 315">
              <a:extLst>
                <a:ext uri="{FF2B5EF4-FFF2-40B4-BE49-F238E27FC236}">
                  <a16:creationId xmlns:a16="http://schemas.microsoft.com/office/drawing/2014/main" id="{DB6A7530-55D3-3D4C-A556-05F02D394483}"/>
                </a:ext>
              </a:extLst>
            </p:cNvPr>
            <p:cNvSpPr>
              <a:spLocks noChangeArrowheads="1"/>
            </p:cNvSpPr>
            <p:nvPr/>
          </p:nvSpPr>
          <p:spPr bwMode="auto">
            <a:xfrm>
              <a:off x="2457450" y="5942013"/>
              <a:ext cx="1611313"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a:p>
          </p:txBody>
        </p:sp>
        <p:sp>
          <p:nvSpPr>
            <p:cNvPr id="81" name="Rectangle 316">
              <a:extLst>
                <a:ext uri="{FF2B5EF4-FFF2-40B4-BE49-F238E27FC236}">
                  <a16:creationId xmlns:a16="http://schemas.microsoft.com/office/drawing/2014/main" id="{DB5689D2-A621-BE49-A50C-06EB2D66712D}"/>
                </a:ext>
              </a:extLst>
            </p:cNvPr>
            <p:cNvSpPr>
              <a:spLocks noChangeArrowheads="1"/>
            </p:cNvSpPr>
            <p:nvPr/>
          </p:nvSpPr>
          <p:spPr bwMode="auto">
            <a:xfrm>
              <a:off x="2527300" y="5984875"/>
              <a:ext cx="1260475"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N96: T196fsdelCCAA</a:t>
              </a:r>
              <a:endParaRPr lang="nb-NO"/>
            </a:p>
          </p:txBody>
        </p:sp>
        <p:sp>
          <p:nvSpPr>
            <p:cNvPr id="82" name="Line 317">
              <a:extLst>
                <a:ext uri="{FF2B5EF4-FFF2-40B4-BE49-F238E27FC236}">
                  <a16:creationId xmlns:a16="http://schemas.microsoft.com/office/drawing/2014/main" id="{0208427B-2E1E-C948-8801-E645F185FAA9}"/>
                </a:ext>
              </a:extLst>
            </p:cNvPr>
            <p:cNvSpPr>
              <a:spLocks noChangeShapeType="1"/>
            </p:cNvSpPr>
            <p:nvPr/>
          </p:nvSpPr>
          <p:spPr bwMode="auto">
            <a:xfrm flipH="1">
              <a:off x="3286125" y="4803775"/>
              <a:ext cx="782638" cy="962025"/>
            </a:xfrm>
            <a:prstGeom prst="line">
              <a:avLst/>
            </a:prstGeom>
            <a:noFill/>
            <a:ln w="23813"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b-NO"/>
            </a:p>
          </p:txBody>
        </p:sp>
        <p:sp>
          <p:nvSpPr>
            <p:cNvPr id="83" name="Rectangle 318">
              <a:extLst>
                <a:ext uri="{FF2B5EF4-FFF2-40B4-BE49-F238E27FC236}">
                  <a16:creationId xmlns:a16="http://schemas.microsoft.com/office/drawing/2014/main" id="{95F77C04-3556-D94F-915C-9B16E643DA0F}"/>
                </a:ext>
              </a:extLst>
            </p:cNvPr>
            <p:cNvSpPr>
              <a:spLocks noChangeArrowheads="1"/>
            </p:cNvSpPr>
            <p:nvPr/>
          </p:nvSpPr>
          <p:spPr bwMode="auto">
            <a:xfrm>
              <a:off x="5195888" y="1546225"/>
              <a:ext cx="94297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a:p>
          </p:txBody>
        </p:sp>
        <p:sp>
          <p:nvSpPr>
            <p:cNvPr id="84" name="Rectangle 319">
              <a:extLst>
                <a:ext uri="{FF2B5EF4-FFF2-40B4-BE49-F238E27FC236}">
                  <a16:creationId xmlns:a16="http://schemas.microsoft.com/office/drawing/2014/main" id="{4A3025D8-747A-6A48-9934-5F91E82A44F2}"/>
                </a:ext>
              </a:extLst>
            </p:cNvPr>
            <p:cNvSpPr>
              <a:spLocks noChangeArrowheads="1"/>
            </p:cNvSpPr>
            <p:nvPr/>
          </p:nvSpPr>
          <p:spPr bwMode="auto">
            <a:xfrm>
              <a:off x="5264150" y="1568450"/>
              <a:ext cx="681038"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FF0000"/>
                  </a:solidFill>
                </a:rPr>
                <a:t>N73: P447L</a:t>
              </a:r>
              <a:endParaRPr lang="nb-NO"/>
            </a:p>
          </p:txBody>
        </p:sp>
        <p:sp>
          <p:nvSpPr>
            <p:cNvPr id="85" name="Line 320">
              <a:extLst>
                <a:ext uri="{FF2B5EF4-FFF2-40B4-BE49-F238E27FC236}">
                  <a16:creationId xmlns:a16="http://schemas.microsoft.com/office/drawing/2014/main" id="{0277B906-4D69-7244-BF8D-1768AA96A34A}"/>
                </a:ext>
              </a:extLst>
            </p:cNvPr>
            <p:cNvSpPr>
              <a:spLocks noChangeShapeType="1"/>
            </p:cNvSpPr>
            <p:nvPr/>
          </p:nvSpPr>
          <p:spPr bwMode="auto">
            <a:xfrm flipH="1">
              <a:off x="5080000" y="1874838"/>
              <a:ext cx="346075" cy="852487"/>
            </a:xfrm>
            <a:prstGeom prst="line">
              <a:avLst/>
            </a:prstGeom>
            <a:noFill/>
            <a:ln w="23813"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b-NO"/>
            </a:p>
          </p:txBody>
        </p:sp>
        <p:sp>
          <p:nvSpPr>
            <p:cNvPr id="86" name="Rectangle 321">
              <a:extLst>
                <a:ext uri="{FF2B5EF4-FFF2-40B4-BE49-F238E27FC236}">
                  <a16:creationId xmlns:a16="http://schemas.microsoft.com/office/drawing/2014/main" id="{A71682B4-EA43-5E41-B471-7F3B38B00E8E}"/>
                </a:ext>
              </a:extLst>
            </p:cNvPr>
            <p:cNvSpPr>
              <a:spLocks noChangeArrowheads="1"/>
            </p:cNvSpPr>
            <p:nvPr/>
          </p:nvSpPr>
          <p:spPr bwMode="auto">
            <a:xfrm>
              <a:off x="1403350" y="6237288"/>
              <a:ext cx="631825"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009900"/>
                  </a:solidFill>
                </a:rPr>
                <a:t>N37: T339I</a:t>
              </a:r>
              <a:endParaRPr lang="nb-NO">
                <a:solidFill>
                  <a:srgbClr val="009900"/>
                </a:solidFill>
              </a:endParaRPr>
            </a:p>
          </p:txBody>
        </p:sp>
        <p:sp>
          <p:nvSpPr>
            <p:cNvPr id="87" name="Rectangle 322">
              <a:extLst>
                <a:ext uri="{FF2B5EF4-FFF2-40B4-BE49-F238E27FC236}">
                  <a16:creationId xmlns:a16="http://schemas.microsoft.com/office/drawing/2014/main" id="{987E5E78-8BB7-A448-94A0-3A7C8097BA9B}"/>
                </a:ext>
              </a:extLst>
            </p:cNvPr>
            <p:cNvSpPr>
              <a:spLocks noChangeArrowheads="1"/>
            </p:cNvSpPr>
            <p:nvPr/>
          </p:nvSpPr>
          <p:spPr bwMode="auto">
            <a:xfrm>
              <a:off x="1492250" y="1836738"/>
              <a:ext cx="7937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009900"/>
                  </a:solidFill>
                </a:rPr>
                <a:t>N528: W340X</a:t>
              </a:r>
              <a:endParaRPr lang="nb-NO">
                <a:solidFill>
                  <a:srgbClr val="009900"/>
                </a:solidFill>
              </a:endParaRPr>
            </a:p>
          </p:txBody>
        </p:sp>
        <p:sp>
          <p:nvSpPr>
            <p:cNvPr id="88" name="Rectangle 323">
              <a:extLst>
                <a:ext uri="{FF2B5EF4-FFF2-40B4-BE49-F238E27FC236}">
                  <a16:creationId xmlns:a16="http://schemas.microsoft.com/office/drawing/2014/main" id="{003DA689-567B-C24D-A49A-17AAC00FAD1B}"/>
                </a:ext>
              </a:extLst>
            </p:cNvPr>
            <p:cNvSpPr>
              <a:spLocks noChangeArrowheads="1"/>
            </p:cNvSpPr>
            <p:nvPr/>
          </p:nvSpPr>
          <p:spPr bwMode="auto">
            <a:xfrm>
              <a:off x="7308850" y="3933825"/>
              <a:ext cx="779463"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009900"/>
                  </a:solidFill>
                </a:rPr>
                <a:t>N511: G326R</a:t>
              </a:r>
              <a:endParaRPr lang="nb-NO">
                <a:solidFill>
                  <a:srgbClr val="009900"/>
                </a:solidFill>
              </a:endParaRPr>
            </a:p>
          </p:txBody>
        </p:sp>
        <p:sp>
          <p:nvSpPr>
            <p:cNvPr id="89" name="Rectangle 324">
              <a:extLst>
                <a:ext uri="{FF2B5EF4-FFF2-40B4-BE49-F238E27FC236}">
                  <a16:creationId xmlns:a16="http://schemas.microsoft.com/office/drawing/2014/main" id="{3E6BF8BA-ACF5-0042-A367-CE419CAA2D1F}"/>
                </a:ext>
              </a:extLst>
            </p:cNvPr>
            <p:cNvSpPr>
              <a:spLocks noChangeArrowheads="1"/>
            </p:cNvSpPr>
            <p:nvPr/>
          </p:nvSpPr>
          <p:spPr bwMode="auto">
            <a:xfrm>
              <a:off x="7319963" y="4149725"/>
              <a:ext cx="709612"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009900"/>
                  </a:solidFill>
                </a:rPr>
                <a:t>N91: V255M</a:t>
              </a:r>
              <a:endParaRPr lang="nb-NO">
                <a:solidFill>
                  <a:srgbClr val="009900"/>
                </a:solidFill>
              </a:endParaRPr>
            </a:p>
          </p:txBody>
        </p:sp>
        <p:sp>
          <p:nvSpPr>
            <p:cNvPr id="90" name="Rectangle 325">
              <a:extLst>
                <a:ext uri="{FF2B5EF4-FFF2-40B4-BE49-F238E27FC236}">
                  <a16:creationId xmlns:a16="http://schemas.microsoft.com/office/drawing/2014/main" id="{765C0A76-0FFA-7D45-9007-EDFEA66EA234}"/>
                </a:ext>
              </a:extLst>
            </p:cNvPr>
            <p:cNvSpPr>
              <a:spLocks noChangeArrowheads="1"/>
            </p:cNvSpPr>
            <p:nvPr/>
          </p:nvSpPr>
          <p:spPr bwMode="auto">
            <a:xfrm>
              <a:off x="7318375" y="4365625"/>
              <a:ext cx="779463"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009900"/>
                  </a:solidFill>
                </a:rPr>
                <a:t>N557: V255M</a:t>
              </a:r>
              <a:endParaRPr lang="nb-NO">
                <a:solidFill>
                  <a:srgbClr val="009900"/>
                </a:solidFill>
              </a:endParaRPr>
            </a:p>
          </p:txBody>
        </p:sp>
        <p:sp>
          <p:nvSpPr>
            <p:cNvPr id="91" name="Rectangle 326">
              <a:extLst>
                <a:ext uri="{FF2B5EF4-FFF2-40B4-BE49-F238E27FC236}">
                  <a16:creationId xmlns:a16="http://schemas.microsoft.com/office/drawing/2014/main" id="{D882B68A-BF24-B643-A9A0-EAB0FC3A02D3}"/>
                </a:ext>
              </a:extLst>
            </p:cNvPr>
            <p:cNvSpPr>
              <a:spLocks noChangeArrowheads="1"/>
            </p:cNvSpPr>
            <p:nvPr/>
          </p:nvSpPr>
          <p:spPr bwMode="auto">
            <a:xfrm>
              <a:off x="7319963" y="4581525"/>
              <a:ext cx="715962"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009900"/>
                  </a:solidFill>
                </a:rPr>
                <a:t>N515: P2-50</a:t>
              </a:r>
              <a:endParaRPr lang="nb-NO">
                <a:solidFill>
                  <a:srgbClr val="009900"/>
                </a:solidFill>
              </a:endParaRPr>
            </a:p>
          </p:txBody>
        </p:sp>
        <p:sp>
          <p:nvSpPr>
            <p:cNvPr id="92" name="Rectangle 327">
              <a:extLst>
                <a:ext uri="{FF2B5EF4-FFF2-40B4-BE49-F238E27FC236}">
                  <a16:creationId xmlns:a16="http://schemas.microsoft.com/office/drawing/2014/main" id="{952168D7-6961-CF4B-AC91-48BC4F4EF5BB}"/>
                </a:ext>
              </a:extLst>
            </p:cNvPr>
            <p:cNvSpPr>
              <a:spLocks noChangeArrowheads="1"/>
            </p:cNvSpPr>
            <p:nvPr/>
          </p:nvSpPr>
          <p:spPr bwMode="auto">
            <a:xfrm>
              <a:off x="7308850" y="4797425"/>
              <a:ext cx="750888"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009900"/>
                  </a:solidFill>
                </a:rPr>
                <a:t>N88 : P2-192</a:t>
              </a:r>
              <a:endParaRPr lang="nb-NO">
                <a:solidFill>
                  <a:srgbClr val="009900"/>
                </a:solidFill>
              </a:endParaRPr>
            </a:p>
          </p:txBody>
        </p:sp>
        <p:sp>
          <p:nvSpPr>
            <p:cNvPr id="93" name="Rectangle 328">
              <a:extLst>
                <a:ext uri="{FF2B5EF4-FFF2-40B4-BE49-F238E27FC236}">
                  <a16:creationId xmlns:a16="http://schemas.microsoft.com/office/drawing/2014/main" id="{1CE93D09-FE91-BB41-943E-960F570A34E2}"/>
                </a:ext>
              </a:extLst>
            </p:cNvPr>
            <p:cNvSpPr>
              <a:spLocks noChangeArrowheads="1"/>
            </p:cNvSpPr>
            <p:nvPr/>
          </p:nvSpPr>
          <p:spPr bwMode="auto">
            <a:xfrm>
              <a:off x="7308850" y="5013325"/>
              <a:ext cx="820738"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nb-NO" sz="1000" b="1">
                  <a:solidFill>
                    <a:srgbClr val="009900"/>
                  </a:solidFill>
                </a:rPr>
                <a:t>N510 : P2-192</a:t>
              </a:r>
              <a:endParaRPr lang="nb-NO">
                <a:solidFill>
                  <a:srgbClr val="009900"/>
                </a:solidFill>
              </a:endParaRPr>
            </a:p>
          </p:txBody>
        </p:sp>
      </p:grpSp>
      <p:grpSp>
        <p:nvGrpSpPr>
          <p:cNvPr id="332" name="Gruppe 331">
            <a:extLst>
              <a:ext uri="{FF2B5EF4-FFF2-40B4-BE49-F238E27FC236}">
                <a16:creationId xmlns:a16="http://schemas.microsoft.com/office/drawing/2014/main" id="{A63C8C77-CA5F-D94D-9779-0628F53B0FD1}"/>
              </a:ext>
            </a:extLst>
          </p:cNvPr>
          <p:cNvGrpSpPr>
            <a:grpSpLocks noChangeAspect="1"/>
          </p:cNvGrpSpPr>
          <p:nvPr/>
        </p:nvGrpSpPr>
        <p:grpSpPr>
          <a:xfrm>
            <a:off x="317185" y="5157192"/>
            <a:ext cx="5172266" cy="1632514"/>
            <a:chOff x="34925" y="1249363"/>
            <a:chExt cx="9074150" cy="2864060"/>
          </a:xfrm>
        </p:grpSpPr>
        <p:pic>
          <p:nvPicPr>
            <p:cNvPr id="333" name="Picture 4">
              <a:extLst>
                <a:ext uri="{FF2B5EF4-FFF2-40B4-BE49-F238E27FC236}">
                  <a16:creationId xmlns:a16="http://schemas.microsoft.com/office/drawing/2014/main" id="{D3CDD15A-FAD3-6D46-9E7E-12FACBDB90E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1249363"/>
              <a:ext cx="9072562" cy="232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34" name="Line 5">
              <a:extLst>
                <a:ext uri="{FF2B5EF4-FFF2-40B4-BE49-F238E27FC236}">
                  <a16:creationId xmlns:a16="http://schemas.microsoft.com/office/drawing/2014/main" id="{148FDE78-7E6A-EF4E-AD85-B2A026BDFE0A}"/>
                </a:ext>
              </a:extLst>
            </p:cNvPr>
            <p:cNvSpPr>
              <a:spLocks noChangeShapeType="1"/>
            </p:cNvSpPr>
            <p:nvPr/>
          </p:nvSpPr>
          <p:spPr bwMode="auto">
            <a:xfrm flipV="1">
              <a:off x="468313" y="3284538"/>
              <a:ext cx="431800" cy="144462"/>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nb-NO"/>
            </a:p>
          </p:txBody>
        </p:sp>
        <p:sp>
          <p:nvSpPr>
            <p:cNvPr id="335" name="Text Box 6">
              <a:extLst>
                <a:ext uri="{FF2B5EF4-FFF2-40B4-BE49-F238E27FC236}">
                  <a16:creationId xmlns:a16="http://schemas.microsoft.com/office/drawing/2014/main" id="{D969B2AA-EBCB-FC4E-92CB-EF14D90D82C2}"/>
                </a:ext>
              </a:extLst>
            </p:cNvPr>
            <p:cNvSpPr txBox="1">
              <a:spLocks noChangeArrowheads="1"/>
            </p:cNvSpPr>
            <p:nvPr/>
          </p:nvSpPr>
          <p:spPr bwMode="auto">
            <a:xfrm>
              <a:off x="34925" y="3573463"/>
              <a:ext cx="1576793" cy="539960"/>
            </a:xfrm>
            <a:prstGeom prst="rect">
              <a:avLst/>
            </a:prstGeom>
            <a:noFill/>
            <a:ln w="3810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nb-NO" sz="1400" dirty="0"/>
                <a:t>Diabetes</a:t>
              </a:r>
            </a:p>
          </p:txBody>
        </p:sp>
        <p:sp>
          <p:nvSpPr>
            <p:cNvPr id="336" name="Line 7">
              <a:extLst>
                <a:ext uri="{FF2B5EF4-FFF2-40B4-BE49-F238E27FC236}">
                  <a16:creationId xmlns:a16="http://schemas.microsoft.com/office/drawing/2014/main" id="{9D39B655-E273-DD46-AA7B-1086604CAFFB}"/>
                </a:ext>
              </a:extLst>
            </p:cNvPr>
            <p:cNvSpPr>
              <a:spLocks noChangeShapeType="1"/>
            </p:cNvSpPr>
            <p:nvPr/>
          </p:nvSpPr>
          <p:spPr bwMode="auto">
            <a:xfrm flipH="1" flipV="1">
              <a:off x="1187450" y="3214688"/>
              <a:ext cx="1081088" cy="285750"/>
            </a:xfrm>
            <a:prstGeom prst="line">
              <a:avLst/>
            </a:prstGeom>
            <a:noFill/>
            <a:ln w="76200">
              <a:solidFill>
                <a:srgbClr val="FF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nb-NO"/>
            </a:p>
          </p:txBody>
        </p:sp>
        <p:sp>
          <p:nvSpPr>
            <p:cNvPr id="337" name="Text Box 8">
              <a:extLst>
                <a:ext uri="{FF2B5EF4-FFF2-40B4-BE49-F238E27FC236}">
                  <a16:creationId xmlns:a16="http://schemas.microsoft.com/office/drawing/2014/main" id="{2DC31386-3705-B146-83B5-DE12A5A52FD5}"/>
                </a:ext>
              </a:extLst>
            </p:cNvPr>
            <p:cNvSpPr txBox="1">
              <a:spLocks noChangeArrowheads="1"/>
            </p:cNvSpPr>
            <p:nvPr/>
          </p:nvSpPr>
          <p:spPr bwMode="auto">
            <a:xfrm>
              <a:off x="2413000" y="3570288"/>
              <a:ext cx="4801045" cy="539960"/>
            </a:xfrm>
            <a:prstGeom prst="rect">
              <a:avLst/>
            </a:prstGeom>
            <a:noFill/>
            <a:ln w="38100">
              <a:solidFill>
                <a:srgbClr val="FF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nb-NO" sz="1400" dirty="0" err="1"/>
                <a:t>Pancreatic</a:t>
              </a:r>
              <a:r>
                <a:rPr lang="nb-NO" sz="1400" dirty="0"/>
                <a:t> </a:t>
              </a:r>
              <a:r>
                <a:rPr lang="nb-NO" sz="1400" dirty="0" err="1"/>
                <a:t>exocrine</a:t>
              </a:r>
              <a:r>
                <a:rPr lang="nb-NO" sz="1400" dirty="0"/>
                <a:t> </a:t>
              </a:r>
              <a:r>
                <a:rPr lang="nb-NO" sz="1400" dirty="0" err="1"/>
                <a:t>dysfunction</a:t>
              </a:r>
              <a:endParaRPr lang="nb-NO" sz="1400" dirty="0"/>
            </a:p>
          </p:txBody>
        </p:sp>
      </p:grpSp>
      <p:sp>
        <p:nvSpPr>
          <p:cNvPr id="338" name="TekstSylinder 337">
            <a:extLst>
              <a:ext uri="{FF2B5EF4-FFF2-40B4-BE49-F238E27FC236}">
                <a16:creationId xmlns:a16="http://schemas.microsoft.com/office/drawing/2014/main" id="{EF2D3B27-816A-D34F-B30A-939E8C2D1660}"/>
              </a:ext>
            </a:extLst>
          </p:cNvPr>
          <p:cNvSpPr txBox="1"/>
          <p:nvPr/>
        </p:nvSpPr>
        <p:spPr>
          <a:xfrm>
            <a:off x="5997148" y="1556885"/>
            <a:ext cx="3146852" cy="5570756"/>
          </a:xfrm>
          <a:prstGeom prst="rect">
            <a:avLst/>
          </a:prstGeom>
          <a:noFill/>
        </p:spPr>
        <p:txBody>
          <a:bodyPr wrap="square" rtlCol="0">
            <a:spAutoFit/>
          </a:bodyPr>
          <a:lstStyle/>
          <a:p>
            <a:r>
              <a:rPr lang="nb-NO" sz="2000" dirty="0" err="1"/>
              <a:t>Maturity-Onset</a:t>
            </a:r>
            <a:r>
              <a:rPr lang="nb-NO" sz="2000" dirty="0"/>
              <a:t> Diabetes </a:t>
            </a:r>
            <a:r>
              <a:rPr lang="nb-NO" sz="2000" dirty="0" err="1"/>
              <a:t>of</a:t>
            </a:r>
            <a:r>
              <a:rPr lang="nb-NO" sz="2000" dirty="0"/>
              <a:t> </a:t>
            </a:r>
            <a:r>
              <a:rPr lang="nb-NO" sz="2000" dirty="0" err="1"/>
              <a:t>the</a:t>
            </a:r>
            <a:r>
              <a:rPr lang="nb-NO" sz="2000" dirty="0"/>
              <a:t> Young</a:t>
            </a:r>
          </a:p>
          <a:p>
            <a:endParaRPr lang="nb-NO" sz="2000" dirty="0"/>
          </a:p>
          <a:p>
            <a:r>
              <a:rPr lang="nb-NO" sz="2000" dirty="0"/>
              <a:t>Permanent Neonatal Diabetes </a:t>
            </a:r>
            <a:r>
              <a:rPr lang="nb-NO" sz="2000" dirty="0" err="1"/>
              <a:t>Mellitus</a:t>
            </a:r>
            <a:endParaRPr lang="nb-NO" sz="2000" dirty="0"/>
          </a:p>
          <a:p>
            <a:endParaRPr lang="nb-NO" sz="2000" dirty="0"/>
          </a:p>
          <a:p>
            <a:r>
              <a:rPr lang="nb-NO" sz="2000" dirty="0"/>
              <a:t>AD or AR </a:t>
            </a:r>
            <a:r>
              <a:rPr lang="nb-NO" sz="2000" dirty="0" err="1"/>
              <a:t>inheritance</a:t>
            </a:r>
            <a:endParaRPr lang="nb-NO" sz="2000" dirty="0"/>
          </a:p>
          <a:p>
            <a:endParaRPr lang="nb-NO" sz="2000" dirty="0"/>
          </a:p>
          <a:p>
            <a:r>
              <a:rPr lang="nb-NO" sz="2000" dirty="0"/>
              <a:t>MODY </a:t>
            </a:r>
            <a:r>
              <a:rPr lang="nb-NO" sz="2000" dirty="0" err="1"/>
              <a:t>Registry</a:t>
            </a:r>
            <a:r>
              <a:rPr lang="nb-NO" sz="2000" dirty="0"/>
              <a:t> </a:t>
            </a:r>
            <a:r>
              <a:rPr lang="nb-NO" sz="2000" dirty="0" err="1"/>
              <a:t>since</a:t>
            </a:r>
            <a:r>
              <a:rPr lang="nb-NO" sz="2000" dirty="0"/>
              <a:t> 1998</a:t>
            </a:r>
          </a:p>
          <a:p>
            <a:endParaRPr lang="nb-NO" sz="2000" dirty="0"/>
          </a:p>
          <a:p>
            <a:endParaRPr lang="nb-NO" sz="2000" dirty="0"/>
          </a:p>
          <a:p>
            <a:r>
              <a:rPr lang="nb-NO" sz="2000" dirty="0"/>
              <a:t>CEL-MODY (MODY8)</a:t>
            </a:r>
          </a:p>
          <a:p>
            <a:endParaRPr lang="nb-NO" sz="2000" dirty="0"/>
          </a:p>
          <a:p>
            <a:r>
              <a:rPr lang="nb-NO" sz="2000" dirty="0"/>
              <a:t>GCK-PNDM</a:t>
            </a:r>
          </a:p>
          <a:p>
            <a:endParaRPr lang="nb-NO" sz="2000" dirty="0"/>
          </a:p>
          <a:p>
            <a:r>
              <a:rPr lang="nb-NO" sz="2000" dirty="0"/>
              <a:t>SU in KCNJ11-PNDM</a:t>
            </a:r>
          </a:p>
          <a:p>
            <a:endParaRPr lang="nb-NO" dirty="0"/>
          </a:p>
          <a:p>
            <a:endParaRPr lang="nb-NO" dirty="0"/>
          </a:p>
        </p:txBody>
      </p:sp>
      <p:sp>
        <p:nvSpPr>
          <p:cNvPr id="339" name="TekstSylinder 338">
            <a:extLst>
              <a:ext uri="{FF2B5EF4-FFF2-40B4-BE49-F238E27FC236}">
                <a16:creationId xmlns:a16="http://schemas.microsoft.com/office/drawing/2014/main" id="{0EF208F2-019A-4047-B520-EC9445437A98}"/>
              </a:ext>
            </a:extLst>
          </p:cNvPr>
          <p:cNvSpPr txBox="1"/>
          <p:nvPr/>
        </p:nvSpPr>
        <p:spPr>
          <a:xfrm>
            <a:off x="6372200" y="5256736"/>
            <a:ext cx="2621913" cy="338554"/>
          </a:xfrm>
          <a:prstGeom prst="rect">
            <a:avLst/>
          </a:prstGeom>
          <a:noFill/>
        </p:spPr>
        <p:txBody>
          <a:bodyPr wrap="square" rtlCol="0">
            <a:spAutoFit/>
          </a:bodyPr>
          <a:lstStyle/>
          <a:p>
            <a:r>
              <a:rPr lang="nb-NO" sz="1600" dirty="0"/>
              <a:t>Ræder et al, Nat Gen, 2006</a:t>
            </a:r>
          </a:p>
        </p:txBody>
      </p:sp>
      <p:sp>
        <p:nvSpPr>
          <p:cNvPr id="340" name="TekstSylinder 339">
            <a:extLst>
              <a:ext uri="{FF2B5EF4-FFF2-40B4-BE49-F238E27FC236}">
                <a16:creationId xmlns:a16="http://schemas.microsoft.com/office/drawing/2014/main" id="{B4F1AA09-1165-7546-845C-EC23DEA2CFC4}"/>
              </a:ext>
            </a:extLst>
          </p:cNvPr>
          <p:cNvSpPr txBox="1"/>
          <p:nvPr/>
        </p:nvSpPr>
        <p:spPr>
          <a:xfrm>
            <a:off x="6372198" y="5883557"/>
            <a:ext cx="2587007" cy="338554"/>
          </a:xfrm>
          <a:prstGeom prst="rect">
            <a:avLst/>
          </a:prstGeom>
          <a:noFill/>
        </p:spPr>
        <p:txBody>
          <a:bodyPr wrap="square" rtlCol="0">
            <a:spAutoFit/>
          </a:bodyPr>
          <a:lstStyle/>
          <a:p>
            <a:r>
              <a:rPr lang="nb-NO" sz="1600" dirty="0"/>
              <a:t>Njølstad et al, NEJM, 2001</a:t>
            </a:r>
          </a:p>
        </p:txBody>
      </p:sp>
      <p:sp>
        <p:nvSpPr>
          <p:cNvPr id="341" name="TekstSylinder 340">
            <a:extLst>
              <a:ext uri="{FF2B5EF4-FFF2-40B4-BE49-F238E27FC236}">
                <a16:creationId xmlns:a16="http://schemas.microsoft.com/office/drawing/2014/main" id="{8CEDB7D2-C8FB-BE43-8C9E-94AE1C4EB529}"/>
              </a:ext>
            </a:extLst>
          </p:cNvPr>
          <p:cNvSpPr txBox="1"/>
          <p:nvPr/>
        </p:nvSpPr>
        <p:spPr>
          <a:xfrm>
            <a:off x="5911582" y="6453336"/>
            <a:ext cx="3082529" cy="338554"/>
          </a:xfrm>
          <a:prstGeom prst="rect">
            <a:avLst/>
          </a:prstGeom>
          <a:noFill/>
        </p:spPr>
        <p:txBody>
          <a:bodyPr wrap="square" rtlCol="0">
            <a:spAutoFit/>
          </a:bodyPr>
          <a:lstStyle/>
          <a:p>
            <a:r>
              <a:rPr lang="nb-NO" sz="1600" dirty="0"/>
              <a:t>Sagen, Ræder et al, Diabetes, 2004</a:t>
            </a:r>
          </a:p>
        </p:txBody>
      </p:sp>
      <p:sp>
        <p:nvSpPr>
          <p:cNvPr id="343" name="TekstSylinder 342">
            <a:extLst>
              <a:ext uri="{FF2B5EF4-FFF2-40B4-BE49-F238E27FC236}">
                <a16:creationId xmlns:a16="http://schemas.microsoft.com/office/drawing/2014/main" id="{80C5F8D5-0F12-CC4F-918E-01BBA93FB3AF}"/>
              </a:ext>
            </a:extLst>
          </p:cNvPr>
          <p:cNvSpPr txBox="1"/>
          <p:nvPr/>
        </p:nvSpPr>
        <p:spPr>
          <a:xfrm>
            <a:off x="6192868" y="4377147"/>
            <a:ext cx="2835909" cy="461665"/>
          </a:xfrm>
          <a:prstGeom prst="rect">
            <a:avLst/>
          </a:prstGeom>
          <a:noFill/>
        </p:spPr>
        <p:txBody>
          <a:bodyPr wrap="square" rtlCol="0">
            <a:spAutoFit/>
          </a:bodyPr>
          <a:lstStyle/>
          <a:p>
            <a:r>
              <a:rPr lang="nb-NO" sz="1200" dirty="0"/>
              <a:t>1085 families: 123 </a:t>
            </a:r>
            <a:r>
              <a:rPr lang="nb-NO" sz="1200" dirty="0" err="1"/>
              <a:t>with</a:t>
            </a:r>
            <a:r>
              <a:rPr lang="nb-NO" sz="1200" dirty="0"/>
              <a:t> MODY3, 93 </a:t>
            </a:r>
            <a:r>
              <a:rPr lang="nb-NO" sz="1200" dirty="0" err="1"/>
              <a:t>with</a:t>
            </a:r>
            <a:r>
              <a:rPr lang="nb-NO" sz="1200" dirty="0"/>
              <a:t> MODY2, 13 </a:t>
            </a:r>
            <a:r>
              <a:rPr lang="nb-NO" sz="1200" dirty="0" err="1"/>
              <a:t>with</a:t>
            </a:r>
            <a:r>
              <a:rPr lang="nb-NO" sz="1200" dirty="0"/>
              <a:t> MODY1, 22 </a:t>
            </a:r>
            <a:r>
              <a:rPr lang="nb-NO" sz="1200" dirty="0" err="1"/>
              <a:t>with</a:t>
            </a:r>
            <a:r>
              <a:rPr lang="nb-NO" sz="1200" dirty="0"/>
              <a:t> MODY5 </a:t>
            </a:r>
          </a:p>
        </p:txBody>
      </p:sp>
      <p:grpSp>
        <p:nvGrpSpPr>
          <p:cNvPr id="344" name="Gruppe 343">
            <a:extLst>
              <a:ext uri="{FF2B5EF4-FFF2-40B4-BE49-F238E27FC236}">
                <a16:creationId xmlns:a16="http://schemas.microsoft.com/office/drawing/2014/main" id="{F715E265-EDD1-8444-B3DB-B5B7129A108A}"/>
              </a:ext>
            </a:extLst>
          </p:cNvPr>
          <p:cNvGrpSpPr/>
          <p:nvPr/>
        </p:nvGrpSpPr>
        <p:grpSpPr>
          <a:xfrm>
            <a:off x="4167110" y="1584678"/>
            <a:ext cx="1874044" cy="1340266"/>
            <a:chOff x="3635896" y="1124744"/>
            <a:chExt cx="2057400" cy="1451610"/>
          </a:xfrm>
        </p:grpSpPr>
        <p:pic>
          <p:nvPicPr>
            <p:cNvPr id="345" name="Picture 11" descr="Screen Shot 2015-08-26 at 22.26.12.png">
              <a:extLst>
                <a:ext uri="{FF2B5EF4-FFF2-40B4-BE49-F238E27FC236}">
                  <a16:creationId xmlns:a16="http://schemas.microsoft.com/office/drawing/2014/main" id="{0B259373-AC9E-8346-98E5-AC8142B2D3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5896" y="1124744"/>
              <a:ext cx="2057400" cy="1451610"/>
            </a:xfrm>
            <a:prstGeom prst="rect">
              <a:avLst/>
            </a:prstGeom>
            <a:solidFill>
              <a:schemeClr val="tx1"/>
            </a:solidFill>
            <a:ln>
              <a:solidFill>
                <a:schemeClr val="tx1"/>
              </a:solidFill>
            </a:ln>
          </p:spPr>
        </p:pic>
        <p:sp>
          <p:nvSpPr>
            <p:cNvPr id="346" name="TekstSylinder 345">
              <a:extLst>
                <a:ext uri="{FF2B5EF4-FFF2-40B4-BE49-F238E27FC236}">
                  <a16:creationId xmlns:a16="http://schemas.microsoft.com/office/drawing/2014/main" id="{E3284B97-FBC4-674D-81D5-72BCED0B0D21}"/>
                </a:ext>
              </a:extLst>
            </p:cNvPr>
            <p:cNvSpPr txBox="1"/>
            <p:nvPr/>
          </p:nvSpPr>
          <p:spPr>
            <a:xfrm flipH="1">
              <a:off x="5364088" y="2185120"/>
              <a:ext cx="100722" cy="276999"/>
            </a:xfrm>
            <a:prstGeom prst="rect">
              <a:avLst/>
            </a:prstGeom>
            <a:noFill/>
          </p:spPr>
          <p:txBody>
            <a:bodyPr wrap="square" rtlCol="0">
              <a:spAutoFit/>
            </a:bodyPr>
            <a:lstStyle/>
            <a:p>
              <a:r>
                <a:rPr lang="nb-NO" sz="1200" dirty="0">
                  <a:latin typeface="Arial" panose="020B0604020202020204" pitchFamily="34" charset="0"/>
                  <a:cs typeface="Arial" panose="020B0604020202020204" pitchFamily="34" charset="0"/>
                </a:rPr>
                <a:t>1</a:t>
              </a:r>
            </a:p>
          </p:txBody>
        </p:sp>
        <p:sp>
          <p:nvSpPr>
            <p:cNvPr id="347" name="TekstSylinder 346">
              <a:extLst>
                <a:ext uri="{FF2B5EF4-FFF2-40B4-BE49-F238E27FC236}">
                  <a16:creationId xmlns:a16="http://schemas.microsoft.com/office/drawing/2014/main" id="{44C628ED-8A42-6D43-8101-ACB932A8D200}"/>
                </a:ext>
              </a:extLst>
            </p:cNvPr>
            <p:cNvSpPr txBox="1"/>
            <p:nvPr/>
          </p:nvSpPr>
          <p:spPr>
            <a:xfrm flipH="1">
              <a:off x="4139952" y="2185120"/>
              <a:ext cx="144016" cy="276999"/>
            </a:xfrm>
            <a:prstGeom prst="rect">
              <a:avLst/>
            </a:prstGeom>
            <a:noFill/>
          </p:spPr>
          <p:txBody>
            <a:bodyPr wrap="square" rtlCol="0">
              <a:spAutoFit/>
            </a:bodyPr>
            <a:lstStyle/>
            <a:p>
              <a:r>
                <a:rPr lang="nb-NO" sz="1200" dirty="0">
                  <a:latin typeface="Arial" panose="020B0604020202020204" pitchFamily="34" charset="0"/>
                  <a:cs typeface="Arial" panose="020B0604020202020204" pitchFamily="34" charset="0"/>
                </a:rPr>
                <a:t>7</a:t>
              </a:r>
            </a:p>
          </p:txBody>
        </p:sp>
      </p:grpSp>
      <p:sp>
        <p:nvSpPr>
          <p:cNvPr id="348" name="TekstSylinder 347">
            <a:extLst>
              <a:ext uri="{FF2B5EF4-FFF2-40B4-BE49-F238E27FC236}">
                <a16:creationId xmlns:a16="http://schemas.microsoft.com/office/drawing/2014/main" id="{2C4DB008-23EA-7642-9615-A3BBC76D1C0B}"/>
              </a:ext>
            </a:extLst>
          </p:cNvPr>
          <p:cNvSpPr txBox="1"/>
          <p:nvPr/>
        </p:nvSpPr>
        <p:spPr>
          <a:xfrm>
            <a:off x="4573725" y="2915652"/>
            <a:ext cx="1127466" cy="369332"/>
          </a:xfrm>
          <a:prstGeom prst="rect">
            <a:avLst/>
          </a:prstGeom>
          <a:noFill/>
          <a:ln>
            <a:solidFill>
              <a:schemeClr val="tx1"/>
            </a:solidFill>
          </a:ln>
        </p:spPr>
        <p:txBody>
          <a:bodyPr wrap="square" rtlCol="0">
            <a:spAutoFit/>
          </a:bodyPr>
          <a:lstStyle/>
          <a:p>
            <a:r>
              <a:rPr lang="nb-NO" dirty="0"/>
              <a:t>p.Ile271fs</a:t>
            </a:r>
          </a:p>
        </p:txBody>
      </p:sp>
    </p:spTree>
    <p:extLst>
      <p:ext uri="{BB962C8B-B14F-4D97-AF65-F5344CB8AC3E}">
        <p14:creationId xmlns:p14="http://schemas.microsoft.com/office/powerpoint/2010/main" val="266107280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37669</TotalTime>
  <Words>1854</Words>
  <Application>Microsoft Office PowerPoint</Application>
  <PresentationFormat>On-screen Show (4:3)</PresentationFormat>
  <Paragraphs>366</Paragraphs>
  <Slides>19</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American Typewriter</vt:lpstr>
      <vt:lpstr>Arial</vt:lpstr>
      <vt:lpstr>Calibri</vt:lpstr>
      <vt:lpstr>Helvetica</vt:lpstr>
      <vt:lpstr>Symbol</vt:lpstr>
      <vt:lpstr>Times New Roman</vt:lpstr>
      <vt:lpstr>Trebuchet MS</vt:lpstr>
      <vt:lpstr>Office-tema</vt:lpstr>
      <vt:lpstr>Towards diabetes cell therapy</vt:lpstr>
      <vt:lpstr>PowerPoint Presentation</vt:lpstr>
      <vt:lpstr>PowerPoint Presentation</vt:lpstr>
      <vt:lpstr>Diabetes stem cell treatment options</vt:lpstr>
      <vt:lpstr>Diabetes stem cell treatment options</vt:lpstr>
      <vt:lpstr>Diabetes cell therapy challenges</vt:lpstr>
      <vt:lpstr>Diabetes cell therapy challenges</vt:lpstr>
      <vt:lpstr>Paradigm: Induced pluripotent stem cells (iPSCs)</vt:lpstr>
      <vt:lpstr> MODY-hiPSCs as the basis for stem cell derived beta cells</vt:lpstr>
      <vt:lpstr>Episomally reprogrammed iPSC are pluripotent</vt:lpstr>
      <vt:lpstr>Reprogrammed cells are not equal </vt:lpstr>
      <vt:lpstr>Mimicking embryogenensis is not straightforward</vt:lpstr>
      <vt:lpstr>Pancreatic β -like cells but not functional</vt:lpstr>
      <vt:lpstr>Wnt-inhibition increases mono-hormonality but not functionality </vt:lpstr>
      <vt:lpstr>Alginate encapsulation promotes the expression key beta-cell markers and islet-like proteomic signature in vitro </vt:lpstr>
      <vt:lpstr>Hyperglycemia inhibits expression of key beta cell markers in vivo</vt:lpstr>
      <vt:lpstr>Gene repair restores aggregation defect and glycolytic capacity</vt:lpstr>
      <vt:lpstr>Repurposing alpha-cells to produce insulin by gene therapy?</vt:lpstr>
      <vt:lpstr>Acknowledgements </vt:lpstr>
    </vt:vector>
  </TitlesOfParts>
  <Company>Helse Vest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Bergen Stem Cell Consortium – A regional effort for coordinated stem cell research</dc:title>
  <dc:creator>Tor Hervig</dc:creator>
  <cp:lastModifiedBy>Eva Halvorsen</cp:lastModifiedBy>
  <cp:revision>464</cp:revision>
  <cp:lastPrinted>2018-05-03T08:15:38Z</cp:lastPrinted>
  <dcterms:created xsi:type="dcterms:W3CDTF">2014-10-07T05:54:10Z</dcterms:created>
  <dcterms:modified xsi:type="dcterms:W3CDTF">2020-11-23T09:52:17Z</dcterms:modified>
</cp:coreProperties>
</file>