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18"/>
  </p:notesMasterIdLst>
  <p:sldIdLst>
    <p:sldId id="8825" r:id="rId5"/>
    <p:sldId id="8845" r:id="rId6"/>
    <p:sldId id="8520" r:id="rId7"/>
    <p:sldId id="8846" r:id="rId8"/>
    <p:sldId id="8840" r:id="rId9"/>
    <p:sldId id="8829" r:id="rId10"/>
    <p:sldId id="8831" r:id="rId11"/>
    <p:sldId id="8844" r:id="rId12"/>
    <p:sldId id="265" r:id="rId13"/>
    <p:sldId id="8810" r:id="rId14"/>
    <p:sldId id="8832" r:id="rId15"/>
    <p:sldId id="8833" r:id="rId16"/>
    <p:sldId id="8838"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98A212-56CA-825F-A002-9939328B36FE}" name="Lars Skjegstad" initials="LS" userId="S::lars.skjegstad@mattilsynet.no::88627e53-cf61-4795-9699-c53b1ff130b5" providerId="AD"/>
  <p188:author id="{495D6E8A-82A4-46EC-D210-D543CCC02E52}" name="Elianne Kemble-Clarkson" initials="EKC" userId="S::elianne.kemble-clarkson@mattilsynet.no::dff39f55-6727-447f-add0-6498aaec88c9" providerId="AD"/>
  <p188:author id="{4A6770A6-DF0E-5F8D-0D36-CD3FA58B2822}" name="Aslaug Ragnhild Hagen" initials="AH" userId="S::aslaug.hagen@mattilsynet.no::a558069a-496d-422c-beb8-1d40b696aa20" providerId="AD"/>
  <p188:author id="{8597C3BE-C450-D6F2-3046-D0876A7AD536}" name="Katrine Myhre Holland" initials="KMH" userId="S::katrine.myhre.holland@mattilsynet.no::f93d0998-dcdf-4b67-aed0-a7643ef616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E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64772-5022-D94C-9A94-DA7FCBC5669C}" v="4" dt="2023-01-24T06:02:52.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54054"/>
  </p:normalViewPr>
  <p:slideViewPr>
    <p:cSldViewPr snapToGrid="0">
      <p:cViewPr varScale="1">
        <p:scale>
          <a:sx n="62" d="100"/>
          <a:sy n="62" d="100"/>
        </p:scale>
        <p:origin x="2736" y="200"/>
      </p:cViewPr>
      <p:guideLst/>
    </p:cSldViewPr>
  </p:slideViewPr>
  <p:notesTextViewPr>
    <p:cViewPr>
      <p:scale>
        <a:sx n="114" d="100"/>
        <a:sy n="114"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881C8-E2E4-498F-8075-7CF68885E97C}"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nb-NO"/>
        </a:p>
      </dgm:t>
    </dgm:pt>
    <dgm:pt modelId="{5CB84B7E-F5D2-4C23-A249-95DE9F8F6663}">
      <dgm:prSet phldrT="[Tekst]" custT="1"/>
      <dgm:spPr/>
      <dgm:t>
        <a:bodyPr/>
        <a:lstStyle/>
        <a:p>
          <a:r>
            <a:rPr lang="nb-NO" sz="2400"/>
            <a:t>Klimaendringer </a:t>
          </a:r>
          <a:r>
            <a:rPr lang="nb-NO" sz="1800"/>
            <a:t>skader produksjon av matråvarer globalt</a:t>
          </a:r>
          <a:endParaRPr lang="nb-NO" sz="2400"/>
        </a:p>
      </dgm:t>
    </dgm:pt>
    <dgm:pt modelId="{F1BAD71D-AE33-4E1B-9400-D1F1029E7B17}" type="parTrans" cxnId="{73FA47D1-FB02-4C0A-89A4-480A751FFA50}">
      <dgm:prSet/>
      <dgm:spPr/>
      <dgm:t>
        <a:bodyPr/>
        <a:lstStyle/>
        <a:p>
          <a:endParaRPr lang="nb-NO" sz="1400"/>
        </a:p>
      </dgm:t>
    </dgm:pt>
    <dgm:pt modelId="{D70AE1E6-3A99-47C8-AD4E-9003037BBCC0}" type="sibTrans" cxnId="{73FA47D1-FB02-4C0A-89A4-480A751FFA50}">
      <dgm:prSet/>
      <dgm:spPr/>
      <dgm:t>
        <a:bodyPr/>
        <a:lstStyle/>
        <a:p>
          <a:endParaRPr lang="nb-NO" sz="1400"/>
        </a:p>
      </dgm:t>
    </dgm:pt>
    <dgm:pt modelId="{049C7A9F-3964-453F-A9EE-334C79ADF503}">
      <dgm:prSet phldrT="[Tekst]" custT="1"/>
      <dgm:spPr/>
      <dgm:t>
        <a:bodyPr/>
        <a:lstStyle/>
        <a:p>
          <a:r>
            <a:rPr lang="nb-NO" sz="1800"/>
            <a:t>Bør forberede oss på høy forekomst </a:t>
          </a:r>
          <a:r>
            <a:rPr lang="nb-NO" sz="2400"/>
            <a:t>av avlingssvikt</a:t>
          </a:r>
        </a:p>
      </dgm:t>
    </dgm:pt>
    <dgm:pt modelId="{699B7457-D059-41A0-9C60-270D24603BDF}" type="parTrans" cxnId="{63AD7488-1BB7-4C68-A9B3-2A5576C830AB}">
      <dgm:prSet/>
      <dgm:spPr/>
      <dgm:t>
        <a:bodyPr/>
        <a:lstStyle/>
        <a:p>
          <a:endParaRPr lang="nb-NO" sz="1400"/>
        </a:p>
      </dgm:t>
    </dgm:pt>
    <dgm:pt modelId="{2FD52E5D-E617-43AC-AD28-8224640E9475}" type="sibTrans" cxnId="{63AD7488-1BB7-4C68-A9B3-2A5576C830AB}">
      <dgm:prSet/>
      <dgm:spPr/>
      <dgm:t>
        <a:bodyPr/>
        <a:lstStyle/>
        <a:p>
          <a:endParaRPr lang="nb-NO" sz="1400"/>
        </a:p>
      </dgm:t>
    </dgm:pt>
    <dgm:pt modelId="{BBEFB4A6-B093-4B7C-B528-EB2DE0EE41F1}">
      <dgm:prSet phldrT="[Tekst]" custT="1"/>
      <dgm:spPr/>
      <dgm:t>
        <a:bodyPr/>
        <a:lstStyle/>
        <a:p>
          <a:r>
            <a:rPr lang="nb-NO" sz="1400"/>
            <a:t>Risikobildet blir forsterket når vi ser flere risikofaktorer</a:t>
          </a:r>
        </a:p>
      </dgm:t>
    </dgm:pt>
    <dgm:pt modelId="{DB4AE6F1-84E1-45D1-8D6E-8C032EA8819B}" type="parTrans" cxnId="{F5F37D09-1CAF-4E99-BBE4-2CFF79902052}">
      <dgm:prSet/>
      <dgm:spPr/>
      <dgm:t>
        <a:bodyPr/>
        <a:lstStyle/>
        <a:p>
          <a:endParaRPr lang="nb-NO" sz="1400"/>
        </a:p>
      </dgm:t>
    </dgm:pt>
    <dgm:pt modelId="{04AA109C-88AE-4731-AD9E-90C851A07E31}" type="sibTrans" cxnId="{F5F37D09-1CAF-4E99-BBE4-2CFF79902052}">
      <dgm:prSet/>
      <dgm:spPr/>
      <dgm:t>
        <a:bodyPr/>
        <a:lstStyle/>
        <a:p>
          <a:endParaRPr lang="nb-NO" sz="1400"/>
        </a:p>
      </dgm:t>
    </dgm:pt>
    <dgm:pt modelId="{68D81315-0A60-4042-AA8A-E632ADE6BE85}">
      <dgm:prSet phldrT="[Tekst]" custT="1"/>
      <dgm:spPr/>
      <dgm:t>
        <a:bodyPr/>
        <a:lstStyle/>
        <a:p>
          <a:r>
            <a:rPr lang="nb-NO" sz="3400"/>
            <a:t>Klimarisiko </a:t>
          </a:r>
          <a:r>
            <a:rPr lang="nb-NO" sz="2400"/>
            <a:t>og matsystemet</a:t>
          </a:r>
          <a:endParaRPr lang="nb-NO" sz="3400"/>
        </a:p>
      </dgm:t>
    </dgm:pt>
    <dgm:pt modelId="{F7A98DD2-0A83-487E-A086-9499718C8282}" type="sibTrans" cxnId="{1FA47EAF-3822-43E9-AE5F-EDD383E98218}">
      <dgm:prSet/>
      <dgm:spPr/>
      <dgm:t>
        <a:bodyPr/>
        <a:lstStyle/>
        <a:p>
          <a:endParaRPr lang="nb-NO" sz="1400"/>
        </a:p>
      </dgm:t>
    </dgm:pt>
    <dgm:pt modelId="{50AA1812-CCB2-4219-809F-19D5C5D4923B}" type="parTrans" cxnId="{1FA47EAF-3822-43E9-AE5F-EDD383E98218}">
      <dgm:prSet/>
      <dgm:spPr/>
      <dgm:t>
        <a:bodyPr/>
        <a:lstStyle/>
        <a:p>
          <a:endParaRPr lang="nb-NO" sz="1400"/>
        </a:p>
      </dgm:t>
    </dgm:pt>
    <dgm:pt modelId="{7686A08F-65AC-495B-90EF-44946E2DCC60}" type="pres">
      <dgm:prSet presAssocID="{374881C8-E2E4-498F-8075-7CF68885E97C}" presName="hierChild1" presStyleCnt="0">
        <dgm:presLayoutVars>
          <dgm:orgChart val="1"/>
          <dgm:chPref val="1"/>
          <dgm:dir/>
          <dgm:animOne val="branch"/>
          <dgm:animLvl val="lvl"/>
          <dgm:resizeHandles/>
        </dgm:presLayoutVars>
      </dgm:prSet>
      <dgm:spPr/>
    </dgm:pt>
    <dgm:pt modelId="{AB186F1D-7403-409E-AAAF-2133D9D4CE90}" type="pres">
      <dgm:prSet presAssocID="{68D81315-0A60-4042-AA8A-E632ADE6BE85}" presName="hierRoot1" presStyleCnt="0">
        <dgm:presLayoutVars>
          <dgm:hierBranch val="init"/>
        </dgm:presLayoutVars>
      </dgm:prSet>
      <dgm:spPr/>
    </dgm:pt>
    <dgm:pt modelId="{E3CF6841-3504-4F72-9813-F003624EB3DC}" type="pres">
      <dgm:prSet presAssocID="{68D81315-0A60-4042-AA8A-E632ADE6BE85}" presName="rootComposite1" presStyleCnt="0"/>
      <dgm:spPr/>
    </dgm:pt>
    <dgm:pt modelId="{80AC989D-D6A9-4F4E-973F-0072B4932D85}" type="pres">
      <dgm:prSet presAssocID="{68D81315-0A60-4042-AA8A-E632ADE6BE85}" presName="rootText1" presStyleLbl="node0" presStyleIdx="0" presStyleCnt="1">
        <dgm:presLayoutVars>
          <dgm:chPref val="3"/>
        </dgm:presLayoutVars>
      </dgm:prSet>
      <dgm:spPr/>
    </dgm:pt>
    <dgm:pt modelId="{F551B4CF-2375-4A4C-B27E-2AED36C82103}" type="pres">
      <dgm:prSet presAssocID="{68D81315-0A60-4042-AA8A-E632ADE6BE85}" presName="rootConnector1" presStyleLbl="node1" presStyleIdx="0" presStyleCnt="0"/>
      <dgm:spPr/>
    </dgm:pt>
    <dgm:pt modelId="{363E7088-6764-40F3-84FB-07DDEBE179BD}" type="pres">
      <dgm:prSet presAssocID="{68D81315-0A60-4042-AA8A-E632ADE6BE85}" presName="hierChild2" presStyleCnt="0"/>
      <dgm:spPr/>
    </dgm:pt>
    <dgm:pt modelId="{80F157F9-A0ED-4554-9BB4-717DB22060D6}" type="pres">
      <dgm:prSet presAssocID="{F1BAD71D-AE33-4E1B-9400-D1F1029E7B17}" presName="Name37" presStyleLbl="parChTrans1D2" presStyleIdx="0" presStyleCnt="3"/>
      <dgm:spPr/>
    </dgm:pt>
    <dgm:pt modelId="{4EFCE032-68D4-4A38-8282-F937165C0E95}" type="pres">
      <dgm:prSet presAssocID="{5CB84B7E-F5D2-4C23-A249-95DE9F8F6663}" presName="hierRoot2" presStyleCnt="0">
        <dgm:presLayoutVars>
          <dgm:hierBranch val="init"/>
        </dgm:presLayoutVars>
      </dgm:prSet>
      <dgm:spPr/>
    </dgm:pt>
    <dgm:pt modelId="{0AC150EC-2F99-4B03-AB77-082F14208F3D}" type="pres">
      <dgm:prSet presAssocID="{5CB84B7E-F5D2-4C23-A249-95DE9F8F6663}" presName="rootComposite" presStyleCnt="0"/>
      <dgm:spPr/>
    </dgm:pt>
    <dgm:pt modelId="{8123400E-BC58-4ED8-846D-0852E8B4F672}" type="pres">
      <dgm:prSet presAssocID="{5CB84B7E-F5D2-4C23-A249-95DE9F8F6663}" presName="rootText" presStyleLbl="node2" presStyleIdx="0" presStyleCnt="3">
        <dgm:presLayoutVars>
          <dgm:chPref val="3"/>
        </dgm:presLayoutVars>
      </dgm:prSet>
      <dgm:spPr/>
    </dgm:pt>
    <dgm:pt modelId="{384064EB-FDED-4A1C-A6B4-430D3B2BCD21}" type="pres">
      <dgm:prSet presAssocID="{5CB84B7E-F5D2-4C23-A249-95DE9F8F6663}" presName="rootConnector" presStyleLbl="node2" presStyleIdx="0" presStyleCnt="3"/>
      <dgm:spPr/>
    </dgm:pt>
    <dgm:pt modelId="{E0605543-22CE-4C54-B6EB-15665819E6A5}" type="pres">
      <dgm:prSet presAssocID="{5CB84B7E-F5D2-4C23-A249-95DE9F8F6663}" presName="hierChild4" presStyleCnt="0"/>
      <dgm:spPr/>
    </dgm:pt>
    <dgm:pt modelId="{636F6BC9-1910-431B-A03A-C12EC96F58CD}" type="pres">
      <dgm:prSet presAssocID="{5CB84B7E-F5D2-4C23-A249-95DE9F8F6663}" presName="hierChild5" presStyleCnt="0"/>
      <dgm:spPr/>
    </dgm:pt>
    <dgm:pt modelId="{1FEB840D-BF75-46A1-A8CA-E199027BD2E5}" type="pres">
      <dgm:prSet presAssocID="{699B7457-D059-41A0-9C60-270D24603BDF}" presName="Name37" presStyleLbl="parChTrans1D2" presStyleIdx="1" presStyleCnt="3"/>
      <dgm:spPr/>
    </dgm:pt>
    <dgm:pt modelId="{14AD9ABF-0232-4DC8-A7BD-E9AF4086F05D}" type="pres">
      <dgm:prSet presAssocID="{049C7A9F-3964-453F-A9EE-334C79ADF503}" presName="hierRoot2" presStyleCnt="0">
        <dgm:presLayoutVars>
          <dgm:hierBranch val="init"/>
        </dgm:presLayoutVars>
      </dgm:prSet>
      <dgm:spPr/>
    </dgm:pt>
    <dgm:pt modelId="{60441295-ECF4-461D-AEF9-2649C6A5B0D0}" type="pres">
      <dgm:prSet presAssocID="{049C7A9F-3964-453F-A9EE-334C79ADF503}" presName="rootComposite" presStyleCnt="0"/>
      <dgm:spPr/>
    </dgm:pt>
    <dgm:pt modelId="{5805D466-A823-496B-97EA-D744D11491F4}" type="pres">
      <dgm:prSet presAssocID="{049C7A9F-3964-453F-A9EE-334C79ADF503}" presName="rootText" presStyleLbl="node2" presStyleIdx="1" presStyleCnt="3">
        <dgm:presLayoutVars>
          <dgm:chPref val="3"/>
        </dgm:presLayoutVars>
      </dgm:prSet>
      <dgm:spPr/>
    </dgm:pt>
    <dgm:pt modelId="{1DC013CD-FED5-45C9-B715-FB10EBD06AB9}" type="pres">
      <dgm:prSet presAssocID="{049C7A9F-3964-453F-A9EE-334C79ADF503}" presName="rootConnector" presStyleLbl="node2" presStyleIdx="1" presStyleCnt="3"/>
      <dgm:spPr/>
    </dgm:pt>
    <dgm:pt modelId="{4FA0D340-CE63-49BE-9D3B-2C46F6F4E99A}" type="pres">
      <dgm:prSet presAssocID="{049C7A9F-3964-453F-A9EE-334C79ADF503}" presName="hierChild4" presStyleCnt="0"/>
      <dgm:spPr/>
    </dgm:pt>
    <dgm:pt modelId="{FA1476B0-9E6B-41CD-9BBF-B325AFC7C829}" type="pres">
      <dgm:prSet presAssocID="{049C7A9F-3964-453F-A9EE-334C79ADF503}" presName="hierChild5" presStyleCnt="0"/>
      <dgm:spPr/>
    </dgm:pt>
    <dgm:pt modelId="{BB319E13-43F4-47D4-9FD2-D6D15748D9FF}" type="pres">
      <dgm:prSet presAssocID="{DB4AE6F1-84E1-45D1-8D6E-8C032EA8819B}" presName="Name37" presStyleLbl="parChTrans1D2" presStyleIdx="2" presStyleCnt="3"/>
      <dgm:spPr/>
    </dgm:pt>
    <dgm:pt modelId="{AF7A7E32-8E80-46DE-9BCC-A201C33A9A46}" type="pres">
      <dgm:prSet presAssocID="{BBEFB4A6-B093-4B7C-B528-EB2DE0EE41F1}" presName="hierRoot2" presStyleCnt="0">
        <dgm:presLayoutVars>
          <dgm:hierBranch val="init"/>
        </dgm:presLayoutVars>
      </dgm:prSet>
      <dgm:spPr/>
    </dgm:pt>
    <dgm:pt modelId="{2E7A2598-69DD-4881-9B78-81AD6D347C7F}" type="pres">
      <dgm:prSet presAssocID="{BBEFB4A6-B093-4B7C-B528-EB2DE0EE41F1}" presName="rootComposite" presStyleCnt="0"/>
      <dgm:spPr/>
    </dgm:pt>
    <dgm:pt modelId="{3FE8FADE-2206-496B-B045-BEA7953832BA}" type="pres">
      <dgm:prSet presAssocID="{BBEFB4A6-B093-4B7C-B528-EB2DE0EE41F1}" presName="rootText" presStyleLbl="node2" presStyleIdx="2" presStyleCnt="3">
        <dgm:presLayoutVars>
          <dgm:chPref val="3"/>
        </dgm:presLayoutVars>
      </dgm:prSet>
      <dgm:spPr/>
    </dgm:pt>
    <dgm:pt modelId="{E9BCFCD4-8AF2-4537-9214-1C969570B41C}" type="pres">
      <dgm:prSet presAssocID="{BBEFB4A6-B093-4B7C-B528-EB2DE0EE41F1}" presName="rootConnector" presStyleLbl="node2" presStyleIdx="2" presStyleCnt="3"/>
      <dgm:spPr/>
    </dgm:pt>
    <dgm:pt modelId="{3E3754B3-687D-4A06-81B9-DA56F967330B}" type="pres">
      <dgm:prSet presAssocID="{BBEFB4A6-B093-4B7C-B528-EB2DE0EE41F1}" presName="hierChild4" presStyleCnt="0"/>
      <dgm:spPr/>
    </dgm:pt>
    <dgm:pt modelId="{A7CC7171-A069-448E-ADC7-63CD143305ED}" type="pres">
      <dgm:prSet presAssocID="{BBEFB4A6-B093-4B7C-B528-EB2DE0EE41F1}" presName="hierChild5" presStyleCnt="0"/>
      <dgm:spPr/>
    </dgm:pt>
    <dgm:pt modelId="{BB9A957F-E7C4-4D23-8F0E-BC731C07FD8D}" type="pres">
      <dgm:prSet presAssocID="{68D81315-0A60-4042-AA8A-E632ADE6BE85}" presName="hierChild3" presStyleCnt="0"/>
      <dgm:spPr/>
    </dgm:pt>
  </dgm:ptLst>
  <dgm:cxnLst>
    <dgm:cxn modelId="{F5F37D09-1CAF-4E99-BBE4-2CFF79902052}" srcId="{68D81315-0A60-4042-AA8A-E632ADE6BE85}" destId="{BBEFB4A6-B093-4B7C-B528-EB2DE0EE41F1}" srcOrd="2" destOrd="0" parTransId="{DB4AE6F1-84E1-45D1-8D6E-8C032EA8819B}" sibTransId="{04AA109C-88AE-4731-AD9E-90C851A07E31}"/>
    <dgm:cxn modelId="{FF7DB316-DCEC-44C0-9F57-A835EDA6922D}" type="presOf" srcId="{5CB84B7E-F5D2-4C23-A249-95DE9F8F6663}" destId="{8123400E-BC58-4ED8-846D-0852E8B4F672}" srcOrd="0" destOrd="0" presId="urn:microsoft.com/office/officeart/2005/8/layout/orgChart1"/>
    <dgm:cxn modelId="{F1464E24-17CC-4003-85EE-BF6E70DF3F03}" type="presOf" srcId="{DB4AE6F1-84E1-45D1-8D6E-8C032EA8819B}" destId="{BB319E13-43F4-47D4-9FD2-D6D15748D9FF}" srcOrd="0" destOrd="0" presId="urn:microsoft.com/office/officeart/2005/8/layout/orgChart1"/>
    <dgm:cxn modelId="{1DD0E735-B155-49C8-88E4-9C0F7CCF52D3}" type="presOf" srcId="{699B7457-D059-41A0-9C60-270D24603BDF}" destId="{1FEB840D-BF75-46A1-A8CA-E199027BD2E5}" srcOrd="0" destOrd="0" presId="urn:microsoft.com/office/officeart/2005/8/layout/orgChart1"/>
    <dgm:cxn modelId="{7FEFD741-83F4-4E35-A779-175241A086A8}" type="presOf" srcId="{BBEFB4A6-B093-4B7C-B528-EB2DE0EE41F1}" destId="{3FE8FADE-2206-496B-B045-BEA7953832BA}" srcOrd="0" destOrd="0" presId="urn:microsoft.com/office/officeart/2005/8/layout/orgChart1"/>
    <dgm:cxn modelId="{0C35576E-FCF0-4293-A6D9-10856AEBA7AD}" type="presOf" srcId="{374881C8-E2E4-498F-8075-7CF68885E97C}" destId="{7686A08F-65AC-495B-90EF-44946E2DCC60}" srcOrd="0" destOrd="0" presId="urn:microsoft.com/office/officeart/2005/8/layout/orgChart1"/>
    <dgm:cxn modelId="{4B506474-454F-486F-9D0B-9669A119944E}" type="presOf" srcId="{68D81315-0A60-4042-AA8A-E632ADE6BE85}" destId="{F551B4CF-2375-4A4C-B27E-2AED36C82103}" srcOrd="1" destOrd="0" presId="urn:microsoft.com/office/officeart/2005/8/layout/orgChart1"/>
    <dgm:cxn modelId="{1DC94478-5D9C-4FF9-9FF8-1632D4106D7A}" type="presOf" srcId="{BBEFB4A6-B093-4B7C-B528-EB2DE0EE41F1}" destId="{E9BCFCD4-8AF2-4537-9214-1C969570B41C}" srcOrd="1" destOrd="0" presId="urn:microsoft.com/office/officeart/2005/8/layout/orgChart1"/>
    <dgm:cxn modelId="{40447379-E53E-4E61-A5D3-20344323DE59}" type="presOf" srcId="{68D81315-0A60-4042-AA8A-E632ADE6BE85}" destId="{80AC989D-D6A9-4F4E-973F-0072B4932D85}" srcOrd="0" destOrd="0" presId="urn:microsoft.com/office/officeart/2005/8/layout/orgChart1"/>
    <dgm:cxn modelId="{23357085-80FC-43F0-A73C-5B0C688E4B36}" type="presOf" srcId="{049C7A9F-3964-453F-A9EE-334C79ADF503}" destId="{1DC013CD-FED5-45C9-B715-FB10EBD06AB9}" srcOrd="1" destOrd="0" presId="urn:microsoft.com/office/officeart/2005/8/layout/orgChart1"/>
    <dgm:cxn modelId="{63AD7488-1BB7-4C68-A9B3-2A5576C830AB}" srcId="{68D81315-0A60-4042-AA8A-E632ADE6BE85}" destId="{049C7A9F-3964-453F-A9EE-334C79ADF503}" srcOrd="1" destOrd="0" parTransId="{699B7457-D059-41A0-9C60-270D24603BDF}" sibTransId="{2FD52E5D-E617-43AC-AD28-8224640E9475}"/>
    <dgm:cxn modelId="{F1C1EAA0-F600-4F77-8814-D54B13170CFF}" type="presOf" srcId="{F1BAD71D-AE33-4E1B-9400-D1F1029E7B17}" destId="{80F157F9-A0ED-4554-9BB4-717DB22060D6}" srcOrd="0" destOrd="0" presId="urn:microsoft.com/office/officeart/2005/8/layout/orgChart1"/>
    <dgm:cxn modelId="{1FA47EAF-3822-43E9-AE5F-EDD383E98218}" srcId="{374881C8-E2E4-498F-8075-7CF68885E97C}" destId="{68D81315-0A60-4042-AA8A-E632ADE6BE85}" srcOrd="0" destOrd="0" parTransId="{50AA1812-CCB2-4219-809F-19D5C5D4923B}" sibTransId="{F7A98DD2-0A83-487E-A086-9499718C8282}"/>
    <dgm:cxn modelId="{E22031C2-4964-414F-AC6D-B83F9D0FB527}" type="presOf" srcId="{5CB84B7E-F5D2-4C23-A249-95DE9F8F6663}" destId="{384064EB-FDED-4A1C-A6B4-430D3B2BCD21}" srcOrd="1" destOrd="0" presId="urn:microsoft.com/office/officeart/2005/8/layout/orgChart1"/>
    <dgm:cxn modelId="{456121CB-49F8-4D91-8BD7-3FE5F8EAF114}" type="presOf" srcId="{049C7A9F-3964-453F-A9EE-334C79ADF503}" destId="{5805D466-A823-496B-97EA-D744D11491F4}" srcOrd="0" destOrd="0" presId="urn:microsoft.com/office/officeart/2005/8/layout/orgChart1"/>
    <dgm:cxn modelId="{73FA47D1-FB02-4C0A-89A4-480A751FFA50}" srcId="{68D81315-0A60-4042-AA8A-E632ADE6BE85}" destId="{5CB84B7E-F5D2-4C23-A249-95DE9F8F6663}" srcOrd="0" destOrd="0" parTransId="{F1BAD71D-AE33-4E1B-9400-D1F1029E7B17}" sibTransId="{D70AE1E6-3A99-47C8-AD4E-9003037BBCC0}"/>
    <dgm:cxn modelId="{88CF61D6-BDF3-44CE-A121-DD9DBFA835BF}" type="presParOf" srcId="{7686A08F-65AC-495B-90EF-44946E2DCC60}" destId="{AB186F1D-7403-409E-AAAF-2133D9D4CE90}" srcOrd="0" destOrd="0" presId="urn:microsoft.com/office/officeart/2005/8/layout/orgChart1"/>
    <dgm:cxn modelId="{47B924A8-6CBA-4D1F-8FE4-23127815148F}" type="presParOf" srcId="{AB186F1D-7403-409E-AAAF-2133D9D4CE90}" destId="{E3CF6841-3504-4F72-9813-F003624EB3DC}" srcOrd="0" destOrd="0" presId="urn:microsoft.com/office/officeart/2005/8/layout/orgChart1"/>
    <dgm:cxn modelId="{FD6ED66F-070C-4931-BA18-E7C2E0344CA6}" type="presParOf" srcId="{E3CF6841-3504-4F72-9813-F003624EB3DC}" destId="{80AC989D-D6A9-4F4E-973F-0072B4932D85}" srcOrd="0" destOrd="0" presId="urn:microsoft.com/office/officeart/2005/8/layout/orgChart1"/>
    <dgm:cxn modelId="{7F37363D-A4EF-4F2F-A6C6-23BA218BE275}" type="presParOf" srcId="{E3CF6841-3504-4F72-9813-F003624EB3DC}" destId="{F551B4CF-2375-4A4C-B27E-2AED36C82103}" srcOrd="1" destOrd="0" presId="urn:microsoft.com/office/officeart/2005/8/layout/orgChart1"/>
    <dgm:cxn modelId="{760D77D1-C308-499A-8286-F24F0331F742}" type="presParOf" srcId="{AB186F1D-7403-409E-AAAF-2133D9D4CE90}" destId="{363E7088-6764-40F3-84FB-07DDEBE179BD}" srcOrd="1" destOrd="0" presId="urn:microsoft.com/office/officeart/2005/8/layout/orgChart1"/>
    <dgm:cxn modelId="{2563EE3D-5B2B-4C72-BE9B-34462A769C96}" type="presParOf" srcId="{363E7088-6764-40F3-84FB-07DDEBE179BD}" destId="{80F157F9-A0ED-4554-9BB4-717DB22060D6}" srcOrd="0" destOrd="0" presId="urn:microsoft.com/office/officeart/2005/8/layout/orgChart1"/>
    <dgm:cxn modelId="{9DF1C357-ACC5-4E05-9BE7-F7D274CB1BCC}" type="presParOf" srcId="{363E7088-6764-40F3-84FB-07DDEBE179BD}" destId="{4EFCE032-68D4-4A38-8282-F937165C0E95}" srcOrd="1" destOrd="0" presId="urn:microsoft.com/office/officeart/2005/8/layout/orgChart1"/>
    <dgm:cxn modelId="{E4A07883-CCC6-4865-B61B-54E2319C8323}" type="presParOf" srcId="{4EFCE032-68D4-4A38-8282-F937165C0E95}" destId="{0AC150EC-2F99-4B03-AB77-082F14208F3D}" srcOrd="0" destOrd="0" presId="urn:microsoft.com/office/officeart/2005/8/layout/orgChart1"/>
    <dgm:cxn modelId="{0EE89F6F-EED9-4E16-85EA-1FAB5BAAB513}" type="presParOf" srcId="{0AC150EC-2F99-4B03-AB77-082F14208F3D}" destId="{8123400E-BC58-4ED8-846D-0852E8B4F672}" srcOrd="0" destOrd="0" presId="urn:microsoft.com/office/officeart/2005/8/layout/orgChart1"/>
    <dgm:cxn modelId="{79F9C5EB-8F46-4B96-936E-2409691282B7}" type="presParOf" srcId="{0AC150EC-2F99-4B03-AB77-082F14208F3D}" destId="{384064EB-FDED-4A1C-A6B4-430D3B2BCD21}" srcOrd="1" destOrd="0" presId="urn:microsoft.com/office/officeart/2005/8/layout/orgChart1"/>
    <dgm:cxn modelId="{4D099AEA-5382-44D5-A226-DFDF53156466}" type="presParOf" srcId="{4EFCE032-68D4-4A38-8282-F937165C0E95}" destId="{E0605543-22CE-4C54-B6EB-15665819E6A5}" srcOrd="1" destOrd="0" presId="urn:microsoft.com/office/officeart/2005/8/layout/orgChart1"/>
    <dgm:cxn modelId="{93A12D62-FA24-444C-BE54-5C2F177A016C}" type="presParOf" srcId="{4EFCE032-68D4-4A38-8282-F937165C0E95}" destId="{636F6BC9-1910-431B-A03A-C12EC96F58CD}" srcOrd="2" destOrd="0" presId="urn:microsoft.com/office/officeart/2005/8/layout/orgChart1"/>
    <dgm:cxn modelId="{8B98638F-7726-4203-833C-805999A4709E}" type="presParOf" srcId="{363E7088-6764-40F3-84FB-07DDEBE179BD}" destId="{1FEB840D-BF75-46A1-A8CA-E199027BD2E5}" srcOrd="2" destOrd="0" presId="urn:microsoft.com/office/officeart/2005/8/layout/orgChart1"/>
    <dgm:cxn modelId="{1F6CD93A-7325-4C22-8F63-7C664F6CBD40}" type="presParOf" srcId="{363E7088-6764-40F3-84FB-07DDEBE179BD}" destId="{14AD9ABF-0232-4DC8-A7BD-E9AF4086F05D}" srcOrd="3" destOrd="0" presId="urn:microsoft.com/office/officeart/2005/8/layout/orgChart1"/>
    <dgm:cxn modelId="{612CBD35-8DAC-4E0D-9BDA-74B855CCD374}" type="presParOf" srcId="{14AD9ABF-0232-4DC8-A7BD-E9AF4086F05D}" destId="{60441295-ECF4-461D-AEF9-2649C6A5B0D0}" srcOrd="0" destOrd="0" presId="urn:microsoft.com/office/officeart/2005/8/layout/orgChart1"/>
    <dgm:cxn modelId="{9BB28A56-8CDC-42A7-BEE6-45F87C0126D5}" type="presParOf" srcId="{60441295-ECF4-461D-AEF9-2649C6A5B0D0}" destId="{5805D466-A823-496B-97EA-D744D11491F4}" srcOrd="0" destOrd="0" presId="urn:microsoft.com/office/officeart/2005/8/layout/orgChart1"/>
    <dgm:cxn modelId="{B86B770B-ED2E-484B-979E-764D96CD1E64}" type="presParOf" srcId="{60441295-ECF4-461D-AEF9-2649C6A5B0D0}" destId="{1DC013CD-FED5-45C9-B715-FB10EBD06AB9}" srcOrd="1" destOrd="0" presId="urn:microsoft.com/office/officeart/2005/8/layout/orgChart1"/>
    <dgm:cxn modelId="{8969A0A0-0383-4C11-8086-5FDA63003205}" type="presParOf" srcId="{14AD9ABF-0232-4DC8-A7BD-E9AF4086F05D}" destId="{4FA0D340-CE63-49BE-9D3B-2C46F6F4E99A}" srcOrd="1" destOrd="0" presId="urn:microsoft.com/office/officeart/2005/8/layout/orgChart1"/>
    <dgm:cxn modelId="{4E848107-B5DE-45DF-AAB6-06BE660A32FA}" type="presParOf" srcId="{14AD9ABF-0232-4DC8-A7BD-E9AF4086F05D}" destId="{FA1476B0-9E6B-41CD-9BBF-B325AFC7C829}" srcOrd="2" destOrd="0" presId="urn:microsoft.com/office/officeart/2005/8/layout/orgChart1"/>
    <dgm:cxn modelId="{1F4E2F54-DCDD-43F7-8F79-5DB915B13B1D}" type="presParOf" srcId="{363E7088-6764-40F3-84FB-07DDEBE179BD}" destId="{BB319E13-43F4-47D4-9FD2-D6D15748D9FF}" srcOrd="4" destOrd="0" presId="urn:microsoft.com/office/officeart/2005/8/layout/orgChart1"/>
    <dgm:cxn modelId="{B78292B4-8327-4268-9F47-E9F701187558}" type="presParOf" srcId="{363E7088-6764-40F3-84FB-07DDEBE179BD}" destId="{AF7A7E32-8E80-46DE-9BCC-A201C33A9A46}" srcOrd="5" destOrd="0" presId="urn:microsoft.com/office/officeart/2005/8/layout/orgChart1"/>
    <dgm:cxn modelId="{A5F56D8F-C533-4A7C-A10E-890ECA64EFB1}" type="presParOf" srcId="{AF7A7E32-8E80-46DE-9BCC-A201C33A9A46}" destId="{2E7A2598-69DD-4881-9B78-81AD6D347C7F}" srcOrd="0" destOrd="0" presId="urn:microsoft.com/office/officeart/2005/8/layout/orgChart1"/>
    <dgm:cxn modelId="{0E6197FC-F408-4492-A745-69CEF824A8A3}" type="presParOf" srcId="{2E7A2598-69DD-4881-9B78-81AD6D347C7F}" destId="{3FE8FADE-2206-496B-B045-BEA7953832BA}" srcOrd="0" destOrd="0" presId="urn:microsoft.com/office/officeart/2005/8/layout/orgChart1"/>
    <dgm:cxn modelId="{F38A650F-C2B5-4287-A57D-5F2D3F2FA5B0}" type="presParOf" srcId="{2E7A2598-69DD-4881-9B78-81AD6D347C7F}" destId="{E9BCFCD4-8AF2-4537-9214-1C969570B41C}" srcOrd="1" destOrd="0" presId="urn:microsoft.com/office/officeart/2005/8/layout/orgChart1"/>
    <dgm:cxn modelId="{CF1E3A81-AB34-42FC-8042-AEDC3070E45D}" type="presParOf" srcId="{AF7A7E32-8E80-46DE-9BCC-A201C33A9A46}" destId="{3E3754B3-687D-4A06-81B9-DA56F967330B}" srcOrd="1" destOrd="0" presId="urn:microsoft.com/office/officeart/2005/8/layout/orgChart1"/>
    <dgm:cxn modelId="{A4FF37AF-FB73-4561-9C18-D6E76BBE5F9E}" type="presParOf" srcId="{AF7A7E32-8E80-46DE-9BCC-A201C33A9A46}" destId="{A7CC7171-A069-448E-ADC7-63CD143305ED}" srcOrd="2" destOrd="0" presId="urn:microsoft.com/office/officeart/2005/8/layout/orgChart1"/>
    <dgm:cxn modelId="{73E87AEC-58A4-4246-8255-3B88981BC129}" type="presParOf" srcId="{AB186F1D-7403-409E-AAAF-2133D9D4CE90}" destId="{BB9A957F-E7C4-4D23-8F0E-BC731C07FD8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19E13-43F4-47D4-9FD2-D6D15748D9FF}">
      <dsp:nvSpPr>
        <dsp:cNvPr id="0" name=""/>
        <dsp:cNvSpPr/>
      </dsp:nvSpPr>
      <dsp:spPr>
        <a:xfrm>
          <a:off x="3559699" y="1436675"/>
          <a:ext cx="2518513" cy="437097"/>
        </a:xfrm>
        <a:custGeom>
          <a:avLst/>
          <a:gdLst/>
          <a:ahLst/>
          <a:cxnLst/>
          <a:rect l="0" t="0" r="0" b="0"/>
          <a:pathLst>
            <a:path>
              <a:moveTo>
                <a:pt x="0" y="0"/>
              </a:moveTo>
              <a:lnTo>
                <a:pt x="0" y="218548"/>
              </a:lnTo>
              <a:lnTo>
                <a:pt x="2518513" y="218548"/>
              </a:lnTo>
              <a:lnTo>
                <a:pt x="2518513" y="43709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EB840D-BF75-46A1-A8CA-E199027BD2E5}">
      <dsp:nvSpPr>
        <dsp:cNvPr id="0" name=""/>
        <dsp:cNvSpPr/>
      </dsp:nvSpPr>
      <dsp:spPr>
        <a:xfrm>
          <a:off x="3513979" y="1436675"/>
          <a:ext cx="91440" cy="437097"/>
        </a:xfrm>
        <a:custGeom>
          <a:avLst/>
          <a:gdLst/>
          <a:ahLst/>
          <a:cxnLst/>
          <a:rect l="0" t="0" r="0" b="0"/>
          <a:pathLst>
            <a:path>
              <a:moveTo>
                <a:pt x="45720" y="0"/>
              </a:moveTo>
              <a:lnTo>
                <a:pt x="45720" y="43709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0F157F9-A0ED-4554-9BB4-717DB22060D6}">
      <dsp:nvSpPr>
        <dsp:cNvPr id="0" name=""/>
        <dsp:cNvSpPr/>
      </dsp:nvSpPr>
      <dsp:spPr>
        <a:xfrm>
          <a:off x="1041185" y="1436675"/>
          <a:ext cx="2518513" cy="437097"/>
        </a:xfrm>
        <a:custGeom>
          <a:avLst/>
          <a:gdLst/>
          <a:ahLst/>
          <a:cxnLst/>
          <a:rect l="0" t="0" r="0" b="0"/>
          <a:pathLst>
            <a:path>
              <a:moveTo>
                <a:pt x="2518513" y="0"/>
              </a:moveTo>
              <a:lnTo>
                <a:pt x="2518513" y="218548"/>
              </a:lnTo>
              <a:lnTo>
                <a:pt x="0" y="218548"/>
              </a:lnTo>
              <a:lnTo>
                <a:pt x="0" y="43709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0AC989D-D6A9-4F4E-973F-0072B4932D85}">
      <dsp:nvSpPr>
        <dsp:cNvPr id="0" name=""/>
        <dsp:cNvSpPr/>
      </dsp:nvSpPr>
      <dsp:spPr>
        <a:xfrm>
          <a:off x="2518991" y="395967"/>
          <a:ext cx="2081415" cy="10407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nb-NO" sz="3400" kern="1200"/>
            <a:t>Klimarisiko </a:t>
          </a:r>
          <a:r>
            <a:rPr lang="nb-NO" sz="2400" kern="1200"/>
            <a:t>og matsystemet</a:t>
          </a:r>
          <a:endParaRPr lang="nb-NO" sz="3400" kern="1200"/>
        </a:p>
      </dsp:txBody>
      <dsp:txXfrm>
        <a:off x="2518991" y="395967"/>
        <a:ext cx="2081415" cy="1040707"/>
      </dsp:txXfrm>
    </dsp:sp>
    <dsp:sp modelId="{8123400E-BC58-4ED8-846D-0852E8B4F672}">
      <dsp:nvSpPr>
        <dsp:cNvPr id="0" name=""/>
        <dsp:cNvSpPr/>
      </dsp:nvSpPr>
      <dsp:spPr>
        <a:xfrm>
          <a:off x="477" y="1873772"/>
          <a:ext cx="2081415" cy="10407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b-NO" sz="2400" kern="1200"/>
            <a:t>Klimaendringer </a:t>
          </a:r>
          <a:r>
            <a:rPr lang="nb-NO" sz="1800" kern="1200"/>
            <a:t>skader produksjon av matråvarer globalt</a:t>
          </a:r>
          <a:endParaRPr lang="nb-NO" sz="2400" kern="1200"/>
        </a:p>
      </dsp:txBody>
      <dsp:txXfrm>
        <a:off x="477" y="1873772"/>
        <a:ext cx="2081415" cy="1040707"/>
      </dsp:txXfrm>
    </dsp:sp>
    <dsp:sp modelId="{5805D466-A823-496B-97EA-D744D11491F4}">
      <dsp:nvSpPr>
        <dsp:cNvPr id="0" name=""/>
        <dsp:cNvSpPr/>
      </dsp:nvSpPr>
      <dsp:spPr>
        <a:xfrm>
          <a:off x="2518991" y="1873772"/>
          <a:ext cx="2081415" cy="10407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Bør forberede oss på høy forekomst </a:t>
          </a:r>
          <a:r>
            <a:rPr lang="nb-NO" sz="2400" kern="1200"/>
            <a:t>av avlingssvikt</a:t>
          </a:r>
        </a:p>
      </dsp:txBody>
      <dsp:txXfrm>
        <a:off x="2518991" y="1873772"/>
        <a:ext cx="2081415" cy="1040707"/>
      </dsp:txXfrm>
    </dsp:sp>
    <dsp:sp modelId="{3FE8FADE-2206-496B-B045-BEA7953832BA}">
      <dsp:nvSpPr>
        <dsp:cNvPr id="0" name=""/>
        <dsp:cNvSpPr/>
      </dsp:nvSpPr>
      <dsp:spPr>
        <a:xfrm>
          <a:off x="5037504" y="1873772"/>
          <a:ext cx="2081415" cy="10407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b-NO" sz="1400" kern="1200"/>
            <a:t>Risikobildet blir forsterket når vi ser flere risikofaktorer</a:t>
          </a:r>
        </a:p>
      </dsp:txBody>
      <dsp:txXfrm>
        <a:off x="5037504" y="1873772"/>
        <a:ext cx="2081415" cy="104070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2DE1DC7B-AD0B-C036-82E5-7CD1CC9030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0AB1E1AA-C1E3-F817-26AC-CBFC38E4460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AB63A-23A0-4F77-9D30-B01D3232F13F}" type="datetimeFigureOut">
              <a:rPr lang="nb-NO" smtClean="0"/>
              <a:t>23.01.2023</a:t>
            </a:fld>
            <a:endParaRPr lang="nb-NO"/>
          </a:p>
        </p:txBody>
      </p:sp>
      <p:sp>
        <p:nvSpPr>
          <p:cNvPr id="4" name="Plassholder for lysbilde 3">
            <a:extLst>
              <a:ext uri="{FF2B5EF4-FFF2-40B4-BE49-F238E27FC236}">
                <a16:creationId xmlns:a16="http://schemas.microsoft.com/office/drawing/2014/main" id="{1B24196D-33C1-25B7-0C37-4E2B787A415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a:extLst>
              <a:ext uri="{FF2B5EF4-FFF2-40B4-BE49-F238E27FC236}">
                <a16:creationId xmlns:a16="http://schemas.microsoft.com/office/drawing/2014/main" id="{40BA549B-9BA5-A1FD-A7FA-3415AE8C878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C5BD9262-D809-F799-AA86-E4A552C950B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a:extLst>
              <a:ext uri="{FF2B5EF4-FFF2-40B4-BE49-F238E27FC236}">
                <a16:creationId xmlns:a16="http://schemas.microsoft.com/office/drawing/2014/main" id="{796FB596-D133-9F05-CA6F-0916D21EA4F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020E4-B675-458E-B7E6-EB5DA82B46D2}" type="slidenum">
              <a:rPr lang="nb-NO" smtClean="0"/>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pcc.ch/sr1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5000"/>
              </a:lnSpc>
              <a:spcAft>
                <a:spcPts val="800"/>
              </a:spcAft>
            </a:pPr>
            <a:endParaRPr lang="nb-NO" sz="1200" b="1" i="1" dirty="0">
              <a:effectLst/>
              <a:latin typeface="Arial" panose="020B060402020202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6F020E4-B675-458E-B7E6-EB5DA82B46D2}" type="slidenum">
              <a:rPr lang="nb-NO" smtClean="0"/>
              <a:t>1</a:t>
            </a:fld>
            <a:endParaRPr lang="nb-NO"/>
          </a:p>
        </p:txBody>
      </p:sp>
    </p:spTree>
    <p:extLst>
      <p:ext uri="{BB962C8B-B14F-4D97-AF65-F5344CB8AC3E}">
        <p14:creationId xmlns:p14="http://schemas.microsoft.com/office/powerpoint/2010/main" val="25905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Utenfor EØS-området er situasjonen en annen</a:t>
            </a:r>
          </a:p>
          <a:p>
            <a:endParaRPr lang="nb-NO" dirty="0"/>
          </a:p>
          <a:p>
            <a:r>
              <a:rPr lang="nb-NO" dirty="0"/>
              <a:t>Dette kartet fra juni i fjor, viser at mange land i verden ikke regulerer </a:t>
            </a:r>
            <a:r>
              <a:rPr lang="nb-NO" dirty="0" err="1"/>
              <a:t>genredigerte</a:t>
            </a:r>
            <a:r>
              <a:rPr lang="nb-NO" dirty="0"/>
              <a:t> planter, der det ikke er satt inn fremmed DNA (områder merket med grønt).</a:t>
            </a:r>
            <a:endParaRPr lang="nb-NO" dirty="0">
              <a:cs typeface="Calibri"/>
            </a:endParaRPr>
          </a:p>
          <a:p>
            <a:endParaRPr lang="nb-NO" dirty="0"/>
          </a:p>
          <a:p>
            <a:r>
              <a:rPr lang="nb-NO" dirty="0"/>
              <a:t>I gruppen av disse landene inngår de som mener at målrettet </a:t>
            </a:r>
            <a:r>
              <a:rPr lang="nb-NO" dirty="0" err="1"/>
              <a:t>mutagenese</a:t>
            </a:r>
            <a:r>
              <a:rPr lang="nb-NO" dirty="0"/>
              <a:t> er konvensjonell foredling på samme måte som konvensjonell </a:t>
            </a:r>
            <a:r>
              <a:rPr lang="nb-NO" dirty="0" err="1"/>
              <a:t>mutagenese</a:t>
            </a:r>
            <a:r>
              <a:rPr lang="nb-NO" dirty="0"/>
              <a:t>.</a:t>
            </a:r>
          </a:p>
          <a:p>
            <a:endParaRPr lang="nb-NO" dirty="0"/>
          </a:p>
          <a:p>
            <a:r>
              <a:rPr lang="nb-NO" dirty="0"/>
              <a:t>Den andre gruppen av grønne land har regelverk for case-by-case vurdering av </a:t>
            </a:r>
            <a:r>
              <a:rPr lang="nb-NO" dirty="0" err="1"/>
              <a:t>genredigerte</a:t>
            </a:r>
            <a:r>
              <a:rPr lang="nb-NO" dirty="0"/>
              <a:t> produkter, og der de som ikke har fått satt inn fremmed DNA ikke defineres som GMO.</a:t>
            </a:r>
            <a:endParaRPr lang="nb-NO" dirty="0">
              <a:cs typeface="Calibri"/>
            </a:endParaRPr>
          </a:p>
          <a:p>
            <a:endParaRPr lang="nb-NO" dirty="0"/>
          </a:p>
          <a:p>
            <a:r>
              <a:rPr lang="nb-NO" dirty="0"/>
              <a:t>At Norge er satt i gruppen av land der regelverket er under vurdering, er både riktig og feil. </a:t>
            </a:r>
            <a:r>
              <a:rPr lang="nb-NO" dirty="0" err="1"/>
              <a:t>Genredigerte</a:t>
            </a:r>
            <a:r>
              <a:rPr lang="nb-NO" dirty="0"/>
              <a:t> produkter reguleres som GMO i Norge, på samme måte som i EU. Men akkurat som i EU, er det igangsatt prosesser for å vurdere om regelverket trengs å endres. </a:t>
            </a:r>
          </a:p>
          <a:p>
            <a:endParaRPr lang="nb-NO" dirty="0"/>
          </a:p>
          <a:p>
            <a:r>
              <a:rPr lang="nb-NO" dirty="0"/>
              <a:t>(Hvis tid kan det evt. passe å omtale Genteknologiutvalget her? Helt kort: «Genteknologiutvalget skal utrede spørsmål og komme med råd om genteknologi, nye teknikker og genmodifiserte organismer (GMO).»</a:t>
            </a:r>
            <a:endParaRPr lang="nb-NO" dirty="0">
              <a:cs typeface="Calibri" panose="020F0502020204030204"/>
            </a:endParaRPr>
          </a:p>
          <a:p>
            <a:endParaRPr lang="nb-NO" dirty="0"/>
          </a:p>
          <a:p>
            <a:endParaRPr lang="nb-NO" dirty="0">
              <a:cs typeface="Calibri"/>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36F020E4-B675-458E-B7E6-EB5DA82B46D2}" type="slidenum">
              <a:rPr lang="nb-NO" smtClean="0"/>
              <a:t>10</a:t>
            </a:fld>
            <a:endParaRPr lang="nb-NO"/>
          </a:p>
        </p:txBody>
      </p:sp>
    </p:spTree>
    <p:extLst>
      <p:ext uri="{BB962C8B-B14F-4D97-AF65-F5344CB8AC3E}">
        <p14:creationId xmlns:p14="http://schemas.microsoft.com/office/powerpoint/2010/main" val="171810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•Til tross for den lave risikoen assosiert med målrettet </a:t>
            </a:r>
            <a:r>
              <a:rPr lang="nb-NO" dirty="0" err="1"/>
              <a:t>mutagenese</a:t>
            </a:r>
            <a:r>
              <a:rPr lang="nb-NO" dirty="0"/>
              <a:t>, avgjorde som tidligere nevnt EU domstolen i 2018 likevel at den juridiske definisjonen av GMO etter dagens regelverk også omfatter organismer utviklet med nye </a:t>
            </a:r>
            <a:r>
              <a:rPr lang="nb-NO" dirty="0" err="1"/>
              <a:t>genredigeringsmetoder</a:t>
            </a:r>
            <a:r>
              <a:rPr lang="nb-NO" dirty="0"/>
              <a:t>. Dette har utløst sterke reaksjoner i mange fagmiljøer, bl.a. i EU og i Norge, som argumenterer med at slike produkter bør reguleres basert på risikoproporsjonalitet. </a:t>
            </a:r>
          </a:p>
          <a:p>
            <a:pPr>
              <a:defRPr/>
            </a:pPr>
            <a:endParaRPr lang="nb-NO" dirty="0">
              <a:cs typeface="Calibri"/>
            </a:endParaRPr>
          </a:p>
          <a:p>
            <a:pPr>
              <a:defRPr/>
            </a:pPr>
            <a:r>
              <a:rPr lang="nb-NO" dirty="0"/>
              <a:t>•En mutasjon laget vha. </a:t>
            </a:r>
            <a:r>
              <a:rPr lang="nb-NO" dirty="0" err="1"/>
              <a:t>genredigering</a:t>
            </a:r>
            <a:r>
              <a:rPr lang="nb-NO" dirty="0"/>
              <a:t> = GMO, mens tilsvarende mutasjon oppstått ved naturlig eller indusert </a:t>
            </a:r>
            <a:r>
              <a:rPr lang="nb-NO" dirty="0" err="1"/>
              <a:t>mutagenese</a:t>
            </a:r>
            <a:r>
              <a:rPr lang="nb-NO" dirty="0"/>
              <a:t> faller utenfor loven - selv om produktene er identiske!</a:t>
            </a:r>
            <a:endParaRPr lang="nb-NO" dirty="0">
              <a:cs typeface="Calibri"/>
            </a:endParaRPr>
          </a:p>
          <a:p>
            <a:pPr>
              <a:defRPr/>
            </a:pPr>
            <a:endParaRPr lang="nb-NO" dirty="0">
              <a:cs typeface="Calibri"/>
            </a:endParaRPr>
          </a:p>
          <a:p>
            <a:pPr>
              <a:defRPr/>
            </a:pPr>
            <a:r>
              <a:rPr lang="nb-NO" dirty="0"/>
              <a:t>Praktiske konsekvenser i EU og Norge:</a:t>
            </a:r>
            <a:endParaRPr lang="nb-NO" dirty="0">
              <a:cs typeface="Calibri"/>
            </a:endParaRPr>
          </a:p>
          <a:p>
            <a:pPr marL="171450" indent="-171450">
              <a:buFont typeface="Arial" panose="020B0604020202020204" pitchFamily="34" charset="0"/>
              <a:buChar char="•"/>
              <a:defRPr/>
            </a:pPr>
            <a:r>
              <a:rPr lang="nb-NO" dirty="0"/>
              <a:t>Genredigert mat og fôr må gjennom full godkjennsprosedyre etter mat og fôr forordningen i EU og etter genteknologi- og matloven i Norge</a:t>
            </a:r>
            <a:endParaRPr lang="nb-NO" dirty="0">
              <a:cs typeface="Calibri" panose="020F0502020204030204"/>
            </a:endParaRPr>
          </a:p>
          <a:p>
            <a:pPr marL="171450" indent="-171450">
              <a:buFont typeface="Arial" panose="020B0604020202020204" pitchFamily="34" charset="0"/>
              <a:buChar char="•"/>
              <a:defRPr/>
            </a:pPr>
            <a:r>
              <a:rPr lang="nb-NO" dirty="0"/>
              <a:t>EU krav til spesifikke deteksjonsmetoder for å få godkjent et produkt - vanskelig eller umulig å skille organismer fremkommet ved </a:t>
            </a:r>
            <a:r>
              <a:rPr lang="nb-NO" dirty="0" err="1"/>
              <a:t>genredigering</a:t>
            </a:r>
            <a:r>
              <a:rPr lang="nb-NO" dirty="0"/>
              <a:t> fra dem fremkommet ved naturlig mutasjon eller konvensjonelle </a:t>
            </a:r>
            <a:r>
              <a:rPr lang="nb-NO" dirty="0" err="1"/>
              <a:t>foredlingsmetoder</a:t>
            </a:r>
            <a:r>
              <a:rPr lang="nb-NO" dirty="0"/>
              <a:t> </a:t>
            </a:r>
            <a:endParaRPr lang="nb-NO" dirty="0">
              <a:cs typeface="Calibri" panose="020F0502020204030204"/>
            </a:endParaRPr>
          </a:p>
          <a:p>
            <a:pPr marL="171450" indent="-171450">
              <a:buFont typeface="Arial" panose="020B0604020202020204" pitchFamily="34" charset="0"/>
              <a:buChar char="•"/>
              <a:defRPr/>
            </a:pPr>
            <a:r>
              <a:rPr lang="nb-NO" dirty="0"/>
              <a:t>Importsituasjonen – handlingsrommet mht. WTO kan være problematisk</a:t>
            </a:r>
            <a:endParaRPr lang="nb-NO" dirty="0">
              <a:cs typeface="Calibri"/>
            </a:endParaRPr>
          </a:p>
          <a:p>
            <a:pPr>
              <a:defRPr/>
            </a:pPr>
            <a:endParaRPr lang="nb-NO" dirty="0">
              <a:cs typeface="Calibri"/>
            </a:endParaRPr>
          </a:p>
          <a:p>
            <a:pPr>
              <a:defRPr/>
            </a:pPr>
            <a:r>
              <a:rPr lang="nb-NO" dirty="0"/>
              <a:t>•   EU Kommisjonen: GMO-regelverket er ikke </a:t>
            </a:r>
            <a:r>
              <a:rPr lang="nb-NO" i="1" dirty="0" err="1"/>
              <a:t>fit</a:t>
            </a:r>
            <a:r>
              <a:rPr lang="nb-NO" i="1" dirty="0"/>
              <a:t> for purpose </a:t>
            </a:r>
            <a:r>
              <a:rPr lang="nb-NO" dirty="0"/>
              <a:t>og til hinder for bærekraftig utvikling</a:t>
            </a:r>
            <a:endParaRPr lang="nb-NO" dirty="0">
              <a:cs typeface="Calibri"/>
            </a:endParaRPr>
          </a:p>
          <a:p>
            <a:pPr>
              <a:defRPr/>
            </a:pPr>
            <a:endParaRPr lang="nb-NO" dirty="0"/>
          </a:p>
          <a:p>
            <a:pPr marL="171450" indent="-171450">
              <a:buFont typeface="Arial" panose="020B0604020202020204" pitchFamily="34" charset="0"/>
              <a:buChar char="•"/>
              <a:defRPr/>
            </a:pPr>
            <a:r>
              <a:rPr lang="nb-NO" dirty="0"/>
              <a:t>Dagens norske og europeiske genteknologipolitikk gir ikke i tilstrekkelig grad rom for ønsket innovasjon og gjenspeiler heller ikke den raske og omfattende teknologiske utviklingen som har skjedd siden hovedlinjene i politikken og regelverket ble utformet for flere tiår siden, og som dessuten kan gi en annen risikoprofil for organismene produsert med de nye teknikkene. </a:t>
            </a:r>
          </a:p>
          <a:p>
            <a:pPr marL="171450" indent="-171450">
              <a:buFont typeface="Arial" panose="020B0604020202020204" pitchFamily="34" charset="0"/>
              <a:buChar char="•"/>
              <a:defRPr/>
            </a:pPr>
            <a:r>
              <a:rPr lang="nb-NO" dirty="0"/>
              <a:t>Det er derfor behov for både regulatoriske og politiske endringer.</a:t>
            </a:r>
          </a:p>
          <a:p>
            <a:pPr>
              <a:defRPr/>
            </a:pPr>
            <a:endParaRPr lang="nb-NO" dirty="0">
              <a:cs typeface="Calibri"/>
            </a:endParaRPr>
          </a:p>
          <a:p>
            <a:pPr>
              <a:defRPr/>
            </a:pPr>
            <a:endParaRPr lang="nb-NO" dirty="0">
              <a:cs typeface="Calibri"/>
            </a:endParaRPr>
          </a:p>
          <a:p>
            <a:pPr>
              <a:defRPr/>
            </a:pPr>
            <a:endParaRPr lang="nb-NO" dirty="0">
              <a:cs typeface="Calibri"/>
            </a:endParaRPr>
          </a:p>
          <a:p>
            <a:pPr>
              <a:defRPr/>
            </a:pPr>
            <a:endParaRPr lang="nb-NO" b="1" dirty="0">
              <a:cs typeface="Calibri"/>
            </a:endParaRPr>
          </a:p>
          <a:p>
            <a:endParaRPr lang="en-US" sz="1000" dirty="0">
              <a:solidFill>
                <a:srgbClr val="404040"/>
              </a:solidFill>
              <a:effectLst/>
              <a:latin typeface="Verdana"/>
              <a:ea typeface="Verdana"/>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11</a:t>
            </a:fld>
            <a:endParaRPr lang="nb-NO"/>
          </a:p>
        </p:txBody>
      </p:sp>
    </p:spTree>
    <p:extLst>
      <p:ext uri="{BB962C8B-B14F-4D97-AF65-F5344CB8AC3E}">
        <p14:creationId xmlns:p14="http://schemas.microsoft.com/office/powerpoint/2010/main" val="378064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28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800" dirty="0"/>
              <a:t>EFTA-landene har fortsatt ikke innlemmet EUs regelverk om genmodifisert mat og fôr i EØS-avtalen.</a:t>
            </a:r>
            <a:endParaRPr lang="nb-NO" sz="2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000" b="1"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nb-NO" sz="2000" b="1" dirty="0">
                <a:effectLst/>
                <a:latin typeface="Calibri"/>
                <a:ea typeface="Calibri" panose="020F0502020204030204" pitchFamily="34" charset="0"/>
                <a:cs typeface="Calibri"/>
              </a:rPr>
              <a:t>EUs GM-pakke er nå den lengst utestående regelverkspakken i EØS-avtalen - 20-års jubileum i 2023.</a:t>
            </a:r>
            <a:r>
              <a:rPr lang="nb-NO" sz="2000" b="1" dirty="0">
                <a:latin typeface="Calibri"/>
                <a:ea typeface="Calibri" panose="020F0502020204030204" pitchFamily="34" charset="0"/>
                <a:cs typeface="Calibri"/>
              </a:rPr>
              <a:t> </a:t>
            </a:r>
            <a:endParaRPr lang="nb-NO" sz="1900" dirty="0">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rgbClr val="756742"/>
              </a:solidFill>
              <a:latin typeface="Calibri"/>
              <a:cs typeface="Calibri"/>
            </a:endParaRPr>
          </a:p>
          <a:p>
            <a:r>
              <a:rPr lang="nb-NO" sz="1800" dirty="0">
                <a:latin typeface="Calibri"/>
                <a:cs typeface="Calibri"/>
              </a:rPr>
              <a:t>EU-godkjent levende og bearbeidet GMO til mat og fôr kan ikke omsettes i Norge – siden vi ikke har innlemmet regelverket i EØS-avtalen</a:t>
            </a:r>
          </a:p>
          <a:p>
            <a:r>
              <a:rPr lang="nb-NO" sz="1800" dirty="0">
                <a:latin typeface="Calibri"/>
                <a:cs typeface="Calibri"/>
              </a:rPr>
              <a:t>Søknader om godkjenning må derfor sendes separat til Norge og til to instanser for ulike bruksområder for den samme GMO: </a:t>
            </a:r>
          </a:p>
          <a:p>
            <a:r>
              <a:rPr lang="nb-NO" sz="1800" dirty="0">
                <a:latin typeface="Calibri"/>
                <a:cs typeface="Calibri"/>
              </a:rPr>
              <a:t>- Til Miljødirektoratet for levende (dvs. formeringsdyktig) GMO og </a:t>
            </a:r>
          </a:p>
          <a:p>
            <a:r>
              <a:rPr lang="nb-NO" sz="1800" dirty="0">
                <a:latin typeface="Calibri"/>
                <a:cs typeface="Calibri"/>
              </a:rPr>
              <a:t>- til Mattilsynet for prosessert</a:t>
            </a:r>
            <a:r>
              <a:rPr lang="nb-NO" dirty="0"/>
              <a:t> GMO mat og fôr for den samme </a:t>
            </a:r>
            <a:r>
              <a:rPr lang="nb-NO" dirty="0" err="1"/>
              <a:t>GMOen</a:t>
            </a:r>
            <a:r>
              <a:rPr lang="nb-NO" dirty="0"/>
              <a:t>. </a:t>
            </a:r>
            <a:endParaRPr lang="nb-NO" dirty="0">
              <a:cs typeface="Calibri"/>
            </a:endParaRPr>
          </a:p>
          <a:p>
            <a:endParaRPr lang="nb-NO" dirty="0"/>
          </a:p>
          <a:p>
            <a:r>
              <a:rPr lang="en-US" dirty="0"/>
              <a:t>EU </a:t>
            </a:r>
            <a:r>
              <a:rPr lang="en-US" dirty="0" err="1"/>
              <a:t>har</a:t>
            </a:r>
            <a:r>
              <a:rPr lang="en-US" dirty="0"/>
              <a:t> </a:t>
            </a:r>
            <a:r>
              <a:rPr lang="en-US" dirty="0" err="1"/>
              <a:t>godkjent</a:t>
            </a:r>
            <a:r>
              <a:rPr lang="en-US" dirty="0"/>
              <a:t> </a:t>
            </a:r>
            <a:r>
              <a:rPr lang="en-US" dirty="0" err="1"/>
              <a:t>omtrent</a:t>
            </a:r>
            <a:r>
              <a:rPr lang="en-US" dirty="0"/>
              <a:t> 90 </a:t>
            </a:r>
            <a:r>
              <a:rPr lang="en-US" dirty="0" err="1"/>
              <a:t>ulike</a:t>
            </a:r>
            <a:r>
              <a:rPr lang="en-US" dirty="0"/>
              <a:t> </a:t>
            </a:r>
            <a:r>
              <a:rPr lang="en-US" dirty="0" err="1"/>
              <a:t>GMOer</a:t>
            </a:r>
            <a:r>
              <a:rPr lang="en-US" dirty="0"/>
              <a:t> </a:t>
            </a:r>
            <a:r>
              <a:rPr lang="en-US" dirty="0" err="1"/>
              <a:t>som</a:t>
            </a:r>
            <a:r>
              <a:rPr lang="en-US" dirty="0"/>
              <a:t> </a:t>
            </a:r>
            <a:r>
              <a:rPr lang="en-US" dirty="0" err="1"/>
              <a:t>kan</a:t>
            </a:r>
            <a:r>
              <a:rPr lang="en-US" dirty="0"/>
              <a:t> </a:t>
            </a:r>
            <a:r>
              <a:rPr lang="en-US" dirty="0" err="1"/>
              <a:t>brukes</a:t>
            </a:r>
            <a:r>
              <a:rPr lang="en-US" dirty="0"/>
              <a:t> </a:t>
            </a:r>
            <a:r>
              <a:rPr lang="en-US" dirty="0" err="1"/>
              <a:t>i</a:t>
            </a:r>
            <a:r>
              <a:rPr lang="en-US" dirty="0"/>
              <a:t> </a:t>
            </a:r>
            <a:r>
              <a:rPr lang="en-US" dirty="0" err="1"/>
              <a:t>både</a:t>
            </a:r>
            <a:r>
              <a:rPr lang="en-US" dirty="0"/>
              <a:t> mat </a:t>
            </a:r>
            <a:r>
              <a:rPr lang="en-US" dirty="0" err="1"/>
              <a:t>og</a:t>
            </a:r>
            <a:r>
              <a:rPr lang="en-US" dirty="0"/>
              <a:t> </a:t>
            </a:r>
            <a:r>
              <a:rPr lang="en-US" dirty="0" err="1"/>
              <a:t>fôr</a:t>
            </a:r>
            <a:r>
              <a:rPr lang="en-US" dirty="0"/>
              <a:t> – de </a:t>
            </a:r>
            <a:r>
              <a:rPr lang="en-US" dirty="0" err="1"/>
              <a:t>brukes</a:t>
            </a:r>
            <a:r>
              <a:rPr lang="en-US" dirty="0"/>
              <a:t> </a:t>
            </a:r>
            <a:r>
              <a:rPr lang="en-US" dirty="0" err="1"/>
              <a:t>nesten</a:t>
            </a:r>
            <a:r>
              <a:rPr lang="en-US" dirty="0"/>
              <a:t> </a:t>
            </a:r>
            <a:r>
              <a:rPr lang="en-US" dirty="0" err="1"/>
              <a:t>utelukkende</a:t>
            </a:r>
            <a:r>
              <a:rPr lang="en-US" dirty="0"/>
              <a:t> </a:t>
            </a:r>
            <a:r>
              <a:rPr lang="en-US" dirty="0" err="1"/>
              <a:t>i</a:t>
            </a:r>
            <a:r>
              <a:rPr lang="en-US" dirty="0"/>
              <a:t> </a:t>
            </a:r>
            <a:r>
              <a:rPr lang="en-US" dirty="0" err="1"/>
              <a:t>fôr</a:t>
            </a:r>
            <a:r>
              <a:rPr lang="en-US" dirty="0"/>
              <a:t>. </a:t>
            </a:r>
          </a:p>
          <a:p>
            <a:endParaRPr lang="en-US" dirty="0">
              <a:cs typeface="Calibri"/>
            </a:endParaRPr>
          </a:p>
          <a:p>
            <a:r>
              <a:rPr lang="en-US" dirty="0"/>
              <a:t>Norske </a:t>
            </a:r>
            <a:r>
              <a:rPr lang="en-US" dirty="0" err="1"/>
              <a:t>virksomheter</a:t>
            </a:r>
            <a:r>
              <a:rPr lang="en-US" dirty="0"/>
              <a:t> </a:t>
            </a:r>
            <a:r>
              <a:rPr lang="en-US" dirty="0" err="1"/>
              <a:t>kan</a:t>
            </a:r>
            <a:r>
              <a:rPr lang="en-US" dirty="0"/>
              <a:t> </a:t>
            </a:r>
            <a:r>
              <a:rPr lang="en-US" dirty="0" err="1"/>
              <a:t>ikke</a:t>
            </a:r>
            <a:r>
              <a:rPr lang="en-US" dirty="0"/>
              <a:t> </a:t>
            </a:r>
            <a:r>
              <a:rPr lang="en-US" dirty="0" err="1"/>
              <a:t>importere</a:t>
            </a:r>
            <a:r>
              <a:rPr lang="en-US" dirty="0"/>
              <a:t> </a:t>
            </a:r>
            <a:r>
              <a:rPr lang="en-US" dirty="0" err="1"/>
              <a:t>disse</a:t>
            </a:r>
            <a:r>
              <a:rPr lang="en-US" dirty="0"/>
              <a:t> </a:t>
            </a:r>
            <a:r>
              <a:rPr lang="en-US" dirty="0" err="1"/>
              <a:t>fôrvarene</a:t>
            </a:r>
            <a:r>
              <a:rPr lang="en-US" dirty="0"/>
              <a:t>, </a:t>
            </a:r>
            <a:r>
              <a:rPr lang="en-US" dirty="0" err="1"/>
              <a:t>og</a:t>
            </a:r>
            <a:r>
              <a:rPr lang="en-US" dirty="0"/>
              <a:t> </a:t>
            </a:r>
            <a:r>
              <a:rPr lang="en-US" dirty="0" err="1"/>
              <a:t>har</a:t>
            </a:r>
            <a:r>
              <a:rPr lang="en-US" dirty="0"/>
              <a:t> </a:t>
            </a:r>
            <a:r>
              <a:rPr lang="en-US" dirty="0" err="1"/>
              <a:t>derfor</a:t>
            </a:r>
            <a:r>
              <a:rPr lang="en-US" dirty="0"/>
              <a:t> </a:t>
            </a:r>
            <a:r>
              <a:rPr lang="en-US" dirty="0" err="1"/>
              <a:t>større</a:t>
            </a:r>
            <a:r>
              <a:rPr lang="en-US" dirty="0"/>
              <a:t> </a:t>
            </a:r>
            <a:r>
              <a:rPr lang="en-US" dirty="0" err="1"/>
              <a:t>kostnader</a:t>
            </a:r>
            <a:r>
              <a:rPr lang="en-US" dirty="0"/>
              <a:t> </a:t>
            </a:r>
            <a:r>
              <a:rPr lang="en-US" dirty="0" err="1"/>
              <a:t>og</a:t>
            </a:r>
            <a:r>
              <a:rPr lang="en-US" dirty="0"/>
              <a:t> et </a:t>
            </a:r>
            <a:r>
              <a:rPr lang="en-US" dirty="0" err="1"/>
              <a:t>smalere</a:t>
            </a:r>
            <a:r>
              <a:rPr lang="en-US" dirty="0"/>
              <a:t> GMO-</a:t>
            </a:r>
            <a:r>
              <a:rPr lang="en-US" dirty="0" err="1"/>
              <a:t>fritt</a:t>
            </a:r>
            <a:r>
              <a:rPr lang="en-US" dirty="0"/>
              <a:t> marked </a:t>
            </a:r>
            <a:r>
              <a:rPr lang="en-US" dirty="0" err="1"/>
              <a:t>å</a:t>
            </a:r>
            <a:r>
              <a:rPr lang="en-US" dirty="0"/>
              <a:t> </a:t>
            </a:r>
            <a:r>
              <a:rPr lang="en-US" dirty="0" err="1"/>
              <a:t>importere</a:t>
            </a:r>
            <a:r>
              <a:rPr lang="en-US" dirty="0"/>
              <a:t> </a:t>
            </a:r>
            <a:r>
              <a:rPr lang="en-US" dirty="0" err="1"/>
              <a:t>fra</a:t>
            </a:r>
            <a:r>
              <a:rPr lang="en-US" dirty="0"/>
              <a:t>. </a:t>
            </a:r>
            <a:r>
              <a:rPr lang="en-US" dirty="0" err="1"/>
              <a:t>Krigen</a:t>
            </a:r>
            <a:r>
              <a:rPr lang="en-US" dirty="0"/>
              <a:t> </a:t>
            </a:r>
            <a:r>
              <a:rPr lang="en-US" dirty="0" err="1"/>
              <a:t>i</a:t>
            </a:r>
            <a:r>
              <a:rPr lang="en-US" dirty="0"/>
              <a:t> </a:t>
            </a:r>
            <a:r>
              <a:rPr lang="en-US" dirty="0" err="1"/>
              <a:t>Ukraina</a:t>
            </a:r>
            <a:r>
              <a:rPr lang="en-US" dirty="0"/>
              <a:t> </a:t>
            </a:r>
            <a:r>
              <a:rPr lang="en-US" dirty="0" err="1"/>
              <a:t>innskrenker</a:t>
            </a:r>
            <a:r>
              <a:rPr lang="en-US" dirty="0"/>
              <a:t> </a:t>
            </a:r>
            <a:r>
              <a:rPr lang="en-US" dirty="0" err="1"/>
              <a:t>tilgang</a:t>
            </a:r>
            <a:r>
              <a:rPr lang="en-US" dirty="0"/>
              <a:t> </a:t>
            </a:r>
            <a:r>
              <a:rPr lang="en-US" dirty="0" err="1"/>
              <a:t>til</a:t>
            </a:r>
            <a:r>
              <a:rPr lang="en-US" dirty="0"/>
              <a:t> GMO-</a:t>
            </a:r>
            <a:r>
              <a:rPr lang="en-US" dirty="0" err="1"/>
              <a:t>fritt</a:t>
            </a:r>
            <a:r>
              <a:rPr lang="en-US" dirty="0"/>
              <a:t> </a:t>
            </a:r>
            <a:r>
              <a:rPr lang="en-US" dirty="0" err="1"/>
              <a:t>fôr</a:t>
            </a:r>
            <a:r>
              <a:rPr lang="en-US" dirty="0"/>
              <a:t>, </a:t>
            </a:r>
            <a:r>
              <a:rPr lang="en-US" dirty="0" err="1"/>
              <a:t>og</a:t>
            </a:r>
            <a:r>
              <a:rPr lang="en-US" dirty="0"/>
              <a:t> </a:t>
            </a:r>
            <a:r>
              <a:rPr lang="en-US" dirty="0" err="1"/>
              <a:t>gir</a:t>
            </a:r>
            <a:r>
              <a:rPr lang="en-US" dirty="0"/>
              <a:t> </a:t>
            </a:r>
            <a:r>
              <a:rPr lang="en-US" dirty="0" err="1"/>
              <a:t>en</a:t>
            </a:r>
            <a:r>
              <a:rPr lang="en-US" dirty="0"/>
              <a:t> </a:t>
            </a:r>
            <a:r>
              <a:rPr lang="en-US" dirty="0" err="1"/>
              <a:t>krevende</a:t>
            </a:r>
            <a:r>
              <a:rPr lang="en-US" dirty="0"/>
              <a:t> </a:t>
            </a:r>
            <a:r>
              <a:rPr lang="en-US" dirty="0" err="1"/>
              <a:t>importsituasjon</a:t>
            </a:r>
            <a:r>
              <a:rPr lang="en-US" dirty="0"/>
              <a:t>. </a:t>
            </a:r>
            <a:endParaRPr lang="en-US" dirty="0">
              <a:cs typeface="Calibri"/>
            </a:endParaRPr>
          </a:p>
          <a:p>
            <a:endParaRPr lang="en-US" dirty="0">
              <a:cs typeface="Calibri"/>
            </a:endParaRPr>
          </a:p>
          <a:p>
            <a:r>
              <a:rPr lang="en-US" dirty="0" err="1"/>
              <a:t>Sjømat</a:t>
            </a:r>
            <a:r>
              <a:rPr lang="en-US" dirty="0"/>
              <a:t> Norge </a:t>
            </a:r>
            <a:r>
              <a:rPr lang="en-US" dirty="0" err="1"/>
              <a:t>har</a:t>
            </a:r>
            <a:r>
              <a:rPr lang="en-US" dirty="0"/>
              <a:t> </a:t>
            </a:r>
            <a:r>
              <a:rPr lang="en-US" dirty="0" err="1"/>
              <a:t>sendt</a:t>
            </a:r>
            <a:r>
              <a:rPr lang="en-US" dirty="0"/>
              <a:t> </a:t>
            </a:r>
            <a:r>
              <a:rPr lang="en-US" dirty="0" err="1"/>
              <a:t>brev</a:t>
            </a:r>
            <a:r>
              <a:rPr lang="en-US" dirty="0"/>
              <a:t> </a:t>
            </a:r>
            <a:r>
              <a:rPr lang="en-US" dirty="0" err="1"/>
              <a:t>til</a:t>
            </a:r>
            <a:r>
              <a:rPr lang="en-US" dirty="0"/>
              <a:t> NFD </a:t>
            </a:r>
            <a:r>
              <a:rPr lang="en-US" dirty="0" err="1"/>
              <a:t>og</a:t>
            </a:r>
            <a:r>
              <a:rPr lang="en-US" dirty="0"/>
              <a:t> LMD om </a:t>
            </a:r>
            <a:r>
              <a:rPr lang="en-US" dirty="0" err="1"/>
              <a:t>utfordringer</a:t>
            </a:r>
            <a:r>
              <a:rPr lang="en-US" dirty="0"/>
              <a:t> </a:t>
            </a:r>
            <a:r>
              <a:rPr lang="en-US" dirty="0" err="1"/>
              <a:t>mht</a:t>
            </a:r>
            <a:r>
              <a:rPr lang="en-US" dirty="0"/>
              <a:t>. </a:t>
            </a:r>
            <a:r>
              <a:rPr lang="en-US" dirty="0" err="1"/>
              <a:t>Importsituasjonen</a:t>
            </a:r>
            <a:r>
              <a:rPr lang="en-US" dirty="0"/>
              <a:t> for </a:t>
            </a:r>
            <a:r>
              <a:rPr lang="en-US" dirty="0" err="1"/>
              <a:t>fôr</a:t>
            </a:r>
            <a:r>
              <a:rPr lang="en-US" dirty="0"/>
              <a:t>, </a:t>
            </a:r>
            <a:r>
              <a:rPr lang="en-US" dirty="0" err="1"/>
              <a:t>og</a:t>
            </a:r>
            <a:r>
              <a:rPr lang="en-US" dirty="0"/>
              <a:t> </a:t>
            </a:r>
            <a:r>
              <a:rPr lang="en-US" dirty="0" err="1"/>
              <a:t>ønsker</a:t>
            </a:r>
            <a:r>
              <a:rPr lang="en-US" dirty="0"/>
              <a:t> </a:t>
            </a:r>
            <a:r>
              <a:rPr lang="en-US" dirty="0" err="1"/>
              <a:t>tilgang</a:t>
            </a:r>
            <a:r>
              <a:rPr lang="en-US" dirty="0"/>
              <a:t> </a:t>
            </a:r>
            <a:r>
              <a:rPr lang="en-US" dirty="0" err="1"/>
              <a:t>til</a:t>
            </a:r>
            <a:r>
              <a:rPr lang="en-US" dirty="0"/>
              <a:t> GMO-</a:t>
            </a:r>
            <a:r>
              <a:rPr lang="en-US" dirty="0" err="1"/>
              <a:t>fôr</a:t>
            </a:r>
            <a:r>
              <a:rPr lang="en-US" dirty="0"/>
              <a:t>: "</a:t>
            </a:r>
            <a:r>
              <a:rPr lang="en-US" b="1" dirty="0" err="1"/>
              <a:t>Dagens</a:t>
            </a:r>
            <a:r>
              <a:rPr lang="en-US" b="1" dirty="0"/>
              <a:t> </a:t>
            </a:r>
            <a:r>
              <a:rPr lang="en-US" b="1" dirty="0" err="1"/>
              <a:t>situasjon</a:t>
            </a:r>
            <a:r>
              <a:rPr lang="en-US" b="1" dirty="0"/>
              <a:t> </a:t>
            </a:r>
            <a:r>
              <a:rPr lang="en-US" b="1" dirty="0" err="1"/>
              <a:t>har</a:t>
            </a:r>
            <a:r>
              <a:rPr lang="en-US" b="1" dirty="0"/>
              <a:t> </a:t>
            </a:r>
            <a:r>
              <a:rPr lang="en-US" b="1" dirty="0" err="1"/>
              <a:t>imidlertid</a:t>
            </a:r>
            <a:r>
              <a:rPr lang="en-US" b="1" dirty="0"/>
              <a:t> </a:t>
            </a:r>
            <a:r>
              <a:rPr lang="en-US" b="1" dirty="0" err="1"/>
              <a:t>ledet</a:t>
            </a:r>
            <a:r>
              <a:rPr lang="en-US" b="1" dirty="0"/>
              <a:t> </a:t>
            </a:r>
            <a:r>
              <a:rPr lang="en-US" b="1" dirty="0" err="1"/>
              <a:t>til</a:t>
            </a:r>
            <a:r>
              <a:rPr lang="en-US" b="1" dirty="0"/>
              <a:t> </a:t>
            </a:r>
            <a:r>
              <a:rPr lang="en-US" b="1" dirty="0" err="1"/>
              <a:t>konklusjon</a:t>
            </a:r>
            <a:r>
              <a:rPr lang="en-US" b="1" dirty="0"/>
              <a:t> </a:t>
            </a:r>
            <a:r>
              <a:rPr lang="en-US" b="1" dirty="0" err="1"/>
              <a:t>i</a:t>
            </a:r>
            <a:r>
              <a:rPr lang="en-US" b="1" dirty="0"/>
              <a:t> </a:t>
            </a:r>
            <a:r>
              <a:rPr lang="en-US" b="1" dirty="0" err="1"/>
              <a:t>sjømatindustrien</a:t>
            </a:r>
            <a:r>
              <a:rPr lang="en-US" b="1" dirty="0"/>
              <a:t> om at man </a:t>
            </a:r>
            <a:r>
              <a:rPr lang="en-US" b="1" dirty="0" err="1"/>
              <a:t>må</a:t>
            </a:r>
            <a:r>
              <a:rPr lang="en-US" b="1" dirty="0"/>
              <a:t> </a:t>
            </a:r>
            <a:r>
              <a:rPr lang="en-US" b="1" dirty="0" err="1"/>
              <a:t>kunne</a:t>
            </a:r>
            <a:r>
              <a:rPr lang="en-US" b="1" dirty="0"/>
              <a:t> ta </a:t>
            </a:r>
            <a:r>
              <a:rPr lang="en-US" b="1" dirty="0" err="1"/>
              <a:t>i</a:t>
            </a:r>
            <a:r>
              <a:rPr lang="en-US" b="1" dirty="0"/>
              <a:t> bruk gm-</a:t>
            </a:r>
            <a:r>
              <a:rPr lang="en-US" b="1" dirty="0" err="1"/>
              <a:t>materiale</a:t>
            </a:r>
            <a:r>
              <a:rPr lang="en-US" b="1" dirty="0"/>
              <a:t> </a:t>
            </a:r>
            <a:r>
              <a:rPr lang="en-US" b="1" dirty="0" err="1"/>
              <a:t>i</a:t>
            </a:r>
            <a:r>
              <a:rPr lang="en-US" b="1" dirty="0"/>
              <a:t> Norge for </a:t>
            </a:r>
            <a:r>
              <a:rPr lang="en-US" b="1" dirty="0" err="1"/>
              <a:t>sterkere</a:t>
            </a:r>
            <a:r>
              <a:rPr lang="en-US" b="1" dirty="0"/>
              <a:t> </a:t>
            </a:r>
            <a:r>
              <a:rPr lang="en-US" b="1" dirty="0" err="1"/>
              <a:t>å</a:t>
            </a:r>
            <a:r>
              <a:rPr lang="en-US" b="1" dirty="0"/>
              <a:t> </a:t>
            </a:r>
            <a:r>
              <a:rPr lang="en-US" b="1" dirty="0" err="1"/>
              <a:t>kunne</a:t>
            </a:r>
            <a:r>
              <a:rPr lang="en-US" b="1" dirty="0"/>
              <a:t> </a:t>
            </a:r>
            <a:r>
              <a:rPr lang="en-US" b="1" dirty="0" err="1"/>
              <a:t>forebygge</a:t>
            </a:r>
            <a:r>
              <a:rPr lang="en-US" b="1" dirty="0"/>
              <a:t> </a:t>
            </a:r>
            <a:r>
              <a:rPr lang="en-US" b="1" dirty="0" err="1"/>
              <a:t>mangel</a:t>
            </a:r>
            <a:r>
              <a:rPr lang="en-US" b="1" dirty="0"/>
              <a:t> </a:t>
            </a:r>
            <a:r>
              <a:rPr lang="en-US" b="1" dirty="0" err="1"/>
              <a:t>på</a:t>
            </a:r>
            <a:r>
              <a:rPr lang="en-US" b="1" dirty="0"/>
              <a:t> </a:t>
            </a:r>
            <a:r>
              <a:rPr lang="en-US" b="1" dirty="0" err="1"/>
              <a:t>fôrråvarer</a:t>
            </a:r>
            <a:r>
              <a:rPr lang="en-US" b="1" dirty="0"/>
              <a:t> </a:t>
            </a:r>
            <a:r>
              <a:rPr lang="en-US" b="1" dirty="0" err="1"/>
              <a:t>og</a:t>
            </a:r>
            <a:r>
              <a:rPr lang="en-US" b="1" dirty="0"/>
              <a:t> for </a:t>
            </a:r>
            <a:r>
              <a:rPr lang="en-US" b="1" dirty="0" err="1"/>
              <a:t>å</a:t>
            </a:r>
            <a:r>
              <a:rPr lang="en-US" b="1" dirty="0"/>
              <a:t> </a:t>
            </a:r>
            <a:r>
              <a:rPr lang="en-US" b="1" dirty="0" err="1"/>
              <a:t>forebygge</a:t>
            </a:r>
            <a:r>
              <a:rPr lang="en-US" b="1" dirty="0"/>
              <a:t> </a:t>
            </a:r>
            <a:r>
              <a:rPr lang="en-US" b="1" dirty="0" err="1"/>
              <a:t>en</a:t>
            </a:r>
            <a:r>
              <a:rPr lang="en-US" b="1" dirty="0"/>
              <a:t> </a:t>
            </a:r>
            <a:r>
              <a:rPr lang="en-US" b="1" dirty="0" err="1"/>
              <a:t>ikke-bærekraftig</a:t>
            </a:r>
            <a:r>
              <a:rPr lang="en-US" b="1" dirty="0"/>
              <a:t> </a:t>
            </a:r>
            <a:r>
              <a:rPr lang="en-US" b="1" dirty="0" err="1"/>
              <a:t>økning</a:t>
            </a:r>
            <a:r>
              <a:rPr lang="en-US" b="1" dirty="0"/>
              <a:t> av </a:t>
            </a:r>
            <a:r>
              <a:rPr lang="en-US" b="1" dirty="0" err="1"/>
              <a:t>kostnadene</a:t>
            </a:r>
            <a:r>
              <a:rPr lang="en-US" b="1" dirty="0"/>
              <a:t> </a:t>
            </a:r>
            <a:r>
              <a:rPr lang="en-US" b="1" dirty="0" err="1"/>
              <a:t>til</a:t>
            </a:r>
            <a:r>
              <a:rPr lang="en-US" b="1" dirty="0"/>
              <a:t> </a:t>
            </a:r>
            <a:r>
              <a:rPr lang="en-US" b="1" dirty="0" err="1"/>
              <a:t>fôr</a:t>
            </a:r>
            <a:r>
              <a:rPr lang="en-US" b="1" dirty="0"/>
              <a:t> </a:t>
            </a:r>
            <a:r>
              <a:rPr lang="en-US" b="1" dirty="0" err="1"/>
              <a:t>som</a:t>
            </a:r>
            <a:r>
              <a:rPr lang="en-US" b="1" dirty="0"/>
              <a:t> </a:t>
            </a:r>
            <a:r>
              <a:rPr lang="en-US" b="1" dirty="0" err="1"/>
              <a:t>følge</a:t>
            </a:r>
            <a:r>
              <a:rPr lang="en-US" b="1" dirty="0"/>
              <a:t> av </a:t>
            </a:r>
            <a:r>
              <a:rPr lang="en-US" b="1" dirty="0" err="1"/>
              <a:t>mangelen</a:t>
            </a:r>
            <a:r>
              <a:rPr lang="en-US" b="1" dirty="0"/>
              <a:t> </a:t>
            </a:r>
            <a:r>
              <a:rPr lang="en-US" b="1" dirty="0" err="1"/>
              <a:t>i</a:t>
            </a:r>
            <a:r>
              <a:rPr lang="en-US" b="1" dirty="0"/>
              <a:t> </a:t>
            </a:r>
            <a:r>
              <a:rPr lang="en-US" b="1" dirty="0" err="1"/>
              <a:t>markedet</a:t>
            </a:r>
            <a:r>
              <a:rPr lang="en-US" b="1" dirty="0"/>
              <a:t> </a:t>
            </a:r>
          </a:p>
          <a:p>
            <a:r>
              <a:rPr lang="en-US" b="1" dirty="0" err="1"/>
              <a:t>på</a:t>
            </a:r>
            <a:r>
              <a:rPr lang="en-US" b="1" dirty="0"/>
              <a:t> gm-</a:t>
            </a:r>
            <a:r>
              <a:rPr lang="en-US" b="1" dirty="0" err="1"/>
              <a:t>frie</a:t>
            </a:r>
            <a:r>
              <a:rPr lang="en-US" b="1" dirty="0"/>
              <a:t> </a:t>
            </a:r>
            <a:r>
              <a:rPr lang="en-US" b="1" dirty="0" err="1"/>
              <a:t>fôrråvarer</a:t>
            </a:r>
            <a:r>
              <a:rPr lang="en-US" b="1" dirty="0"/>
              <a:t>.» </a:t>
            </a:r>
            <a:endParaRPr lang="en-US" b="1" dirty="0">
              <a:cs typeface="Calibri"/>
            </a:endParaRPr>
          </a:p>
          <a:p>
            <a:pPr algn="just"/>
            <a:endParaRPr lang="nb-NO" dirty="0"/>
          </a:p>
          <a:p>
            <a:endParaRPr lang="nb-NO" dirty="0"/>
          </a:p>
          <a:p>
            <a:endParaRPr lang="en-US" sz="1200" b="0" i="0" u="none" strike="noStrike" dirty="0">
              <a:solidFill>
                <a:srgbClr val="101C35"/>
              </a:solidFill>
              <a:effectLst/>
              <a:latin typeface="clarendon-text-pro"/>
            </a:endParaRPr>
          </a:p>
          <a:p>
            <a:endParaRPr lang="en-US" dirty="0">
              <a:solidFill>
                <a:srgbClr val="101C35"/>
              </a:solidFill>
              <a:latin typeface="clarendon-text-pro"/>
            </a:endParaRPr>
          </a:p>
          <a:p>
            <a:endParaRPr lang="en-US" b="1" dirty="0">
              <a:cs typeface="Calibri" panose="020F0502020204030204"/>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12</a:t>
            </a:fld>
            <a:endParaRPr lang="nb-NO"/>
          </a:p>
        </p:txBody>
      </p:sp>
    </p:spTree>
    <p:extLst>
      <p:ext uri="{BB962C8B-B14F-4D97-AF65-F5344CB8AC3E}">
        <p14:creationId xmlns:p14="http://schemas.microsoft.com/office/powerpoint/2010/main" val="393725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Vi har en verden i endring og vi trenger tilgang på nok mat og fôr samtidig som vi må bidra til at </a:t>
            </a:r>
            <a:r>
              <a:rPr lang="nb-NO" b="1" dirty="0" err="1"/>
              <a:t>matsystemene</a:t>
            </a:r>
            <a:r>
              <a:rPr lang="nb-NO" b="1" dirty="0"/>
              <a:t> blir mer bærekraftige:</a:t>
            </a:r>
            <a:endParaRPr lang="nb-NO" b="1" dirty="0">
              <a:cs typeface="Calibri"/>
            </a:endParaRPr>
          </a:p>
          <a:p>
            <a:pPr marL="171450" indent="-171450">
              <a:buFont typeface="Arial" panose="020B0604020202020204" pitchFamily="34" charset="0"/>
              <a:buChar char="•"/>
            </a:pPr>
            <a:r>
              <a:rPr lang="nb-NO" dirty="0"/>
              <a:t>Uforutsigbar og variabel tilgang på råvarer på grunn av klimaendringer, naturkatastrofer og krig, gjør at matindustrien står overfor store utfordringer </a:t>
            </a:r>
            <a:endParaRPr lang="nb-NO" dirty="0">
              <a:cs typeface="Calibri" panose="020F0502020204030204"/>
            </a:endParaRPr>
          </a:p>
          <a:p>
            <a:pPr marL="171450" indent="-171450">
              <a:buFont typeface="Arial" panose="020B0604020202020204" pitchFamily="34" charset="0"/>
              <a:buChar char="•"/>
            </a:pPr>
            <a:r>
              <a:rPr lang="nb-NO" dirty="0"/>
              <a:t>Å få tilgang på nok mat og fôr som også er trygt, kan bli en utfordring. </a:t>
            </a:r>
            <a:endParaRPr lang="nb-NO" dirty="0">
              <a:cs typeface="Calibri" panose="020F0502020204030204"/>
            </a:endParaRPr>
          </a:p>
          <a:p>
            <a:pPr marL="171450" indent="-171450">
              <a:lnSpc>
                <a:spcPct val="90000"/>
              </a:lnSpc>
              <a:spcBef>
                <a:spcPts val="300"/>
              </a:spcBef>
              <a:buFont typeface="Arial" panose="020B0604020202020204" pitchFamily="34" charset="0"/>
              <a:buChar char="•"/>
            </a:pPr>
            <a:r>
              <a:rPr lang="nb-NO" dirty="0"/>
              <a:t>Dette oppnås bare gjennom samarbeid med aktører i hele kjeden. </a:t>
            </a:r>
            <a:endParaRPr lang="nb-NO" dirty="0">
              <a:cs typeface="Calibri"/>
            </a:endParaRPr>
          </a:p>
          <a:p>
            <a:pPr marL="171450" indent="-171450">
              <a:lnSpc>
                <a:spcPct val="90000"/>
              </a:lnSpc>
              <a:spcBef>
                <a:spcPts val="300"/>
              </a:spcBef>
              <a:buFont typeface="Arial" panose="020B0604020202020204" pitchFamily="34" charset="0"/>
              <a:buChar char="•"/>
            </a:pPr>
            <a:r>
              <a:rPr lang="nb-NO" dirty="0"/>
              <a:t>Når vi endrer hva vi spiser, trengs det dokumentasjon på at mattryggheten ivaretas. Dette er Mattilsynets rolle.  </a:t>
            </a:r>
            <a:endParaRPr lang="nb-NO" dirty="0">
              <a:cs typeface="Calibri"/>
            </a:endParaRPr>
          </a:p>
          <a:p>
            <a:pPr>
              <a:lnSpc>
                <a:spcPct val="90000"/>
              </a:lnSpc>
              <a:spcBef>
                <a:spcPts val="300"/>
              </a:spcBef>
            </a:pPr>
            <a:endParaRPr lang="nb-NO" dirty="0">
              <a:cs typeface="Calibri"/>
            </a:endParaRPr>
          </a:p>
          <a:p>
            <a:pPr>
              <a:lnSpc>
                <a:spcPct val="90000"/>
              </a:lnSpc>
              <a:spcBef>
                <a:spcPts val="300"/>
              </a:spcBef>
            </a:pPr>
            <a:r>
              <a:rPr lang="nb-NO" b="1" dirty="0">
                <a:cs typeface="Calibri"/>
              </a:rPr>
              <a:t>Sjømat Norges forslag</a:t>
            </a:r>
            <a:endParaRPr lang="nb-NO" b="1" dirty="0"/>
          </a:p>
          <a:p>
            <a:pPr marL="171450" indent="-171450">
              <a:lnSpc>
                <a:spcPct val="90000"/>
              </a:lnSpc>
              <a:spcBef>
                <a:spcPts val="300"/>
              </a:spcBef>
              <a:buFont typeface="Arial" panose="020B0604020202020204" pitchFamily="34" charset="0"/>
              <a:buChar char="•"/>
            </a:pPr>
            <a:r>
              <a:rPr lang="nb-NO" b="0" dirty="0"/>
              <a:t>Sjømat Norge foreslår å unnta allerede EU-godkjente GMO fra godkjenningskravet for GM fôr i matloven og ber NFD og LMD om å </a:t>
            </a:r>
            <a:r>
              <a:rPr lang="nb-NO" b="0" dirty="0" err="1"/>
              <a:t>inititere</a:t>
            </a:r>
            <a:r>
              <a:rPr lang="nb-NO" b="0" dirty="0"/>
              <a:t> prosessen</a:t>
            </a:r>
            <a:endParaRPr lang="nb-NO" b="0" dirty="0">
              <a:cs typeface="Calibri"/>
            </a:endParaRPr>
          </a:p>
          <a:p>
            <a:pPr>
              <a:lnSpc>
                <a:spcPct val="90000"/>
              </a:lnSpc>
              <a:spcBef>
                <a:spcPts val="300"/>
              </a:spcBef>
            </a:pPr>
            <a:endParaRPr lang="nb-NO" dirty="0">
              <a:cs typeface="Calibri"/>
            </a:endParaRPr>
          </a:p>
          <a:p>
            <a:r>
              <a:rPr lang="nb-NO" b="1" dirty="0"/>
              <a:t>Mattilsynet behandler Norges første GM-søknad</a:t>
            </a:r>
            <a:endParaRPr lang="nb-NO" dirty="0">
              <a:cs typeface="Calibri"/>
            </a:endParaRPr>
          </a:p>
          <a:p>
            <a:pPr marL="285750" indent="-285750">
              <a:lnSpc>
                <a:spcPct val="90000"/>
              </a:lnSpc>
              <a:spcBef>
                <a:spcPts val="300"/>
              </a:spcBef>
              <a:buFont typeface="Arial,Sans-Serif"/>
              <a:buChar char="•"/>
            </a:pPr>
            <a:r>
              <a:rPr lang="nb-NO" dirty="0"/>
              <a:t>Søknad om godkjenning av olje fra en genmodifisert, transgen raps som produserer langkjedete, umettede fettsyrer som ellers finnes i marine organismer. </a:t>
            </a:r>
            <a:endParaRPr lang="en-US" dirty="0"/>
          </a:p>
          <a:p>
            <a:pPr marL="285750" indent="-285750">
              <a:lnSpc>
                <a:spcPct val="90000"/>
              </a:lnSpc>
              <a:spcBef>
                <a:spcPts val="300"/>
              </a:spcBef>
              <a:buFont typeface="Arial,Sans-Serif"/>
              <a:buChar char="•"/>
            </a:pPr>
            <a:r>
              <a:rPr lang="nb-NO" dirty="0"/>
              <a:t>Denne oljen er til bruk kun i fiskefôr, som en bærekraftig erstatning for marine oljer. </a:t>
            </a:r>
            <a:endParaRPr lang="nb-NO" sz="2400" dirty="0">
              <a:latin typeface="Calibri"/>
              <a:cs typeface="Calibri"/>
            </a:endParaRPr>
          </a:p>
          <a:p>
            <a:pPr>
              <a:lnSpc>
                <a:spcPct val="105000"/>
              </a:lnSpc>
              <a:spcAft>
                <a:spcPts val="800"/>
              </a:spcAft>
            </a:pPr>
            <a:endParaRPr lang="nb-NO" b="1" i="0" u="sng" dirty="0"/>
          </a:p>
          <a:p>
            <a:pPr>
              <a:lnSpc>
                <a:spcPct val="105000"/>
              </a:lnSpc>
              <a:spcAft>
                <a:spcPts val="800"/>
              </a:spcAft>
            </a:pPr>
            <a:r>
              <a:rPr lang="nb-NO" b="1" i="0" u="sng" dirty="0"/>
              <a:t>Hva skjer når EUs nye regelverk om bærekraft og genredigert mat kommer på plass?</a:t>
            </a:r>
            <a:endParaRPr lang="nb-NO" b="1" i="0" u="sng" dirty="0">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nb-NO" b="0" i="0" dirty="0"/>
              <a:t>I EU er det risikovurdert og godkjent mange ulike GMO som brukes særlig i fôr, men norske virksomheter kan ikke bruke disse. </a:t>
            </a:r>
          </a:p>
          <a:p>
            <a:pPr marL="0" marR="0" lvl="0" indent="0" algn="l" defTabSz="914400" rtl="0" eaLnBrk="1" fontAlgn="auto" latinLnBrk="0" hangingPunct="1">
              <a:lnSpc>
                <a:spcPct val="105000"/>
              </a:lnSpc>
              <a:spcBef>
                <a:spcPts val="0"/>
              </a:spcBef>
              <a:spcAft>
                <a:spcPts val="800"/>
              </a:spcAft>
              <a:buClrTx/>
              <a:buSzTx/>
              <a:buFontTx/>
              <a:buNone/>
              <a:tabLst/>
              <a:defRPr/>
            </a:pPr>
            <a:endParaRPr lang="nb-NO" b="0" i="0" dirty="0">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nb-NO" b="0" i="0" dirty="0">
                <a:cs typeface="Calibri"/>
              </a:rPr>
              <a:t>Mattilsynet jobber for å ha god oversikt over situasjonen med fôrtilgang, slik at vi skal være klare til å agere hvis det skulle bli akutt formangel. </a:t>
            </a:r>
          </a:p>
          <a:p>
            <a:pPr marL="0" marR="0" lvl="0" indent="0" algn="l" defTabSz="914400" rtl="0" eaLnBrk="1" fontAlgn="auto" latinLnBrk="0" hangingPunct="1">
              <a:lnSpc>
                <a:spcPct val="105000"/>
              </a:lnSpc>
              <a:spcBef>
                <a:spcPts val="0"/>
              </a:spcBef>
              <a:spcAft>
                <a:spcPts val="800"/>
              </a:spcAft>
              <a:buClrTx/>
              <a:buSzTx/>
              <a:buFontTx/>
              <a:buNone/>
              <a:tabLst/>
              <a:defRPr/>
            </a:pPr>
            <a:endParaRPr lang="nb-NO" b="0" dirty="0">
              <a:cs typeface="Calibri"/>
            </a:endParaRPr>
          </a:p>
          <a:p>
            <a:pPr>
              <a:lnSpc>
                <a:spcPct val="105000"/>
              </a:lnSpc>
              <a:spcAft>
                <a:spcPts val="800"/>
              </a:spcAft>
            </a:pPr>
            <a:r>
              <a:rPr lang="nb-NO" b="0" i="0" dirty="0"/>
              <a:t>Det er ingen tvil om at mat og fôr fremstilt med de nye </a:t>
            </a:r>
            <a:r>
              <a:rPr lang="nb-NO" b="0" i="0" dirty="0" err="1"/>
              <a:t>genredigerings</a:t>
            </a:r>
            <a:r>
              <a:rPr lang="nb-NO" b="0" i="0" dirty="0"/>
              <a:t>-teknikkene kan bidra til en bærekraftig utvikling av matproduksjonen. </a:t>
            </a:r>
          </a:p>
          <a:p>
            <a:pPr>
              <a:lnSpc>
                <a:spcPct val="105000"/>
              </a:lnSpc>
              <a:spcAft>
                <a:spcPts val="800"/>
              </a:spcAft>
            </a:pPr>
            <a:endParaRPr lang="nb-NO" b="0" i="0" dirty="0"/>
          </a:p>
          <a:p>
            <a:pPr>
              <a:lnSpc>
                <a:spcPct val="105000"/>
              </a:lnSpc>
              <a:spcAft>
                <a:spcPts val="800"/>
              </a:spcAft>
            </a:pPr>
            <a:r>
              <a:rPr lang="nb-NO" b="0" i="0" dirty="0"/>
              <a:t>Til sommeren vet vi hvordan EU ser for seg å regulere </a:t>
            </a:r>
            <a:r>
              <a:rPr lang="nb-NO" b="0" i="0" dirty="0" err="1"/>
              <a:t>genredigeringsproduktene</a:t>
            </a:r>
            <a:r>
              <a:rPr lang="nb-NO" b="0" i="0" dirty="0"/>
              <a:t>.</a:t>
            </a:r>
          </a:p>
          <a:p>
            <a:pPr>
              <a:lnSpc>
                <a:spcPct val="105000"/>
              </a:lnSpc>
              <a:spcAft>
                <a:spcPts val="800"/>
              </a:spcAft>
            </a:pPr>
            <a:endParaRPr lang="nb-NO" b="0" i="0" dirty="0"/>
          </a:p>
          <a:p>
            <a:pPr>
              <a:lnSpc>
                <a:spcPct val="105000"/>
              </a:lnSpc>
              <a:spcAft>
                <a:spcPts val="800"/>
              </a:spcAft>
            </a:pPr>
            <a:r>
              <a:rPr lang="nb-NO" b="0" i="0" dirty="0"/>
              <a:t>Og til sommeren vet vi også hva Genteknologiutvalget ønsker å anbefale norske myndigheter av regelverksendringer, slik at det også her i landet kan legges til rette for innovasjon og utvikling bærekraftige produkter. </a:t>
            </a:r>
          </a:p>
          <a:p>
            <a:pPr>
              <a:lnSpc>
                <a:spcPct val="105000"/>
              </a:lnSpc>
              <a:spcAft>
                <a:spcPts val="800"/>
              </a:spcAft>
            </a:pPr>
            <a:endParaRPr lang="nb-NO" b="0" i="0" dirty="0">
              <a:cs typeface="Calibri"/>
            </a:endParaRPr>
          </a:p>
          <a:p>
            <a:pPr>
              <a:lnSpc>
                <a:spcPct val="105000"/>
              </a:lnSpc>
              <a:spcAft>
                <a:spcPts val="800"/>
              </a:spcAft>
            </a:pPr>
            <a:r>
              <a:rPr lang="nb-NO" b="0" i="0" dirty="0">
                <a:cs typeface="Calibri"/>
              </a:rPr>
              <a:t>Takk for oppmerksomheten!</a:t>
            </a:r>
          </a:p>
          <a:p>
            <a:pPr>
              <a:lnSpc>
                <a:spcPct val="105000"/>
              </a:lnSpc>
              <a:spcAft>
                <a:spcPts val="800"/>
              </a:spcAft>
            </a:pPr>
            <a:endParaRPr lang="nb-NO" b="1" i="0" dirty="0">
              <a:cs typeface="Calibri"/>
            </a:endParaRPr>
          </a:p>
          <a:p>
            <a:pPr>
              <a:lnSpc>
                <a:spcPct val="105000"/>
              </a:lnSpc>
              <a:spcAft>
                <a:spcPts val="800"/>
              </a:spcAft>
            </a:pPr>
            <a:endParaRPr lang="nb-NO" b="1" i="1" dirty="0">
              <a:cs typeface="Calibri"/>
            </a:endParaRPr>
          </a:p>
          <a:p>
            <a:pPr marL="285750" indent="-285750">
              <a:lnSpc>
                <a:spcPct val="90000"/>
              </a:lnSpc>
              <a:spcBef>
                <a:spcPts val="300"/>
              </a:spcBef>
              <a:buFont typeface="Arial,Sans-Serif"/>
              <a:buChar char="•"/>
            </a:pPr>
            <a:endParaRPr lang="nb-NO" sz="2400" dirty="0">
              <a:latin typeface="Calibri"/>
              <a:cs typeface="Calibri"/>
            </a:endParaRPr>
          </a:p>
          <a:p>
            <a:pPr marL="285750" indent="-285750">
              <a:lnSpc>
                <a:spcPct val="90000"/>
              </a:lnSpc>
              <a:spcBef>
                <a:spcPts val="300"/>
              </a:spcBef>
              <a:buFont typeface="Arial,Sans-Serif"/>
              <a:buChar char="•"/>
            </a:pPr>
            <a:endParaRPr lang="nb-NO" sz="2400" dirty="0">
              <a:latin typeface="Calibri"/>
              <a:cs typeface="Calibri"/>
            </a:endParaRPr>
          </a:p>
          <a:p>
            <a:pPr marL="285750" indent="-285750">
              <a:lnSpc>
                <a:spcPct val="90000"/>
              </a:lnSpc>
              <a:spcBef>
                <a:spcPts val="300"/>
              </a:spcBef>
              <a:buFont typeface="Arial,Sans-Serif"/>
              <a:buChar char="•"/>
            </a:pPr>
            <a:endParaRPr lang="nb-NO" sz="2400" dirty="0">
              <a:latin typeface="Calibri"/>
              <a:cs typeface="Calibri"/>
            </a:endParaRPr>
          </a:p>
          <a:p>
            <a:pPr marL="285750" indent="-285750">
              <a:lnSpc>
                <a:spcPct val="90000"/>
              </a:lnSpc>
              <a:spcBef>
                <a:spcPts val="300"/>
              </a:spcBef>
              <a:buFont typeface="Arial,Sans-Serif"/>
              <a:buChar char="•"/>
            </a:pPr>
            <a:r>
              <a:rPr lang="nb-NO" sz="2400" dirty="0">
                <a:latin typeface="Calibri"/>
                <a:cs typeface="Calibri"/>
              </a:rPr>
              <a:t>(Ekstra info; </a:t>
            </a:r>
            <a:r>
              <a:rPr lang="nb-NO" sz="2400" dirty="0" err="1">
                <a:latin typeface="Calibri"/>
                <a:cs typeface="Calibri"/>
              </a:rPr>
              <a:t>Nuseed</a:t>
            </a:r>
            <a:r>
              <a:rPr lang="nb-NO" sz="2400" dirty="0"/>
              <a:t> hevder at oljen er et bærekraftig alternativ:</a:t>
            </a:r>
            <a:endParaRPr lang="nb-NO" sz="2400" dirty="0">
              <a:cs typeface="Calibri"/>
            </a:endParaRPr>
          </a:p>
          <a:p>
            <a:pPr lvl="1"/>
            <a:r>
              <a:rPr lang="en-US" sz="1800" dirty="0">
                <a:effectLst/>
                <a:ea typeface="Calibri" panose="020F0502020204030204" pitchFamily="34" charset="0"/>
              </a:rPr>
              <a:t>«</a:t>
            </a:r>
            <a:r>
              <a:rPr lang="en-US" sz="1800" i="1" dirty="0">
                <a:effectLst/>
                <a:ea typeface="Calibri" panose="020F0502020204030204" pitchFamily="34" charset="0"/>
              </a:rPr>
              <a:t>Production of </a:t>
            </a:r>
            <a:r>
              <a:rPr lang="en-US" sz="1800" i="1" dirty="0" err="1">
                <a:effectLst/>
                <a:ea typeface="Calibri" panose="020F0502020204030204" pitchFamily="34" charset="0"/>
              </a:rPr>
              <a:t>Aquaterra</a:t>
            </a:r>
            <a:r>
              <a:rPr lang="en-US" sz="1800" i="1" dirty="0">
                <a:effectLst/>
                <a:ea typeface="Calibri" panose="020F0502020204030204" pitchFamily="34" charset="0"/>
              </a:rPr>
              <a:t> has a small environmental footprint and only 5% of the existing canola cropland is required to double the world’s supply of omega-3 oil, demonstrating </a:t>
            </a:r>
            <a:r>
              <a:rPr lang="en-US" sz="1800" i="1" dirty="0" err="1">
                <a:effectLst/>
                <a:ea typeface="Calibri" panose="020F0502020204030204" pitchFamily="34" charset="0"/>
              </a:rPr>
              <a:t>Aquaterra</a:t>
            </a:r>
            <a:r>
              <a:rPr lang="en-US" sz="1800" i="1" dirty="0">
                <a:effectLst/>
                <a:ea typeface="Calibri" panose="020F0502020204030204" pitchFamily="34" charset="0"/>
              </a:rPr>
              <a:t> is a sustainable alternative to marine-source omega-3 oil. For this environmentally friendly and sustainable innovation, </a:t>
            </a:r>
            <a:r>
              <a:rPr lang="en-US" sz="1800" i="1" dirty="0" err="1">
                <a:effectLst/>
                <a:ea typeface="Calibri" panose="020F0502020204030204" pitchFamily="34" charset="0"/>
              </a:rPr>
              <a:t>Aquaterra</a:t>
            </a:r>
            <a:r>
              <a:rPr lang="en-US" sz="1800" i="1" dirty="0">
                <a:effectLst/>
                <a:ea typeface="Calibri" panose="020F0502020204030204" pitchFamily="34" charset="0"/>
              </a:rPr>
              <a:t> was certified Friend of the Sea, the aquaculture industry’s trusted certification of responsible and sustainable seafood and omega-3 production.</a:t>
            </a:r>
            <a:r>
              <a:rPr lang="en-US" sz="1800" dirty="0">
                <a:effectLst/>
                <a:ea typeface="Calibri" panose="020F0502020204030204" pitchFamily="34" charset="0"/>
              </a:rPr>
              <a:t>”</a:t>
            </a:r>
            <a:r>
              <a:rPr lang="en-US" sz="1800" dirty="0">
                <a:ea typeface="Calibri" panose="020F0502020204030204" pitchFamily="34" charset="0"/>
              </a:rPr>
              <a:t> )</a:t>
            </a:r>
            <a:endParaRPr lang="nb-NO" sz="1800" dirty="0"/>
          </a:p>
          <a:p>
            <a:pPr>
              <a:lnSpc>
                <a:spcPct val="105000"/>
              </a:lnSpc>
              <a:spcAft>
                <a:spcPts val="800"/>
              </a:spcAft>
            </a:pPr>
            <a:endParaRPr lang="nb-NO" b="1" i="1" dirty="0">
              <a:cs typeface="Calibri"/>
            </a:endParaRPr>
          </a:p>
          <a:p>
            <a:endParaRPr lang="en-US"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13</a:t>
            </a:fld>
            <a:endParaRPr lang="nb-NO"/>
          </a:p>
        </p:txBody>
      </p:sp>
    </p:spTree>
    <p:extLst>
      <p:ext uri="{BB962C8B-B14F-4D97-AF65-F5344CB8AC3E}">
        <p14:creationId xmlns:p14="http://schemas.microsoft.com/office/powerpoint/2010/main" val="135534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effectLst/>
                <a:latin typeface="Arial" panose="020B0604020202020204" pitchFamily="34" charset="0"/>
              </a:rPr>
              <a:t>I tillegg til målene over skal hensynet til aktørene langs hele matproduksjonskjeden skal ivaretas, herunder markedsadgang i utlandet.</a:t>
            </a:r>
            <a:endParaRPr lang="nb-NO" sz="1200" dirty="0"/>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r>
              <a:rPr lang="nb-NO" sz="1200" dirty="0"/>
              <a:t>Mattilsynet har ansvar for utvikling av regelverk,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veiledning om hvordan regelverket skal forstås.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offentlig kontroll og </a:t>
            </a:r>
          </a:p>
          <a:p>
            <a:pPr marL="171450" indent="-171450">
              <a:buFont typeface="Arial" panose="020B0604020202020204" pitchFamily="34" charset="0"/>
              <a:buChar char="•"/>
            </a:pPr>
            <a:r>
              <a:rPr lang="nb-NO" sz="1200" dirty="0"/>
              <a:t>overvåking og kunnskap om tilstand, </a:t>
            </a:r>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r>
              <a:rPr lang="nb-NO" sz="1200" dirty="0"/>
              <a:t>Vi er både et direktorat og et tilsyn.</a:t>
            </a:r>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r>
              <a:rPr lang="nb-NO" sz="1200" dirty="0"/>
              <a:t>En stor andel av regelverket er felles med EU gjennom EØS avtalen.</a:t>
            </a:r>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r>
              <a:rPr lang="nb-NO" sz="1200" dirty="0"/>
              <a:t>Mattilsynets arbeid er kunnskapsdrevet.</a:t>
            </a:r>
          </a:p>
        </p:txBody>
      </p:sp>
      <p:sp>
        <p:nvSpPr>
          <p:cNvPr id="4" name="Plassholder for lysbildenummer 3"/>
          <p:cNvSpPr>
            <a:spLocks noGrp="1"/>
          </p:cNvSpPr>
          <p:nvPr>
            <p:ph type="sldNum" sz="quarter" idx="5"/>
          </p:nvPr>
        </p:nvSpPr>
        <p:spPr/>
        <p:txBody>
          <a:bodyPr/>
          <a:lstStyle/>
          <a:p>
            <a:fld id="{36F020E4-B675-458E-B7E6-EB5DA82B46D2}" type="slidenum">
              <a:rPr lang="nb-NO" smtClean="0"/>
              <a:t>2</a:t>
            </a:fld>
            <a:endParaRPr lang="nb-NO"/>
          </a:p>
        </p:txBody>
      </p:sp>
    </p:spTree>
    <p:extLst>
      <p:ext uri="{BB962C8B-B14F-4D97-AF65-F5344CB8AC3E}">
        <p14:creationId xmlns:p14="http://schemas.microsoft.com/office/powerpoint/2010/main" val="370901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effectLst/>
                <a:latin typeface="Arial" panose="020B0604020202020204" pitchFamily="34" charset="0"/>
              </a:rPr>
              <a:t>Vårt samfunnsoppdrag dekker hele kjeden fra jord og fjord til bord.</a:t>
            </a:r>
          </a:p>
          <a:p>
            <a:endParaRPr lang="nb-NO" b="0" i="0" dirty="0">
              <a:effectLst/>
              <a:latin typeface="Arial" panose="020B0604020202020204" pitchFamily="34" charset="0"/>
            </a:endParaRPr>
          </a:p>
          <a:p>
            <a:r>
              <a:rPr lang="nb-NO" b="0" i="0" dirty="0">
                <a:effectLst/>
                <a:latin typeface="Arial" panose="020B0604020202020204" pitchFamily="34" charset="0"/>
              </a:rPr>
              <a:t>Virksomhetene og dyreeiere har ansvaret og vi skal påse at de tar dette ansvaret gjennom et forståelig regelverk og en relevant offentlig kontroll. </a:t>
            </a:r>
          </a:p>
          <a:p>
            <a:endParaRPr lang="nb-NO" b="0" i="0" dirty="0">
              <a:effectLst/>
              <a:latin typeface="Arial" panose="020B0604020202020204" pitchFamily="34" charset="0"/>
            </a:endParaRPr>
          </a:p>
          <a:p>
            <a:r>
              <a:rPr lang="nb-NO" b="0" i="0" dirty="0">
                <a:effectLst/>
                <a:latin typeface="Arial" panose="020B0604020202020204" pitchFamily="34" charset="0"/>
              </a:rPr>
              <a:t>En av utfordringene er hvordan vi som myndigheter skal unngå å bli flaskehals for innovasjon og utvikling – f.eks. Gjennom kvalifisering av ny teknologi som vi har som tema i dag.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05528-25AC-AB4D-9035-8C6F9A9818C9}"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14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Verden har fått mange store utfordringer siste 30 år</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er alle kjent med de store globale utfordringene (k</a:t>
            </a:r>
            <a:r>
              <a:rPr lang="nb-NO" sz="1200" dirty="0"/>
              <a:t>limakrise, naturkrise, ressurskrise, handelskrise, økonomikrise, sosiale kriser – krigen i Ukraina)</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FNs </a:t>
            </a:r>
            <a:r>
              <a:rPr lang="nb-NO" dirty="0" err="1"/>
              <a:t>bærekraftsmål</a:t>
            </a:r>
            <a:r>
              <a:rPr lang="nb-NO" dirty="0"/>
              <a:t> som ble besluttet i 2015 er vår felles globale agenda for en bærekraftig utvikling, med mål som skal nås innen 2030.</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EUs svar på disse er The European Green </a:t>
            </a:r>
            <a:r>
              <a:rPr lang="nb-NO" dirty="0" err="1"/>
              <a:t>Deal</a:t>
            </a:r>
            <a:endParaRPr lang="nb-NO" sz="1200" dirty="0"/>
          </a:p>
          <a:p>
            <a:pPr marL="171450" indent="-171450">
              <a:buFont typeface="Arial" panose="020B0604020202020204" pitchFamily="34" charset="0"/>
              <a:buChar char="•"/>
            </a:pPr>
            <a:endParaRPr lang="nb-NO"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Vi må sammen:</a:t>
            </a:r>
            <a:br>
              <a:rPr lang="nb-NO" sz="1200" dirty="0"/>
            </a:br>
            <a:r>
              <a:rPr lang="nb-NO" sz="1200" dirty="0"/>
              <a:t>- </a:t>
            </a:r>
            <a:r>
              <a:rPr lang="nb-NO" sz="1200" dirty="0">
                <a:solidFill>
                  <a:schemeClr val="tx1">
                    <a:lumMod val="85000"/>
                    <a:lumOff val="15000"/>
                  </a:schemeClr>
                </a:solidFill>
              </a:rPr>
              <a:t>Økonomisere ressursbruken</a:t>
            </a:r>
            <a:br>
              <a:rPr lang="nb-NO" sz="1200" dirty="0">
                <a:solidFill>
                  <a:schemeClr val="tx1">
                    <a:lumMod val="85000"/>
                    <a:lumOff val="15000"/>
                  </a:schemeClr>
                </a:solidFill>
              </a:rPr>
            </a:br>
            <a:r>
              <a:rPr lang="nb-NO" sz="1200" dirty="0">
                <a:solidFill>
                  <a:schemeClr val="tx1">
                    <a:lumMod val="85000"/>
                    <a:lumOff val="15000"/>
                  </a:schemeClr>
                </a:solidFill>
              </a:rPr>
              <a:t>- Kaste mindre</a:t>
            </a:r>
            <a:br>
              <a:rPr lang="nb-NO" sz="1200" dirty="0">
                <a:solidFill>
                  <a:schemeClr val="tx1">
                    <a:lumMod val="85000"/>
                    <a:lumOff val="15000"/>
                  </a:schemeClr>
                </a:solidFill>
              </a:rPr>
            </a:br>
            <a:r>
              <a:rPr lang="nb-NO" sz="1200" dirty="0">
                <a:solidFill>
                  <a:schemeClr val="tx1">
                    <a:lumMod val="85000"/>
                    <a:lumOff val="15000"/>
                  </a:schemeClr>
                </a:solidFill>
              </a:rPr>
              <a:t>- Bruke avfall og biprodukter på nye måter, også i mat-systemene</a:t>
            </a:r>
            <a:br>
              <a:rPr lang="nb-NO" sz="1200" dirty="0">
                <a:solidFill>
                  <a:schemeClr val="tx1">
                    <a:lumMod val="85000"/>
                    <a:lumOff val="15000"/>
                  </a:schemeClr>
                </a:solidFill>
              </a:rPr>
            </a:br>
            <a:r>
              <a:rPr lang="nb-NO" sz="1200" dirty="0">
                <a:solidFill>
                  <a:schemeClr val="tx1">
                    <a:lumMod val="85000"/>
                    <a:lumOff val="15000"/>
                  </a:schemeClr>
                </a:solidFill>
              </a:rPr>
              <a:t>  </a:t>
            </a:r>
            <a:r>
              <a:rPr lang="nb-NO" sz="1200" b="1" dirty="0"/>
              <a:t>Men, maten skal fortsatt være trygg! </a:t>
            </a:r>
            <a:endParaRPr lang="nb-NO" sz="1200" dirty="0">
              <a:cs typeface="Calibri"/>
            </a:endParaRPr>
          </a:p>
          <a:p>
            <a:pPr marL="0" indent="0">
              <a:buNone/>
            </a:pPr>
            <a:endParaRPr lang="nb-NO" dirty="0"/>
          </a:p>
          <a:p>
            <a:pPr marL="171450" indent="-171450">
              <a:buFont typeface="Arial" panose="020B0604020202020204" pitchFamily="34" charset="0"/>
              <a:buChar char="•"/>
            </a:pPr>
            <a:endParaRPr lang="nb-NO" sz="1200" dirty="0">
              <a:cs typeface="Calibri"/>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4</a:t>
            </a:fld>
            <a:endParaRPr lang="nb-NO"/>
          </a:p>
        </p:txBody>
      </p:sp>
    </p:spTree>
    <p:extLst>
      <p:ext uri="{BB962C8B-B14F-4D97-AF65-F5344CB8AC3E}">
        <p14:creationId xmlns:p14="http://schemas.microsoft.com/office/powerpoint/2010/main" val="82362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sz="1800" dirty="0"/>
              <a:t>Green </a:t>
            </a:r>
            <a:r>
              <a:rPr lang="nb-NO" sz="1800" dirty="0" err="1"/>
              <a:t>Deal</a:t>
            </a:r>
            <a:r>
              <a:rPr lang="nb-NO" sz="1800" dirty="0"/>
              <a:t> </a:t>
            </a:r>
            <a:r>
              <a:rPr lang="nb-NO" sz="1600" dirty="0"/>
              <a:t>skal bidra til miljømessig, sosial og økonomisk bærekraft</a:t>
            </a:r>
          </a:p>
          <a:p>
            <a:pPr marL="285750" indent="-285750">
              <a:buFont typeface="Arial" panose="020B0604020202020204" pitchFamily="34" charset="0"/>
              <a:buChar char="•"/>
            </a:pPr>
            <a:endParaRPr lang="nb-NO" sz="1600" dirty="0">
              <a:cs typeface="Calibri"/>
            </a:endParaRPr>
          </a:p>
          <a:p>
            <a:pPr marL="285750" indent="-285750">
              <a:buFont typeface="Arial" panose="020B0604020202020204" pitchFamily="34" charset="0"/>
              <a:buChar char="•"/>
            </a:pPr>
            <a:r>
              <a:rPr lang="nb-NO" sz="1800" dirty="0"/>
              <a:t>Ambisjonen er å lage «gullstandarden» også for andre deler av verden, gjennom å sette premisser for handel osv.</a:t>
            </a:r>
            <a:endParaRPr lang="nb-NO" sz="1800" dirty="0">
              <a:cs typeface="Calibri"/>
            </a:endParaRPr>
          </a:p>
          <a:p>
            <a:pPr marL="285750" indent="-285750">
              <a:buFont typeface="Arial" panose="020B0604020202020204" pitchFamily="34" charset="0"/>
              <a:buChar char="•"/>
            </a:pPr>
            <a:endParaRPr lang="nb-NO" sz="1800" dirty="0"/>
          </a:p>
          <a:p>
            <a:pPr marL="285750" indent="-285750">
              <a:buFont typeface="Arial" panose="020B0604020202020204" pitchFamily="34" charset="0"/>
              <a:buChar char="•"/>
            </a:pPr>
            <a:r>
              <a:rPr lang="nb-NO" sz="1800" dirty="0"/>
              <a:t>Push and pull, både fremelske og fremtvinge mer bærekraftige løsninger</a:t>
            </a:r>
          </a:p>
          <a:p>
            <a:pPr marL="285750" indent="-285750">
              <a:buFont typeface="Arial" panose="020B0604020202020204" pitchFamily="34" charset="0"/>
              <a:buChar char="•"/>
            </a:pPr>
            <a:endParaRPr lang="nb-NO" sz="1800" dirty="0">
              <a:cs typeface="Calibri"/>
            </a:endParaRPr>
          </a:p>
          <a:p>
            <a:pPr marL="285750" indent="-285750">
              <a:buFont typeface="Arial" panose="020B0604020202020204" pitchFamily="34" charset="0"/>
              <a:buChar char="•"/>
            </a:pPr>
            <a:r>
              <a:rPr lang="nb-NO" dirty="0"/>
              <a:t>EUs Green </a:t>
            </a:r>
            <a:r>
              <a:rPr lang="nb-NO" dirty="0" err="1"/>
              <a:t>Deal</a:t>
            </a:r>
            <a:r>
              <a:rPr lang="nb-NO" dirty="0"/>
              <a:t> er nødvendig, og imponerende.</a:t>
            </a:r>
            <a:endParaRPr lang="nb-NO" dirty="0">
              <a:cs typeface="Calibri"/>
            </a:endParaRPr>
          </a:p>
          <a:p>
            <a:pPr marL="285750" indent="-285750">
              <a:buFont typeface="Arial" panose="020B0604020202020204" pitchFamily="34" charset="0"/>
              <a:buChar char="•"/>
            </a:pPr>
            <a:endParaRPr lang="nb-NO" dirty="0">
              <a:cs typeface="Calibri"/>
            </a:endParaRPr>
          </a:p>
          <a:p>
            <a:pPr marL="285750" indent="-285750">
              <a:buFont typeface="Arial" panose="020B0604020202020204" pitchFamily="34" charset="0"/>
              <a:buChar char="•"/>
            </a:pPr>
            <a:r>
              <a:rPr lang="nb-NO" dirty="0"/>
              <a:t>Pandemi og Russlands invasjon av Ukraina har til en viss grad forsinket framdriften, men foreløpig ikke bidratt til å senke ambisjonene.</a:t>
            </a:r>
            <a:endParaRPr lang="nb-NO" dirty="0">
              <a:cs typeface="Calibri"/>
            </a:endParaRPr>
          </a:p>
          <a:p>
            <a:pPr marL="171450" indent="-171450">
              <a:buFont typeface="Arial" panose="020B0604020202020204" pitchFamily="34" charset="0"/>
              <a:buChar char="•"/>
            </a:pPr>
            <a:endParaRPr lang="nb-NO" sz="1200" u="sng" dirty="0"/>
          </a:p>
          <a:p>
            <a:pPr marL="171450" indent="-171450">
              <a:buFont typeface="Arial" panose="020B0604020202020204" pitchFamily="34" charset="0"/>
              <a:buChar char="•"/>
            </a:pPr>
            <a:r>
              <a:rPr lang="nb-NO" sz="1200" u="sng" dirty="0"/>
              <a:t>Green </a:t>
            </a:r>
            <a:r>
              <a:rPr lang="nb-NO" sz="1200" u="sng" dirty="0" err="1"/>
              <a:t>Deal</a:t>
            </a:r>
            <a:r>
              <a:rPr lang="nb-NO" sz="1200" u="sng" dirty="0"/>
              <a:t> omfatter industri, finans, energi…. Og ny </a:t>
            </a:r>
            <a:r>
              <a:rPr lang="nb-NO" sz="1200" u="sng" dirty="0" err="1"/>
              <a:t>matstrategi</a:t>
            </a:r>
            <a:r>
              <a:rPr lang="nb-NO" sz="1200" u="sng" dirty="0"/>
              <a:t> – </a:t>
            </a:r>
            <a:r>
              <a:rPr lang="nb-NO" sz="1200" b="1" u="sng" dirty="0"/>
              <a:t>Farm to fork</a:t>
            </a:r>
            <a:r>
              <a:rPr lang="nb-NO" b="1" u="sng" dirty="0"/>
              <a:t> </a:t>
            </a:r>
          </a:p>
          <a:p>
            <a:pPr marL="171450" indent="-171450">
              <a:buFont typeface="Arial" panose="020B0604020202020204" pitchFamily="34" charset="0"/>
              <a:buChar char="•"/>
            </a:pPr>
            <a:endParaRPr lang="nb-NO" sz="1200" b="1" u="sng" dirty="0">
              <a:cs typeface="Calibri"/>
            </a:endParaRPr>
          </a:p>
          <a:p>
            <a:pPr marL="628650" lvl="1" indent="-171450">
              <a:buFont typeface="Arial" panose="020B0604020202020204" pitchFamily="34" charset="0"/>
              <a:buChar char="•"/>
            </a:pPr>
            <a:r>
              <a:rPr lang="nb-NO" sz="4800" i="1" u="none" dirty="0"/>
              <a:t>EU jobber med utvikling av et rettslig rammeverk for bærekraftig matproduksjon (2023)</a:t>
            </a:r>
          </a:p>
          <a:p>
            <a:pPr marL="628650" lvl="1" indent="-171450">
              <a:buFont typeface="Arial" panose="020B0604020202020204" pitchFamily="34" charset="0"/>
              <a:buChar char="•"/>
            </a:pPr>
            <a:endParaRPr lang="nb-NO" sz="4800" i="1" u="none" dirty="0"/>
          </a:p>
          <a:p>
            <a:pPr marL="1085850" lvl="2" indent="-171450">
              <a:buFont typeface="Arial" panose="020B0604020202020204" pitchFamily="34" charset="0"/>
              <a:buChar char="•"/>
            </a:pPr>
            <a:r>
              <a:rPr lang="nb-NO" dirty="0"/>
              <a:t>Skal være på samme nivå som EUs General Food Law</a:t>
            </a:r>
            <a:endParaRPr lang="nb-NO" dirty="0">
              <a:cs typeface="Calibri"/>
            </a:endParaRPr>
          </a:p>
          <a:p>
            <a:pPr marL="1085850" lvl="2" indent="-171450">
              <a:buFont typeface="Arial" panose="020B0604020202020204" pitchFamily="34" charset="0"/>
              <a:buChar char="•"/>
            </a:pPr>
            <a:r>
              <a:rPr lang="nb-NO" dirty="0"/>
              <a:t>Skal sikre at bærekraft integreres i matregelverket </a:t>
            </a:r>
          </a:p>
          <a:p>
            <a:pPr marL="1085850" lvl="2" indent="-171450">
              <a:buFont typeface="Arial" panose="020B0604020202020204" pitchFamily="34" charset="0"/>
              <a:buChar char="•"/>
            </a:pPr>
            <a:r>
              <a:rPr lang="nb-NO" dirty="0"/>
              <a:t>Skal gi minstestandarder for bærekraft i matkjeden og for aktørene</a:t>
            </a:r>
            <a:endParaRPr lang="nb-NO" dirty="0">
              <a:cs typeface="Calibri"/>
            </a:endParaRPr>
          </a:p>
          <a:p>
            <a:pPr marL="1085850" lvl="2" indent="-171450">
              <a:buFont typeface="Arial" panose="020B0604020202020204" pitchFamily="34" charset="0"/>
              <a:buChar char="•"/>
            </a:pPr>
            <a:r>
              <a:rPr lang="nb-NO" dirty="0"/>
              <a:t>Skal gi overordnede kriterier for "</a:t>
            </a:r>
            <a:r>
              <a:rPr lang="nb-NO" dirty="0" err="1"/>
              <a:t>sustainability</a:t>
            </a:r>
            <a:r>
              <a:rPr lang="nb-NO" dirty="0"/>
              <a:t> </a:t>
            </a:r>
            <a:r>
              <a:rPr lang="nb-NO" dirty="0" err="1"/>
              <a:t>analysis</a:t>
            </a:r>
            <a:r>
              <a:rPr lang="nb-NO" dirty="0"/>
              <a:t>"</a:t>
            </a:r>
            <a:endParaRPr lang="nb-NO" dirty="0">
              <a:cs typeface="Calibri"/>
            </a:endParaRPr>
          </a:p>
          <a:p>
            <a:pPr marL="1543050" lvl="3" indent="-171450">
              <a:buFont typeface="Arial" panose="020B0604020202020204" pitchFamily="34" charset="0"/>
              <a:buChar char="•"/>
            </a:pPr>
            <a:r>
              <a:rPr lang="nb-NO" dirty="0"/>
              <a:t>Avklare forholdet mellom risikoanalyse og bærekraftsanalyse</a:t>
            </a:r>
            <a:endParaRPr lang="nb-NO" dirty="0">
              <a:cs typeface="Calibri"/>
            </a:endParaRPr>
          </a:p>
          <a:p>
            <a:pPr marL="1543050" lvl="3" indent="-171450">
              <a:buFont typeface="Arial" panose="020B0604020202020204" pitchFamily="34" charset="0"/>
              <a:buChar char="•"/>
            </a:pPr>
            <a:r>
              <a:rPr lang="nb-NO" dirty="0"/>
              <a:t>Avklare innholdet i bærekraftsanalyse, og hvilket organ som skal utføre den</a:t>
            </a:r>
            <a:endParaRPr lang="nb-NO" dirty="0">
              <a:cs typeface="Calibri"/>
            </a:endParaRPr>
          </a:p>
          <a:p>
            <a:endParaRPr lang="en-GB" dirty="0"/>
          </a:p>
          <a:p>
            <a:endParaRPr lang="nb-NO" dirty="0"/>
          </a:p>
        </p:txBody>
      </p:sp>
      <p:sp>
        <p:nvSpPr>
          <p:cNvPr id="4" name="Plassholder for lysbildenummer 3"/>
          <p:cNvSpPr>
            <a:spLocks noGrp="1"/>
          </p:cNvSpPr>
          <p:nvPr>
            <p:ph type="sldNum" sz="quarter" idx="5"/>
          </p:nvPr>
        </p:nvSpPr>
        <p:spPr/>
        <p:txBody>
          <a:bodyPr/>
          <a:lstStyle/>
          <a:p>
            <a:fld id="{36F020E4-B675-458E-B7E6-EB5DA82B46D2}" type="slidenum">
              <a:rPr lang="nb-NO" smtClean="0"/>
              <a:t>5</a:t>
            </a:fld>
            <a:endParaRPr lang="nb-NO"/>
          </a:p>
        </p:txBody>
      </p:sp>
    </p:spTree>
    <p:extLst>
      <p:ext uri="{BB962C8B-B14F-4D97-AF65-F5344CB8AC3E}">
        <p14:creationId xmlns:p14="http://schemas.microsoft.com/office/powerpoint/2010/main" val="96404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dirty="0"/>
              <a:t>NIBIO, Vista </a:t>
            </a:r>
            <a:r>
              <a:rPr lang="en-GB" dirty="0" err="1"/>
              <a:t>og</a:t>
            </a:r>
            <a:r>
              <a:rPr lang="en-GB" dirty="0"/>
              <a:t> </a:t>
            </a:r>
            <a:r>
              <a:rPr lang="en-GB" dirty="0" err="1"/>
              <a:t>Ruralis</a:t>
            </a:r>
            <a:r>
              <a:rPr lang="en-GB" dirty="0"/>
              <a:t> </a:t>
            </a:r>
            <a:r>
              <a:rPr lang="en-GB" dirty="0" err="1"/>
              <a:t>presenterte</a:t>
            </a:r>
            <a:r>
              <a:rPr lang="en-GB" dirty="0"/>
              <a:t> </a:t>
            </a:r>
            <a:r>
              <a:rPr lang="en-GB" dirty="0" err="1"/>
              <a:t>i</a:t>
            </a:r>
            <a:r>
              <a:rPr lang="en-GB" dirty="0"/>
              <a:t> </a:t>
            </a:r>
            <a:r>
              <a:rPr lang="en-GB" dirty="0" err="1"/>
              <a:t>fjor</a:t>
            </a:r>
            <a:r>
              <a:rPr lang="en-GB" dirty="0"/>
              <a:t> </a:t>
            </a:r>
            <a:r>
              <a:rPr lang="en-GB" dirty="0" err="1"/>
              <a:t>rapporten</a:t>
            </a:r>
            <a:r>
              <a:rPr lang="en-GB" dirty="0"/>
              <a:t> “</a:t>
            </a:r>
            <a:r>
              <a:rPr lang="en-GB" dirty="0" err="1"/>
              <a:t>Klimaendring</a:t>
            </a:r>
            <a:r>
              <a:rPr lang="en-GB" dirty="0"/>
              <a:t> </a:t>
            </a:r>
            <a:r>
              <a:rPr lang="en-GB" dirty="0" err="1"/>
              <a:t>utfordrer</a:t>
            </a:r>
            <a:r>
              <a:rPr lang="en-GB" dirty="0"/>
              <a:t> det </a:t>
            </a:r>
            <a:r>
              <a:rPr lang="en-GB" dirty="0" err="1"/>
              <a:t>norske</a:t>
            </a:r>
            <a:r>
              <a:rPr lang="en-GB" dirty="0"/>
              <a:t> </a:t>
            </a:r>
            <a:r>
              <a:rPr lang="en-GB" dirty="0" err="1"/>
              <a:t>matsystemet</a:t>
            </a:r>
            <a:r>
              <a:rPr lang="en-GB" dirty="0"/>
              <a:t>”. </a:t>
            </a:r>
            <a:r>
              <a:rPr lang="nb-NO" dirty="0"/>
              <a:t>Jeg vil dele noen av deres konklusjoner og innsikter om klimaendringer og matproduksjon.</a:t>
            </a:r>
            <a:endParaRPr lang="en-GB" dirty="0"/>
          </a:p>
          <a:p>
            <a:pPr marL="0" indent="0">
              <a:buNone/>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Calibri" panose="020F0502020204030204" pitchFamily="34" charset="0"/>
                <a:ea typeface="Calibri" panose="020F0502020204030204" pitchFamily="34" charset="0"/>
              </a:rPr>
              <a:t>Klimaendringene ventes å føre til høyere temperaturer, endringer i nedbørsmengder og -fordeling, stigende havnivå og hyppigere ekstremværhendelser.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Calibri" panose="020F0502020204030204" pitchFamily="34" charset="0"/>
                <a:ea typeface="Calibri" panose="020F0502020204030204" pitchFamily="34" charset="0"/>
              </a:rPr>
              <a:t>Globale </a:t>
            </a:r>
            <a:r>
              <a:rPr lang="nb-NO" sz="1800" dirty="0" err="1">
                <a:effectLst/>
                <a:latin typeface="Calibri" panose="020F0502020204030204" pitchFamily="34" charset="0"/>
                <a:ea typeface="Calibri" panose="020F0502020204030204" pitchFamily="34" charset="0"/>
              </a:rPr>
              <a:t>matsystemer</a:t>
            </a:r>
            <a:r>
              <a:rPr lang="nb-NO" sz="1800" dirty="0">
                <a:effectLst/>
                <a:latin typeface="Calibri" panose="020F0502020204030204" pitchFamily="34" charset="0"/>
                <a:ea typeface="Calibri" panose="020F0502020204030204" pitchFamily="34" charset="0"/>
              </a:rPr>
              <a:t> vil bli utsatt for klimarelaterte påkjenninger i form av reduserte og mindre fiskefangster og avlinger, svakere og mer usikker produktivitetsutvikling i jordbruk og akvakultur og økt forekomst av planteskadegjørere og husdyrsykdommer. Dermed truer klimaendringene en sentral samfunnsfunksjon også for Norge. Effektene er usikre, og når de vil inntreffe er også usikkert.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Calibri" panose="020F0502020204030204" pitchFamily="34" charset="0"/>
                <a:ea typeface="Calibri" panose="020F0502020204030204" pitchFamily="34" charset="0"/>
              </a:rPr>
              <a:t>De vurderer at store svingninger i global matvareproduksjon kan utfordre matsikkerheten hos deler av den norske befolkningen, og i ekstreme tilfeller kreve rasjonering av knappe matressurser. Sviktende matsikkerhet dreier seg ikke bare om mangel på mat, men omfatter også svikt i matens kvalitet som kan ha negative konsekvenser for ernæring, helse og velvære.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effectLst/>
                <a:latin typeface="Calibri" panose="020F0502020204030204" pitchFamily="34" charset="0"/>
                <a:ea typeface="Calibri" panose="020F0502020204030204" pitchFamily="34" charset="0"/>
              </a:rPr>
              <a:t>Risikoen, både muligheter for tap og ekstra gevinster på enkelte primærproduksjoner, vil øke. Til tross for at vi har et </a:t>
            </a:r>
            <a:r>
              <a:rPr lang="nb-NO" sz="1800" dirty="0" err="1">
                <a:effectLst/>
                <a:latin typeface="Calibri" panose="020F0502020204030204" pitchFamily="34" charset="0"/>
                <a:ea typeface="Calibri" panose="020F0502020204030204" pitchFamily="34" charset="0"/>
              </a:rPr>
              <a:t>matsystem</a:t>
            </a:r>
            <a:r>
              <a:rPr lang="nb-NO" sz="1800" dirty="0">
                <a:effectLst/>
                <a:latin typeface="Calibri" panose="020F0502020204030204" pitchFamily="34" charset="0"/>
                <a:ea typeface="Calibri" panose="020F0502020204030204" pitchFamily="34" charset="0"/>
              </a:rPr>
              <a:t> med stor tilpasningsevne i forhold til fluktuasjoner i internasjonale forhold og nasjonale avlinger, må vi forvente at forbrukernes tillit til </a:t>
            </a:r>
            <a:r>
              <a:rPr lang="nb-NO" sz="1800" dirty="0" err="1">
                <a:effectLst/>
                <a:latin typeface="Calibri" panose="020F0502020204030204" pitchFamily="34" charset="0"/>
                <a:ea typeface="Calibri" panose="020F0502020204030204" pitchFamily="34" charset="0"/>
              </a:rPr>
              <a:t>matsystem</a:t>
            </a:r>
            <a:r>
              <a:rPr lang="nb-NO" sz="1800" dirty="0">
                <a:effectLst/>
                <a:latin typeface="Calibri" panose="020F0502020204030204" pitchFamily="34" charset="0"/>
                <a:ea typeface="Calibri" panose="020F0502020204030204" pitchFamily="34" charset="0"/>
              </a:rPr>
              <a:t> og matpolitikk blir satt på alvorlige prøver.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800" b="1"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b="1" dirty="0">
                <a:effectLst/>
                <a:latin typeface="Calibri" panose="020F0502020204030204" pitchFamily="34" charset="0"/>
                <a:ea typeface="Calibri" panose="020F0502020204030204" pitchFamily="34" charset="0"/>
              </a:rPr>
              <a:t>Dette begrunner aktiv, forebyggende klimatilpasning og andre tiltak for å styrke </a:t>
            </a:r>
            <a:r>
              <a:rPr lang="nb-NO" sz="1800" b="1" dirty="0" err="1">
                <a:effectLst/>
                <a:latin typeface="Calibri" panose="020F0502020204030204" pitchFamily="34" charset="0"/>
                <a:ea typeface="Calibri" panose="020F0502020204030204" pitchFamily="34" charset="0"/>
              </a:rPr>
              <a:t>matsystemets</a:t>
            </a:r>
            <a:r>
              <a:rPr lang="nb-NO" sz="1800" b="1" dirty="0">
                <a:effectLst/>
                <a:latin typeface="Calibri" panose="020F0502020204030204" pitchFamily="34" charset="0"/>
                <a:ea typeface="Calibri" panose="020F0502020204030204" pitchFamily="34" charset="0"/>
              </a:rPr>
              <a:t> motstandskraft.</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36F020E4-B675-458E-B7E6-EB5DA82B46D2}" type="slidenum">
              <a:rPr lang="nb-NO" smtClean="0"/>
              <a:t>6</a:t>
            </a:fld>
            <a:endParaRPr lang="nb-NO"/>
          </a:p>
        </p:txBody>
      </p:sp>
    </p:spTree>
    <p:extLst>
      <p:ext uri="{BB962C8B-B14F-4D97-AF65-F5344CB8AC3E}">
        <p14:creationId xmlns:p14="http://schemas.microsoft.com/office/powerpoint/2010/main" val="260534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Klimaendringer har allerede påvirket avlinger og husdyrproduktivitet negativt. Omfanget varierer med plantearter og -varianter, dyrearter og mellom regioner.</a:t>
            </a:r>
          </a:p>
          <a:p>
            <a:endParaRPr lang="nb-NO" dirty="0"/>
          </a:p>
          <a:p>
            <a:r>
              <a:rPr lang="nb-NO" dirty="0"/>
              <a:t>Klimaendringene har allerede bremset økningen i matproduksjonen, og dette vil forsterkes. De kombinerte klimarelaterte endringene i jordnæringsstoffer, skadedyr og sykdommer, ozon, varmestress og tørrhet, vil ha betydelig innvirkning på kvantiteten og kvaliteten på produksjonen av soyabønner, hvete og mais som vist i figuren over. </a:t>
            </a:r>
          </a:p>
          <a:p>
            <a:endParaRPr lang="nb-NO" dirty="0"/>
          </a:p>
          <a:p>
            <a:r>
              <a:rPr lang="nb-NO" dirty="0"/>
              <a:t>Frukt- og grønnsaksproduksjon, en nøkkelkomponent i et sunt kosthold, er også sårbart for klimaendringer. En nedgang i avlinger og avlingskvalitet er en konsekvens av høyere temperaturer, spesielt i tropiske og subtropiske områder. Varmestress reduserer fruktavlingene og akselererer utviklingen av grønnsaker, noe som resulterer i avlingstap, redusert produktkvalitet og matsvinn.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i="0" u="none" strike="noStrike" dirty="0">
                <a:solidFill>
                  <a:srgbClr val="000000"/>
                </a:solidFill>
                <a:effectLst/>
                <a:latin typeface="Calibri" panose="020F0502020204030204" pitchFamily="34" charset="0"/>
              </a:rPr>
              <a:t>FNs klimapanel har definert CRISPR/</a:t>
            </a:r>
            <a:r>
              <a:rPr lang="nb-NO" sz="1800" b="1" i="0" u="none" strike="noStrike" dirty="0" err="1">
                <a:solidFill>
                  <a:srgbClr val="000000"/>
                </a:solidFill>
                <a:effectLst/>
                <a:latin typeface="Calibri" panose="020F0502020204030204" pitchFamily="34" charset="0"/>
              </a:rPr>
              <a:t>genredigering</a:t>
            </a:r>
            <a:r>
              <a:rPr lang="nb-NO" sz="1800" b="1" i="0" u="none" strike="noStrike" dirty="0">
                <a:solidFill>
                  <a:srgbClr val="000000"/>
                </a:solidFill>
                <a:effectLst/>
                <a:latin typeface="Calibri" panose="020F0502020204030204" pitchFamily="34" charset="0"/>
              </a:rPr>
              <a:t> som en av de muliggjørende teknologiene for å håndtere klimaendringer, blant annet gjennom raskere klimatilpasning av planter. (</a:t>
            </a:r>
            <a:r>
              <a:rPr lang="nb-NO" sz="1800" b="1" i="0" u="sng" strike="noStrike" dirty="0">
                <a:solidFill>
                  <a:srgbClr val="1155CC"/>
                </a:solidFill>
                <a:effectLst/>
                <a:latin typeface="Calibri" panose="020F0502020204030204" pitchFamily="34" charset="0"/>
                <a:hlinkClick r:id="rId3"/>
              </a:rPr>
              <a:t>https://www.ipcc.ch/sr15/</a:t>
            </a:r>
            <a:r>
              <a:rPr lang="nb-NO" sz="1800" b="1" i="0" u="none" strike="noStrike" dirty="0">
                <a:solidFill>
                  <a:srgbClr val="000000"/>
                </a:solidFill>
                <a:effectLst/>
                <a:latin typeface="Calibri" panose="020F0502020204030204" pitchFamily="34" charset="0"/>
              </a:rPr>
              <a:t>)</a:t>
            </a:r>
          </a:p>
          <a:p>
            <a:endParaRPr lang="en-GB" dirty="0"/>
          </a:p>
          <a:p>
            <a:endParaRPr lang="en-GB"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36F020E4-B675-458E-B7E6-EB5DA82B46D2}" type="slidenum">
              <a:rPr lang="nb-NO" smtClean="0"/>
              <a:t>7</a:t>
            </a:fld>
            <a:endParaRPr lang="nb-NO"/>
          </a:p>
        </p:txBody>
      </p:sp>
    </p:spTree>
    <p:extLst>
      <p:ext uri="{BB962C8B-B14F-4D97-AF65-F5344CB8AC3E}">
        <p14:creationId xmlns:p14="http://schemas.microsoft.com/office/powerpoint/2010/main" val="3481101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400" dirty="0"/>
              <a:t>Med dette bakteppet vil jeg nå komme inn på nye genteknikker, som kan være en del av løsningen for et bærekraftig hav- og landbruk.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2400" dirty="0"/>
          </a:p>
          <a:p>
            <a:pPr marL="342900" indent="-342900">
              <a:buFont typeface="Arial" panose="020B0604020202020204" pitchFamily="34" charset="0"/>
              <a:buChar char="•"/>
            </a:pPr>
            <a:r>
              <a:rPr lang="en-US" sz="2400" b="0" i="0" dirty="0">
                <a:solidFill>
                  <a:srgbClr val="3A3A3A"/>
                </a:solidFill>
                <a:effectLst/>
                <a:latin typeface="Merriweather"/>
              </a:rPr>
              <a:t>F</a:t>
            </a:r>
            <a:r>
              <a:rPr lang="nb-NO" sz="1800" b="0" i="0" u="none" strike="noStrike" dirty="0" err="1">
                <a:solidFill>
                  <a:srgbClr val="000000"/>
                </a:solidFill>
                <a:effectLst/>
                <a:latin typeface="Calibri"/>
                <a:cs typeface="Calibri"/>
              </a:rPr>
              <a:t>Ns</a:t>
            </a:r>
            <a:r>
              <a:rPr lang="nb-NO" sz="1800" b="0" i="0" u="none" strike="noStrike" dirty="0">
                <a:solidFill>
                  <a:srgbClr val="000000"/>
                </a:solidFill>
                <a:effectLst/>
                <a:latin typeface="Calibri"/>
                <a:cs typeface="Calibri"/>
              </a:rPr>
              <a:t> organisasjon for mat og landbruk (FAO) har identifisert </a:t>
            </a:r>
            <a:r>
              <a:rPr lang="nb-NO" sz="1800" b="0" i="0" u="none" strike="noStrike" dirty="0" err="1">
                <a:solidFill>
                  <a:srgbClr val="000000"/>
                </a:solidFill>
                <a:effectLst/>
                <a:latin typeface="Calibri"/>
                <a:cs typeface="Calibri"/>
              </a:rPr>
              <a:t>genredigering</a:t>
            </a:r>
            <a:r>
              <a:rPr lang="nb-NO" sz="1800" b="0" i="0" u="none" strike="noStrike" dirty="0">
                <a:solidFill>
                  <a:srgbClr val="000000"/>
                </a:solidFill>
                <a:effectLst/>
                <a:latin typeface="Calibri"/>
                <a:cs typeface="Calibri"/>
              </a:rPr>
              <a:t> som en nøkkelteknologi for å utvikle en mer bærekraftig og robust landbrukssektor.</a:t>
            </a:r>
            <a:endParaRPr lang="en-US" sz="2400" b="0" i="0" dirty="0">
              <a:solidFill>
                <a:srgbClr val="3A3A3A"/>
              </a:solidFill>
              <a:effectLst/>
              <a:latin typeface="Calibri"/>
              <a:cs typeface="Calibri"/>
            </a:endParaRPr>
          </a:p>
          <a:p>
            <a:pPr marL="342900" indent="-342900">
              <a:buFont typeface="Arial" panose="020B0604020202020204" pitchFamily="34" charset="0"/>
              <a:buChar char="•"/>
              <a:defRPr/>
            </a:pPr>
            <a:r>
              <a:rPr lang="nb-NO" sz="2400" dirty="0"/>
              <a:t>Ulike globale, europeiske og nasjonale organisasjoner (inklusive vår norske- vitenskapskomite for mat og miljø VKM), viser til at produkter produsert med nye </a:t>
            </a:r>
            <a:r>
              <a:rPr lang="nb-NO" sz="2400" dirty="0" err="1"/>
              <a:t>genredigeringsteknikker</a:t>
            </a:r>
            <a:r>
              <a:rPr lang="nb-NO" sz="2400" dirty="0"/>
              <a:t> vil være viktige for en bærekraftig utvikling. </a:t>
            </a:r>
          </a:p>
          <a:p>
            <a:pPr marL="342900" indent="-342900">
              <a:buFont typeface="Arial" panose="020B0604020202020204" pitchFamily="34" charset="0"/>
              <a:buChar char="•"/>
              <a:defRPr/>
            </a:pPr>
            <a:r>
              <a:rPr lang="nb-NO" sz="2400" dirty="0"/>
              <a:t>Slike produkter kan f.eks. bidra til øket </a:t>
            </a:r>
            <a:r>
              <a:rPr lang="nb-NO" sz="2400" dirty="0" err="1"/>
              <a:t>matroduksjon</a:t>
            </a:r>
            <a:r>
              <a:rPr lang="nb-NO" sz="2400" dirty="0"/>
              <a:t> på mindre arealer med mindre bruk av vann, sprøytemidler og gjødsel – samtidig som de kan være bedre tilpasset klimaendringene og/eller tåle sykdom og planteskadegjørere bedre. </a:t>
            </a:r>
            <a:endParaRPr lang="nb-NO" sz="2400" dirty="0">
              <a:cs typeface="Calibri"/>
            </a:endParaRPr>
          </a:p>
          <a:p>
            <a:pPr marL="342900" indent="-342900">
              <a:buFont typeface="Arial" panose="020B0604020202020204" pitchFamily="34" charset="0"/>
              <a:buChar char="•"/>
              <a:defRPr/>
            </a:pPr>
            <a:r>
              <a:rPr lang="nb-NO" sz="2400" dirty="0"/>
              <a:t>EFSA – European Food </a:t>
            </a:r>
            <a:r>
              <a:rPr lang="nb-NO" sz="2400" dirty="0" err="1"/>
              <a:t>Safety</a:t>
            </a:r>
            <a:r>
              <a:rPr lang="nb-NO" sz="2400" dirty="0"/>
              <a:t> </a:t>
            </a:r>
            <a:r>
              <a:rPr lang="nb-NO" sz="2400" dirty="0" err="1"/>
              <a:t>Authority</a:t>
            </a:r>
            <a:r>
              <a:rPr lang="nb-NO" sz="2400" dirty="0"/>
              <a:t> - har vurdert at det er lignende risikoprofil for planter laget med konvensjonelle planteforedlingsmetoder og for planter laget med </a:t>
            </a:r>
            <a:r>
              <a:rPr lang="nb-NO" sz="2400" dirty="0" err="1"/>
              <a:t>genredigering</a:t>
            </a:r>
            <a:r>
              <a:rPr lang="nb-NO" sz="2400" dirty="0"/>
              <a:t> uten bruk av fremmed DNA (målrettet </a:t>
            </a:r>
            <a:r>
              <a:rPr lang="nb-NO" sz="2400" dirty="0" err="1"/>
              <a:t>mutagenese</a:t>
            </a:r>
            <a:r>
              <a:rPr lang="nb-NO" sz="2400" dirty="0"/>
              <a:t> og </a:t>
            </a:r>
            <a:r>
              <a:rPr lang="nb-NO" sz="2400" dirty="0" err="1"/>
              <a:t>cisgenese</a:t>
            </a:r>
            <a:r>
              <a:rPr lang="nb-NO" sz="2400" dirty="0"/>
              <a:t>). </a:t>
            </a:r>
            <a:endParaRPr lang="nb-NO" sz="2400" dirty="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400" dirty="0"/>
              <a:t>Det danske etikkrådet har kommet med en redegjørelse der flertallet sier at det er direkte uetisk å ikke ta i bruk GMO-produkter produsert med presis </a:t>
            </a:r>
            <a:r>
              <a:rPr lang="nb-NO" sz="2400" dirty="0" err="1"/>
              <a:t>genredigering</a:t>
            </a:r>
            <a:r>
              <a:rPr lang="nb-NO" sz="2400" dirty="0"/>
              <a:t>. Basis for uttalelsen er at like ting skal bedømmes likt, og at en endring i </a:t>
            </a:r>
            <a:r>
              <a:rPr lang="nb-NO" sz="2400" dirty="0" err="1"/>
              <a:t>genomet</a:t>
            </a:r>
            <a:r>
              <a:rPr lang="nb-NO" sz="2400" dirty="0"/>
              <a:t> gjort med den presise </a:t>
            </a:r>
            <a:r>
              <a:rPr lang="nb-NO" sz="2400" dirty="0" err="1"/>
              <a:t>Crispr</a:t>
            </a:r>
            <a:r>
              <a:rPr lang="nb-NO" sz="2400" dirty="0"/>
              <a:t>-metoden ikke er mer risikabel enn en identisk endring utført med </a:t>
            </a:r>
            <a:r>
              <a:rPr lang="nb-NO" sz="2400" dirty="0" err="1"/>
              <a:t>mutagenese</a:t>
            </a:r>
            <a:r>
              <a:rPr lang="nb-NO" sz="2400" dirty="0"/>
              <a:t> vha. bestråling eller kjemi.</a:t>
            </a:r>
            <a:endParaRPr lang="nb-NO" sz="2400" dirty="0">
              <a:cs typeface="Calibri"/>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400" dirty="0"/>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400" dirty="0"/>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400" dirty="0"/>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400" dirty="0"/>
          </a:p>
          <a:p>
            <a:r>
              <a:rPr lang="en-GB" b="1" dirty="0"/>
              <a:t>BAKGRUNNSINFO:</a:t>
            </a:r>
            <a:endParaRPr lang="en-GB" dirty="0"/>
          </a:p>
          <a:p>
            <a:r>
              <a:rPr lang="en-GB" b="1" dirty="0" err="1"/>
              <a:t>Overføring</a:t>
            </a:r>
            <a:r>
              <a:rPr lang="en-GB" b="1" dirty="0"/>
              <a:t> </a:t>
            </a:r>
            <a:r>
              <a:rPr lang="en-GB" b="1" dirty="0" err="1"/>
              <a:t>av</a:t>
            </a:r>
            <a:r>
              <a:rPr lang="en-GB" b="1" dirty="0"/>
              <a:t> </a:t>
            </a:r>
            <a:r>
              <a:rPr lang="en-GB" b="1" dirty="0" err="1"/>
              <a:t>funksjonelle</a:t>
            </a:r>
            <a:r>
              <a:rPr lang="en-GB" b="1" dirty="0"/>
              <a:t> </a:t>
            </a:r>
            <a:r>
              <a:rPr lang="en-GB" b="1" dirty="0" err="1"/>
              <a:t>gener</a:t>
            </a:r>
            <a:r>
              <a:rPr lang="en-GB" b="1" dirty="0"/>
              <a:t> </a:t>
            </a:r>
            <a:r>
              <a:rPr lang="en-GB" dirty="0"/>
              <a:t>med </a:t>
            </a:r>
            <a:r>
              <a:rPr lang="en-GB" dirty="0" err="1"/>
              <a:t>ønskete</a:t>
            </a:r>
            <a:r>
              <a:rPr lang="en-GB" dirty="0"/>
              <a:t> </a:t>
            </a:r>
            <a:r>
              <a:rPr lang="en-GB" dirty="0" err="1"/>
              <a:t>egenskaper</a:t>
            </a:r>
            <a:r>
              <a:rPr lang="en-GB" dirty="0"/>
              <a:t> </a:t>
            </a:r>
            <a:r>
              <a:rPr lang="en-GB" dirty="0" err="1"/>
              <a:t>til</a:t>
            </a:r>
            <a:r>
              <a:rPr lang="en-GB" dirty="0"/>
              <a:t> </a:t>
            </a:r>
            <a:r>
              <a:rPr lang="en-GB" dirty="0" err="1"/>
              <a:t>mottakerorganismens</a:t>
            </a:r>
            <a:r>
              <a:rPr lang="en-GB" dirty="0"/>
              <a:t> </a:t>
            </a:r>
            <a:r>
              <a:rPr lang="en-GB" dirty="0" err="1"/>
              <a:t>genom</a:t>
            </a:r>
            <a:r>
              <a:rPr lang="en-GB" dirty="0"/>
              <a:t>: </a:t>
            </a:r>
            <a:r>
              <a:rPr lang="en-GB" dirty="0" err="1"/>
              <a:t>Slike</a:t>
            </a:r>
            <a:r>
              <a:rPr lang="en-GB" dirty="0"/>
              <a:t> </a:t>
            </a:r>
            <a:r>
              <a:rPr lang="en-GB" dirty="0" err="1"/>
              <a:t>funksjonelle</a:t>
            </a:r>
            <a:r>
              <a:rPr lang="en-GB" dirty="0"/>
              <a:t> </a:t>
            </a:r>
            <a:r>
              <a:rPr lang="en-GB" dirty="0" err="1"/>
              <a:t>gener</a:t>
            </a:r>
            <a:r>
              <a:rPr lang="en-GB" dirty="0"/>
              <a:t> </a:t>
            </a:r>
            <a:r>
              <a:rPr lang="en-GB" dirty="0" err="1"/>
              <a:t>kan</a:t>
            </a:r>
            <a:r>
              <a:rPr lang="en-GB" dirty="0"/>
              <a:t> </a:t>
            </a:r>
            <a:r>
              <a:rPr lang="en-GB" dirty="0" err="1"/>
              <a:t>bestå</a:t>
            </a:r>
            <a:r>
              <a:rPr lang="en-GB" dirty="0"/>
              <a:t> </a:t>
            </a:r>
            <a:r>
              <a:rPr lang="en-GB" dirty="0" err="1"/>
              <a:t>av</a:t>
            </a:r>
            <a:r>
              <a:rPr lang="en-GB" dirty="0"/>
              <a:t> </a:t>
            </a:r>
            <a:r>
              <a:rPr lang="en-GB" dirty="0" err="1"/>
              <a:t>elementer</a:t>
            </a:r>
            <a:r>
              <a:rPr lang="en-GB" dirty="0"/>
              <a:t> </a:t>
            </a:r>
            <a:r>
              <a:rPr lang="en-GB" dirty="0" err="1"/>
              <a:t>fra</a:t>
            </a:r>
            <a:r>
              <a:rPr lang="en-GB" dirty="0"/>
              <a:t> </a:t>
            </a:r>
            <a:r>
              <a:rPr lang="en-GB" dirty="0" err="1"/>
              <a:t>en</a:t>
            </a:r>
            <a:r>
              <a:rPr lang="en-GB" dirty="0"/>
              <a:t> </a:t>
            </a:r>
            <a:r>
              <a:rPr lang="en-GB" dirty="0" err="1"/>
              <a:t>hvilken</a:t>
            </a:r>
            <a:r>
              <a:rPr lang="en-GB" dirty="0"/>
              <a:t> </a:t>
            </a:r>
            <a:r>
              <a:rPr lang="en-GB" dirty="0" err="1"/>
              <a:t>som</a:t>
            </a:r>
            <a:r>
              <a:rPr lang="en-GB" dirty="0"/>
              <a:t> </a:t>
            </a:r>
            <a:r>
              <a:rPr lang="en-GB" dirty="0" err="1"/>
              <a:t>helst</a:t>
            </a:r>
            <a:r>
              <a:rPr lang="en-GB" dirty="0"/>
              <a:t> art, </a:t>
            </a:r>
            <a:r>
              <a:rPr lang="en-GB" dirty="0" err="1"/>
              <a:t>og</a:t>
            </a:r>
            <a:r>
              <a:rPr lang="en-GB" dirty="0"/>
              <a:t> </a:t>
            </a:r>
            <a:r>
              <a:rPr lang="en-GB" dirty="0" err="1"/>
              <a:t>vil</a:t>
            </a:r>
            <a:r>
              <a:rPr lang="en-GB" dirty="0"/>
              <a:t> </a:t>
            </a:r>
            <a:r>
              <a:rPr lang="en-GB" dirty="0" err="1"/>
              <a:t>som</a:t>
            </a:r>
            <a:r>
              <a:rPr lang="en-GB" dirty="0"/>
              <a:t> regel </a:t>
            </a:r>
            <a:r>
              <a:rPr lang="en-GB" b="1" dirty="0" err="1"/>
              <a:t>inkludere</a:t>
            </a:r>
            <a:r>
              <a:rPr lang="en-GB" b="1" dirty="0"/>
              <a:t> </a:t>
            </a:r>
            <a:r>
              <a:rPr lang="en-GB" b="1" dirty="0" err="1"/>
              <a:t>minst</a:t>
            </a:r>
            <a:r>
              <a:rPr lang="en-GB" b="1" dirty="0"/>
              <a:t> </a:t>
            </a:r>
            <a:r>
              <a:rPr lang="en-GB" b="1" dirty="0" err="1"/>
              <a:t>tre</a:t>
            </a:r>
            <a:r>
              <a:rPr lang="en-GB" b="1" dirty="0"/>
              <a:t> </a:t>
            </a:r>
            <a:r>
              <a:rPr lang="en-GB" b="1" dirty="0" err="1"/>
              <a:t>elementer</a:t>
            </a:r>
            <a:r>
              <a:rPr lang="en-GB" b="1" dirty="0"/>
              <a:t>: </a:t>
            </a:r>
            <a:r>
              <a:rPr lang="en-GB" b="1" dirty="0" err="1"/>
              <a:t>en</a:t>
            </a:r>
            <a:r>
              <a:rPr lang="en-GB" b="1" dirty="0"/>
              <a:t> promoter, et </a:t>
            </a:r>
            <a:r>
              <a:rPr lang="en-GB" b="1" dirty="0" err="1"/>
              <a:t>kodende</a:t>
            </a:r>
            <a:r>
              <a:rPr lang="en-GB" b="1" dirty="0"/>
              <a:t> gen </a:t>
            </a:r>
            <a:r>
              <a:rPr lang="en-GB" b="1" dirty="0" err="1"/>
              <a:t>og</a:t>
            </a:r>
            <a:r>
              <a:rPr lang="en-GB" b="1" dirty="0"/>
              <a:t> </a:t>
            </a:r>
            <a:r>
              <a:rPr lang="en-GB" b="1" dirty="0" err="1"/>
              <a:t>en</a:t>
            </a:r>
            <a:r>
              <a:rPr lang="en-GB" b="1" dirty="0"/>
              <a:t> terminator. </a:t>
            </a:r>
            <a:r>
              <a:rPr lang="en-GB" dirty="0" err="1"/>
              <a:t>Promoteren</a:t>
            </a:r>
            <a:r>
              <a:rPr lang="en-GB" dirty="0"/>
              <a:t> </a:t>
            </a:r>
            <a:r>
              <a:rPr lang="en-GB" dirty="0" err="1"/>
              <a:t>fungerer</a:t>
            </a:r>
            <a:r>
              <a:rPr lang="en-GB" dirty="0"/>
              <a:t> </a:t>
            </a:r>
            <a:r>
              <a:rPr lang="en-GB" dirty="0" err="1"/>
              <a:t>som</a:t>
            </a:r>
            <a:r>
              <a:rPr lang="en-GB" dirty="0"/>
              <a:t> et slags </a:t>
            </a:r>
            <a:r>
              <a:rPr lang="en-GB" dirty="0" err="1"/>
              <a:t>startsignal</a:t>
            </a:r>
            <a:r>
              <a:rPr lang="en-GB" dirty="0"/>
              <a:t>, </a:t>
            </a:r>
            <a:r>
              <a:rPr lang="en-GB" dirty="0" err="1"/>
              <a:t>og</a:t>
            </a:r>
            <a:r>
              <a:rPr lang="en-GB" dirty="0"/>
              <a:t> </a:t>
            </a:r>
            <a:r>
              <a:rPr lang="en-GB" dirty="0" err="1"/>
              <a:t>terminatoren</a:t>
            </a:r>
            <a:r>
              <a:rPr lang="en-GB" dirty="0"/>
              <a:t> </a:t>
            </a:r>
            <a:r>
              <a:rPr lang="en-GB" dirty="0" err="1"/>
              <a:t>som</a:t>
            </a:r>
            <a:r>
              <a:rPr lang="en-GB" dirty="0"/>
              <a:t> et </a:t>
            </a:r>
            <a:r>
              <a:rPr lang="en-GB" dirty="0" err="1"/>
              <a:t>stoppsignal</a:t>
            </a:r>
            <a:r>
              <a:rPr lang="en-GB" dirty="0"/>
              <a:t> </a:t>
            </a:r>
            <a:r>
              <a:rPr lang="en-GB" dirty="0" err="1"/>
              <a:t>i</a:t>
            </a:r>
            <a:r>
              <a:rPr lang="en-GB" dirty="0"/>
              <a:t> </a:t>
            </a:r>
            <a:r>
              <a:rPr lang="en-GB" dirty="0" err="1"/>
              <a:t>genomet</a:t>
            </a:r>
            <a:r>
              <a:rPr lang="en-GB" dirty="0"/>
              <a:t>, </a:t>
            </a:r>
            <a:r>
              <a:rPr lang="en-GB" dirty="0" err="1"/>
              <a:t>mens</a:t>
            </a:r>
            <a:r>
              <a:rPr lang="en-GB" dirty="0"/>
              <a:t> det </a:t>
            </a:r>
            <a:r>
              <a:rPr lang="en-GB" dirty="0" err="1"/>
              <a:t>kodende</a:t>
            </a:r>
            <a:r>
              <a:rPr lang="en-GB" dirty="0"/>
              <a:t> genet er den </a:t>
            </a:r>
            <a:r>
              <a:rPr lang="en-GB" dirty="0" err="1"/>
              <a:t>delen</a:t>
            </a:r>
            <a:r>
              <a:rPr lang="en-GB" dirty="0"/>
              <a:t> </a:t>
            </a:r>
            <a:r>
              <a:rPr lang="en-GB" dirty="0" err="1"/>
              <a:t>som</a:t>
            </a:r>
            <a:r>
              <a:rPr lang="en-GB" dirty="0"/>
              <a:t> </a:t>
            </a:r>
            <a:r>
              <a:rPr lang="en-GB" dirty="0" err="1"/>
              <a:t>faktisk</a:t>
            </a:r>
            <a:r>
              <a:rPr lang="en-GB" dirty="0"/>
              <a:t> </a:t>
            </a:r>
            <a:r>
              <a:rPr lang="en-GB" dirty="0" err="1"/>
              <a:t>oversettes</a:t>
            </a:r>
            <a:r>
              <a:rPr lang="en-GB" dirty="0"/>
              <a:t> for </a:t>
            </a:r>
            <a:r>
              <a:rPr lang="en-GB" dirty="0" err="1"/>
              <a:t>å</a:t>
            </a:r>
            <a:r>
              <a:rPr lang="en-GB" dirty="0"/>
              <a:t> </a:t>
            </a:r>
            <a:r>
              <a:rPr lang="en-GB" dirty="0" err="1"/>
              <a:t>bli</a:t>
            </a:r>
            <a:r>
              <a:rPr lang="en-GB" dirty="0"/>
              <a:t> (</a:t>
            </a:r>
            <a:r>
              <a:rPr lang="en-GB" dirty="0" err="1"/>
              <a:t>en</a:t>
            </a:r>
            <a:r>
              <a:rPr lang="en-GB" dirty="0"/>
              <a:t> del </a:t>
            </a:r>
            <a:r>
              <a:rPr lang="en-GB" dirty="0" err="1"/>
              <a:t>av</a:t>
            </a:r>
            <a:r>
              <a:rPr lang="en-GB" dirty="0"/>
              <a:t>) et protein. </a:t>
            </a:r>
            <a:r>
              <a:rPr lang="en-GB" dirty="0" err="1"/>
              <a:t>Hvis</a:t>
            </a:r>
            <a:r>
              <a:rPr lang="en-GB" dirty="0"/>
              <a:t> det </a:t>
            </a:r>
            <a:r>
              <a:rPr lang="en-GB" dirty="0" err="1"/>
              <a:t>funksjonelle</a:t>
            </a:r>
            <a:r>
              <a:rPr lang="en-GB" dirty="0"/>
              <a:t> genet er </a:t>
            </a:r>
            <a:r>
              <a:rPr lang="en-GB" dirty="0" err="1"/>
              <a:t>bygget</a:t>
            </a:r>
            <a:r>
              <a:rPr lang="en-GB" dirty="0"/>
              <a:t> </a:t>
            </a:r>
            <a:r>
              <a:rPr lang="en-GB" dirty="0" err="1"/>
              <a:t>opp</a:t>
            </a:r>
            <a:r>
              <a:rPr lang="en-GB" dirty="0"/>
              <a:t> </a:t>
            </a:r>
            <a:r>
              <a:rPr lang="en-GB" dirty="0" err="1"/>
              <a:t>av</a:t>
            </a:r>
            <a:r>
              <a:rPr lang="en-GB" dirty="0"/>
              <a:t> </a:t>
            </a:r>
            <a:r>
              <a:rPr lang="en-GB" dirty="0" err="1"/>
              <a:t>elementer</a:t>
            </a:r>
            <a:r>
              <a:rPr lang="en-GB" dirty="0"/>
              <a:t> </a:t>
            </a:r>
            <a:r>
              <a:rPr lang="en-GB" dirty="0" err="1"/>
              <a:t>som</a:t>
            </a:r>
            <a:r>
              <a:rPr lang="en-GB" dirty="0"/>
              <a:t> </a:t>
            </a:r>
            <a:r>
              <a:rPr lang="en-GB" dirty="0" err="1"/>
              <a:t>ikke</a:t>
            </a:r>
            <a:r>
              <a:rPr lang="en-GB" dirty="0"/>
              <a:t> sitter </a:t>
            </a:r>
            <a:r>
              <a:rPr lang="en-GB" dirty="0" err="1"/>
              <a:t>naturlig</a:t>
            </a:r>
            <a:r>
              <a:rPr lang="en-GB" dirty="0"/>
              <a:t> </a:t>
            </a:r>
            <a:r>
              <a:rPr lang="en-GB" dirty="0" err="1"/>
              <a:t>sammen</a:t>
            </a:r>
            <a:r>
              <a:rPr lang="en-GB" dirty="0"/>
              <a:t> </a:t>
            </a:r>
            <a:r>
              <a:rPr lang="en-GB" dirty="0" err="1"/>
              <a:t>i</a:t>
            </a:r>
            <a:r>
              <a:rPr lang="en-GB" dirty="0"/>
              <a:t> </a:t>
            </a:r>
            <a:r>
              <a:rPr lang="en-GB" dirty="0" err="1"/>
              <a:t>donororganismen</a:t>
            </a:r>
            <a:r>
              <a:rPr lang="en-GB" dirty="0"/>
              <a:t> </a:t>
            </a:r>
            <a:r>
              <a:rPr lang="en-GB" dirty="0" err="1"/>
              <a:t>kalles</a:t>
            </a:r>
            <a:r>
              <a:rPr lang="en-GB" dirty="0"/>
              <a:t> </a:t>
            </a:r>
            <a:r>
              <a:rPr lang="en-GB" dirty="0" err="1"/>
              <a:t>kassetten</a:t>
            </a:r>
            <a:r>
              <a:rPr lang="en-GB" dirty="0"/>
              <a:t> </a:t>
            </a:r>
            <a:r>
              <a:rPr lang="en-GB" dirty="0" err="1"/>
              <a:t>en</a:t>
            </a:r>
            <a:r>
              <a:rPr lang="en-GB" dirty="0"/>
              <a:t> </a:t>
            </a:r>
            <a:r>
              <a:rPr lang="en-GB" dirty="0" err="1"/>
              <a:t>genkonstruksjon</a:t>
            </a:r>
            <a:r>
              <a:rPr lang="en-GB" dirty="0"/>
              <a:t>. </a:t>
            </a:r>
            <a:r>
              <a:rPr lang="en-GB" b="1" dirty="0" err="1"/>
              <a:t>Hvis</a:t>
            </a:r>
            <a:r>
              <a:rPr lang="en-GB" b="1" dirty="0"/>
              <a:t> </a:t>
            </a:r>
            <a:r>
              <a:rPr lang="en-GB" b="1" dirty="0" err="1"/>
              <a:t>minst</a:t>
            </a:r>
            <a:r>
              <a:rPr lang="en-GB" b="1" dirty="0"/>
              <a:t> </a:t>
            </a:r>
            <a:r>
              <a:rPr lang="en-GB" b="1" dirty="0" err="1"/>
              <a:t>ett</a:t>
            </a:r>
            <a:r>
              <a:rPr lang="en-GB" b="1" dirty="0"/>
              <a:t> </a:t>
            </a:r>
            <a:r>
              <a:rPr lang="en-GB" b="1" dirty="0" err="1"/>
              <a:t>av</a:t>
            </a:r>
            <a:r>
              <a:rPr lang="en-GB" b="1" dirty="0"/>
              <a:t> </a:t>
            </a:r>
            <a:r>
              <a:rPr lang="en-GB" b="1" dirty="0" err="1"/>
              <a:t>elementene</a:t>
            </a:r>
            <a:r>
              <a:rPr lang="en-GB" b="1" dirty="0"/>
              <a:t> </a:t>
            </a:r>
            <a:r>
              <a:rPr lang="en-GB" b="1" dirty="0" err="1"/>
              <a:t>kommer</a:t>
            </a:r>
            <a:r>
              <a:rPr lang="en-GB" b="1" dirty="0"/>
              <a:t> </a:t>
            </a:r>
            <a:r>
              <a:rPr lang="en-GB" b="1" dirty="0" err="1"/>
              <a:t>fra</a:t>
            </a:r>
            <a:r>
              <a:rPr lang="en-GB" b="1" dirty="0"/>
              <a:t> </a:t>
            </a:r>
            <a:r>
              <a:rPr lang="en-GB" b="1" dirty="0" err="1"/>
              <a:t>en</a:t>
            </a:r>
            <a:r>
              <a:rPr lang="en-GB" b="1" dirty="0"/>
              <a:t> art </a:t>
            </a:r>
            <a:r>
              <a:rPr lang="en-GB" b="1" dirty="0" err="1"/>
              <a:t>som</a:t>
            </a:r>
            <a:r>
              <a:rPr lang="en-GB" b="1" dirty="0"/>
              <a:t> </a:t>
            </a:r>
            <a:r>
              <a:rPr lang="en-GB" b="1" dirty="0" err="1"/>
              <a:t>mottakerorganismen</a:t>
            </a:r>
            <a:r>
              <a:rPr lang="en-GB" b="1" dirty="0"/>
              <a:t> </a:t>
            </a:r>
            <a:r>
              <a:rPr lang="en-GB" b="1" dirty="0" err="1"/>
              <a:t>ikke</a:t>
            </a:r>
            <a:r>
              <a:rPr lang="en-GB" b="1" dirty="0"/>
              <a:t> </a:t>
            </a:r>
            <a:r>
              <a:rPr lang="en-GB" b="1" dirty="0" err="1"/>
              <a:t>kan</a:t>
            </a:r>
            <a:r>
              <a:rPr lang="en-GB" b="1" dirty="0"/>
              <a:t> </a:t>
            </a:r>
            <a:r>
              <a:rPr lang="en-GB" b="1" dirty="0" err="1"/>
              <a:t>krysses</a:t>
            </a:r>
            <a:r>
              <a:rPr lang="en-GB" b="1" dirty="0"/>
              <a:t> med </a:t>
            </a:r>
            <a:r>
              <a:rPr lang="en-GB" b="1" dirty="0" err="1"/>
              <a:t>naturlig</a:t>
            </a:r>
            <a:r>
              <a:rPr lang="en-GB" b="1" dirty="0"/>
              <a:t>, </a:t>
            </a:r>
            <a:r>
              <a:rPr lang="en-GB" b="1" dirty="0" err="1"/>
              <a:t>snakker</a:t>
            </a:r>
            <a:r>
              <a:rPr lang="en-GB" b="1" dirty="0"/>
              <a:t> vi om et </a:t>
            </a:r>
            <a:r>
              <a:rPr lang="en-GB" b="1" i="1" dirty="0" err="1"/>
              <a:t>transgen</a:t>
            </a:r>
            <a:r>
              <a:rPr lang="en-GB" dirty="0"/>
              <a:t>. </a:t>
            </a:r>
            <a:r>
              <a:rPr lang="en-GB" b="1" dirty="0"/>
              <a:t>Dersom hele det </a:t>
            </a:r>
            <a:r>
              <a:rPr lang="en-GB" b="1" dirty="0" err="1"/>
              <a:t>funksjonelle</a:t>
            </a:r>
            <a:r>
              <a:rPr lang="en-GB" b="1" dirty="0"/>
              <a:t> genet er </a:t>
            </a:r>
            <a:r>
              <a:rPr lang="en-GB" b="1" dirty="0" err="1"/>
              <a:t>fra</a:t>
            </a:r>
            <a:r>
              <a:rPr lang="en-GB" b="1" dirty="0"/>
              <a:t> </a:t>
            </a:r>
            <a:r>
              <a:rPr lang="en-GB" b="1" dirty="0" err="1"/>
              <a:t>en</a:t>
            </a:r>
            <a:r>
              <a:rPr lang="en-GB" b="1" dirty="0"/>
              <a:t> donor </a:t>
            </a:r>
            <a:r>
              <a:rPr lang="en-GB" b="1" dirty="0" err="1"/>
              <a:t>som</a:t>
            </a:r>
            <a:r>
              <a:rPr lang="en-GB" b="1" dirty="0"/>
              <a:t> </a:t>
            </a:r>
            <a:r>
              <a:rPr lang="en-GB" b="1" dirty="0" err="1"/>
              <a:t>mottakerorganismen</a:t>
            </a:r>
            <a:r>
              <a:rPr lang="en-GB" b="1" dirty="0"/>
              <a:t> </a:t>
            </a:r>
            <a:r>
              <a:rPr lang="en-GB" b="1" dirty="0" err="1"/>
              <a:t>kunne</a:t>
            </a:r>
            <a:r>
              <a:rPr lang="en-GB" b="1" dirty="0"/>
              <a:t> </a:t>
            </a:r>
            <a:r>
              <a:rPr lang="en-GB" b="1" dirty="0" err="1"/>
              <a:t>vært</a:t>
            </a:r>
            <a:r>
              <a:rPr lang="en-GB" b="1" dirty="0"/>
              <a:t> </a:t>
            </a:r>
            <a:r>
              <a:rPr lang="en-GB" b="1" dirty="0" err="1"/>
              <a:t>krysset</a:t>
            </a:r>
            <a:r>
              <a:rPr lang="en-GB" b="1" dirty="0"/>
              <a:t> med, </a:t>
            </a:r>
            <a:r>
              <a:rPr lang="en-GB" b="1" dirty="0" err="1"/>
              <a:t>snakker</a:t>
            </a:r>
            <a:r>
              <a:rPr lang="en-GB" b="1" dirty="0"/>
              <a:t> vi om et </a:t>
            </a:r>
            <a:r>
              <a:rPr lang="en-GB" b="1" i="1" dirty="0" err="1"/>
              <a:t>cisgen</a:t>
            </a:r>
            <a:r>
              <a:rPr lang="en-GB" b="1" dirty="0"/>
              <a:t>. Dersom </a:t>
            </a:r>
            <a:r>
              <a:rPr lang="en-GB" b="1" dirty="0" err="1"/>
              <a:t>elementer</a:t>
            </a:r>
            <a:r>
              <a:rPr lang="en-GB" b="1" dirty="0"/>
              <a:t> er </a:t>
            </a:r>
            <a:r>
              <a:rPr lang="en-GB" b="1" dirty="0" err="1"/>
              <a:t>plukket</a:t>
            </a:r>
            <a:r>
              <a:rPr lang="en-GB" b="1" dirty="0"/>
              <a:t> </a:t>
            </a:r>
            <a:r>
              <a:rPr lang="en-GB" b="1" dirty="0" err="1"/>
              <a:t>fra</a:t>
            </a:r>
            <a:r>
              <a:rPr lang="en-GB" b="1" dirty="0"/>
              <a:t> </a:t>
            </a:r>
            <a:r>
              <a:rPr lang="en-GB" b="1" dirty="0" err="1"/>
              <a:t>ulike</a:t>
            </a:r>
            <a:r>
              <a:rPr lang="en-GB" b="1" dirty="0"/>
              <a:t> </a:t>
            </a:r>
            <a:r>
              <a:rPr lang="en-GB" b="1" dirty="0" err="1"/>
              <a:t>kryssbare</a:t>
            </a:r>
            <a:r>
              <a:rPr lang="en-GB" b="1" dirty="0"/>
              <a:t> </a:t>
            </a:r>
            <a:r>
              <a:rPr lang="en-GB" b="1" dirty="0" err="1"/>
              <a:t>arter</a:t>
            </a:r>
            <a:r>
              <a:rPr lang="en-GB" b="1" dirty="0"/>
              <a:t>, </a:t>
            </a:r>
            <a:r>
              <a:rPr lang="en-GB" b="1" dirty="0" err="1"/>
              <a:t>og</a:t>
            </a:r>
            <a:r>
              <a:rPr lang="en-GB" b="1" dirty="0"/>
              <a:t> </a:t>
            </a:r>
            <a:r>
              <a:rPr lang="en-GB" b="1" dirty="0" err="1"/>
              <a:t>satt</a:t>
            </a:r>
            <a:r>
              <a:rPr lang="en-GB" b="1" dirty="0"/>
              <a:t> </a:t>
            </a:r>
            <a:r>
              <a:rPr lang="en-GB" b="1" dirty="0" err="1"/>
              <a:t>sammen</a:t>
            </a:r>
            <a:r>
              <a:rPr lang="en-GB" b="1" dirty="0"/>
              <a:t> </a:t>
            </a:r>
            <a:r>
              <a:rPr lang="en-GB" b="1" dirty="0" err="1"/>
              <a:t>i</a:t>
            </a:r>
            <a:r>
              <a:rPr lang="en-GB" b="1" dirty="0"/>
              <a:t> et </a:t>
            </a:r>
            <a:r>
              <a:rPr lang="en-GB" b="1" dirty="0" err="1"/>
              <a:t>nytt</a:t>
            </a:r>
            <a:r>
              <a:rPr lang="en-GB" b="1" dirty="0"/>
              <a:t> </a:t>
            </a:r>
            <a:r>
              <a:rPr lang="en-GB" b="1" dirty="0" err="1"/>
              <a:t>genkonstrukt</a:t>
            </a:r>
            <a:r>
              <a:rPr lang="en-GB" b="1" dirty="0"/>
              <a:t>, </a:t>
            </a:r>
            <a:r>
              <a:rPr lang="en-GB" b="1" dirty="0" err="1"/>
              <a:t>kalles</a:t>
            </a:r>
            <a:r>
              <a:rPr lang="en-GB" b="1" dirty="0"/>
              <a:t> </a:t>
            </a:r>
            <a:r>
              <a:rPr lang="en-GB" b="1" dirty="0" err="1"/>
              <a:t>dette</a:t>
            </a:r>
            <a:r>
              <a:rPr lang="en-GB" b="1" dirty="0"/>
              <a:t> et </a:t>
            </a:r>
            <a:r>
              <a:rPr lang="en-GB" b="1" i="1" dirty="0" err="1"/>
              <a:t>intragen</a:t>
            </a:r>
            <a:r>
              <a:rPr lang="en-GB" b="1" dirty="0"/>
              <a:t>. </a:t>
            </a:r>
            <a:br>
              <a:rPr lang="en-GB" b="1" dirty="0"/>
            </a:br>
            <a:endParaRPr lang="en-GB" dirty="0"/>
          </a:p>
          <a:p>
            <a:r>
              <a:rPr lang="en-GB" b="1" dirty="0"/>
              <a:t>Nye </a:t>
            </a:r>
            <a:r>
              <a:rPr lang="en-GB" b="1" dirty="0" err="1"/>
              <a:t>målrettede</a:t>
            </a:r>
            <a:r>
              <a:rPr lang="en-GB" b="1" dirty="0"/>
              <a:t> </a:t>
            </a:r>
            <a:r>
              <a:rPr lang="en-GB" b="1" dirty="0" err="1"/>
              <a:t>mutageneseteknikker</a:t>
            </a:r>
            <a:endParaRPr lang="en-GB" dirty="0"/>
          </a:p>
          <a:p>
            <a:r>
              <a:rPr lang="en-GB" dirty="0"/>
              <a:t>I det </a:t>
            </a:r>
            <a:r>
              <a:rPr lang="en-GB" dirty="0" err="1"/>
              <a:t>siste</a:t>
            </a:r>
            <a:r>
              <a:rPr lang="en-GB" dirty="0"/>
              <a:t> </a:t>
            </a:r>
            <a:r>
              <a:rPr lang="en-GB" dirty="0" err="1"/>
              <a:t>tiåret</a:t>
            </a:r>
            <a:r>
              <a:rPr lang="en-GB" dirty="0"/>
              <a:t> </a:t>
            </a:r>
            <a:r>
              <a:rPr lang="en-GB" dirty="0" err="1"/>
              <a:t>har</a:t>
            </a:r>
            <a:r>
              <a:rPr lang="en-GB" dirty="0"/>
              <a:t> nye </a:t>
            </a:r>
            <a:r>
              <a:rPr lang="en-GB" dirty="0" err="1"/>
              <a:t>og</a:t>
            </a:r>
            <a:r>
              <a:rPr lang="en-GB" dirty="0"/>
              <a:t> «</a:t>
            </a:r>
            <a:r>
              <a:rPr lang="en-GB" dirty="0" err="1"/>
              <a:t>enklere</a:t>
            </a:r>
            <a:r>
              <a:rPr lang="en-GB" dirty="0"/>
              <a:t>» </a:t>
            </a:r>
            <a:r>
              <a:rPr lang="en-GB" dirty="0" err="1"/>
              <a:t>teknikker</a:t>
            </a:r>
            <a:r>
              <a:rPr lang="en-GB" dirty="0"/>
              <a:t> for </a:t>
            </a:r>
            <a:r>
              <a:rPr lang="en-GB" dirty="0" err="1"/>
              <a:t>målrettet</a:t>
            </a:r>
            <a:r>
              <a:rPr lang="en-GB" dirty="0"/>
              <a:t> </a:t>
            </a:r>
            <a:r>
              <a:rPr lang="en-GB" dirty="0" err="1"/>
              <a:t>mutagenese</a:t>
            </a:r>
            <a:r>
              <a:rPr lang="en-GB" dirty="0"/>
              <a:t> </a:t>
            </a:r>
            <a:r>
              <a:rPr lang="en-GB" dirty="0" err="1"/>
              <a:t>blitt</a:t>
            </a:r>
            <a:r>
              <a:rPr lang="en-GB" dirty="0"/>
              <a:t> </a:t>
            </a:r>
            <a:r>
              <a:rPr lang="en-GB" dirty="0" err="1"/>
              <a:t>utviklet</a:t>
            </a:r>
            <a:r>
              <a:rPr lang="en-GB" dirty="0"/>
              <a:t>. De </a:t>
            </a:r>
            <a:r>
              <a:rPr lang="en-GB" dirty="0" err="1"/>
              <a:t>kalles</a:t>
            </a:r>
            <a:r>
              <a:rPr lang="en-GB" dirty="0"/>
              <a:t> </a:t>
            </a:r>
            <a:r>
              <a:rPr lang="en-GB" dirty="0" err="1"/>
              <a:t>gjerne</a:t>
            </a:r>
            <a:r>
              <a:rPr lang="en-GB" dirty="0"/>
              <a:t> "nye </a:t>
            </a:r>
            <a:r>
              <a:rPr lang="en-GB" dirty="0" err="1"/>
              <a:t>genomteknikker</a:t>
            </a:r>
            <a:r>
              <a:rPr lang="en-GB" dirty="0"/>
              <a:t>", med </a:t>
            </a:r>
            <a:r>
              <a:rPr lang="en-GB" dirty="0" err="1"/>
              <a:t>kortnavn</a:t>
            </a:r>
            <a:r>
              <a:rPr lang="en-GB" dirty="0"/>
              <a:t> NGT </a:t>
            </a:r>
            <a:r>
              <a:rPr lang="en-GB" dirty="0" err="1"/>
              <a:t>eller</a:t>
            </a:r>
            <a:r>
              <a:rPr lang="en-GB" dirty="0"/>
              <a:t> “nye </a:t>
            </a:r>
            <a:r>
              <a:rPr lang="en-GB" dirty="0" err="1"/>
              <a:t>avlsteknikker</a:t>
            </a:r>
            <a:r>
              <a:rPr lang="en-GB" dirty="0"/>
              <a:t>” (new breeding techniques, NBT). </a:t>
            </a:r>
            <a:r>
              <a:rPr lang="en-GB" dirty="0" err="1"/>
              <a:t>Genredigering</a:t>
            </a:r>
            <a:r>
              <a:rPr lang="en-GB" dirty="0"/>
              <a:t> </a:t>
            </a:r>
            <a:r>
              <a:rPr lang="en-GB" dirty="0" err="1"/>
              <a:t>eller</a:t>
            </a:r>
            <a:r>
              <a:rPr lang="en-GB" dirty="0"/>
              <a:t> </a:t>
            </a:r>
            <a:r>
              <a:rPr lang="en-GB" dirty="0" err="1"/>
              <a:t>genomredigering</a:t>
            </a:r>
            <a:r>
              <a:rPr lang="en-GB" dirty="0"/>
              <a:t> er </a:t>
            </a:r>
            <a:r>
              <a:rPr lang="en-GB" dirty="0" err="1"/>
              <a:t>også</a:t>
            </a:r>
            <a:r>
              <a:rPr lang="en-GB" dirty="0"/>
              <a:t> </a:t>
            </a:r>
            <a:r>
              <a:rPr lang="en-GB" dirty="0" err="1"/>
              <a:t>begreper</a:t>
            </a:r>
            <a:r>
              <a:rPr lang="en-GB" dirty="0"/>
              <a:t> </a:t>
            </a:r>
            <a:r>
              <a:rPr lang="en-GB" dirty="0" err="1"/>
              <a:t>som</a:t>
            </a:r>
            <a:r>
              <a:rPr lang="en-GB" dirty="0"/>
              <a:t> </a:t>
            </a:r>
            <a:r>
              <a:rPr lang="en-GB" dirty="0" err="1"/>
              <a:t>brukes</a:t>
            </a:r>
            <a:r>
              <a:rPr lang="en-GB" dirty="0"/>
              <a:t>. EU-</a:t>
            </a:r>
            <a:r>
              <a:rPr lang="en-GB" dirty="0" err="1"/>
              <a:t>kommisjonen</a:t>
            </a:r>
            <a:r>
              <a:rPr lang="en-GB" dirty="0"/>
              <a:t> </a:t>
            </a:r>
            <a:r>
              <a:rPr lang="en-GB" dirty="0" err="1"/>
              <a:t>har</a:t>
            </a:r>
            <a:r>
              <a:rPr lang="en-GB" dirty="0"/>
              <a:t> </a:t>
            </a:r>
            <a:r>
              <a:rPr lang="en-GB" dirty="0" err="1"/>
              <a:t>i</a:t>
            </a:r>
            <a:r>
              <a:rPr lang="en-GB" dirty="0"/>
              <a:t> </a:t>
            </a:r>
            <a:r>
              <a:rPr lang="en-GB" dirty="0" err="1"/>
              <a:t>sitt</a:t>
            </a:r>
            <a:r>
              <a:rPr lang="en-GB" dirty="0"/>
              <a:t> </a:t>
            </a:r>
            <a:r>
              <a:rPr lang="en-GB" dirty="0" err="1"/>
              <a:t>arbeid</a:t>
            </a:r>
            <a:r>
              <a:rPr lang="en-GB" dirty="0"/>
              <a:t> </a:t>
            </a:r>
            <a:r>
              <a:rPr lang="en-GB" dirty="0" err="1"/>
              <a:t>definert</a:t>
            </a:r>
            <a:r>
              <a:rPr lang="en-GB" dirty="0"/>
              <a:t> </a:t>
            </a:r>
            <a:r>
              <a:rPr lang="en-GB" dirty="0" err="1"/>
              <a:t>teknikker</a:t>
            </a:r>
            <a:r>
              <a:rPr lang="en-GB" dirty="0"/>
              <a:t> </a:t>
            </a:r>
            <a:r>
              <a:rPr lang="en-GB" dirty="0" err="1"/>
              <a:t>som</a:t>
            </a:r>
            <a:r>
              <a:rPr lang="en-GB" dirty="0"/>
              <a:t> er </a:t>
            </a:r>
            <a:r>
              <a:rPr lang="en-GB" dirty="0" err="1"/>
              <a:t>utviklet</a:t>
            </a:r>
            <a:r>
              <a:rPr lang="en-GB" dirty="0"/>
              <a:t> </a:t>
            </a:r>
            <a:r>
              <a:rPr lang="en-GB" dirty="0" err="1"/>
              <a:t>etter</a:t>
            </a:r>
            <a:r>
              <a:rPr lang="en-GB" dirty="0"/>
              <a:t> </a:t>
            </a:r>
            <a:r>
              <a:rPr lang="en-GB" dirty="0" err="1"/>
              <a:t>utsettingsdirektivet</a:t>
            </a:r>
            <a:r>
              <a:rPr lang="en-GB" dirty="0"/>
              <a:t> </a:t>
            </a:r>
            <a:r>
              <a:rPr lang="en-GB" dirty="0" err="1"/>
              <a:t>trådte</a:t>
            </a:r>
            <a:r>
              <a:rPr lang="en-GB" dirty="0"/>
              <a:t> </a:t>
            </a:r>
            <a:r>
              <a:rPr lang="en-GB" dirty="0" err="1"/>
              <a:t>i</a:t>
            </a:r>
            <a:r>
              <a:rPr lang="en-GB" dirty="0"/>
              <a:t> kraft, </a:t>
            </a:r>
            <a:r>
              <a:rPr lang="en-GB" dirty="0" err="1"/>
              <a:t>i</a:t>
            </a:r>
            <a:r>
              <a:rPr lang="en-GB" dirty="0"/>
              <a:t> 2001, </a:t>
            </a:r>
            <a:r>
              <a:rPr lang="en-GB" dirty="0" err="1"/>
              <a:t>som</a:t>
            </a:r>
            <a:r>
              <a:rPr lang="en-GB" dirty="0"/>
              <a:t> new genomic techniques (NGTs).  </a:t>
            </a:r>
            <a:endParaRPr lang="en-GB" dirty="0">
              <a:cs typeface="Calibri"/>
            </a:endParaRPr>
          </a:p>
          <a:p>
            <a:br>
              <a:rPr lang="en-GB" dirty="0"/>
            </a:br>
            <a:r>
              <a:rPr lang="en-GB" dirty="0"/>
              <a:t>Et </a:t>
            </a:r>
            <a:r>
              <a:rPr lang="en-GB" dirty="0" err="1"/>
              <a:t>fellestrekk</a:t>
            </a:r>
            <a:r>
              <a:rPr lang="en-GB" dirty="0"/>
              <a:t> </a:t>
            </a:r>
            <a:r>
              <a:rPr lang="en-GB" dirty="0" err="1"/>
              <a:t>ved</a:t>
            </a:r>
            <a:r>
              <a:rPr lang="en-GB" dirty="0"/>
              <a:t> de nye </a:t>
            </a:r>
            <a:r>
              <a:rPr lang="en-GB" dirty="0" err="1"/>
              <a:t>metodene</a:t>
            </a:r>
            <a:r>
              <a:rPr lang="en-GB" dirty="0"/>
              <a:t> at de er </a:t>
            </a:r>
            <a:r>
              <a:rPr lang="en-GB" dirty="0" err="1"/>
              <a:t>utviklet</a:t>
            </a:r>
            <a:r>
              <a:rPr lang="en-GB" dirty="0"/>
              <a:t> for at DNA-</a:t>
            </a:r>
            <a:r>
              <a:rPr lang="en-GB" dirty="0" err="1"/>
              <a:t>endringene</a:t>
            </a:r>
            <a:r>
              <a:rPr lang="en-GB" dirty="0"/>
              <a:t> </a:t>
            </a:r>
            <a:r>
              <a:rPr lang="en-GB" dirty="0" err="1"/>
              <a:t>i</a:t>
            </a:r>
            <a:r>
              <a:rPr lang="en-GB" dirty="0"/>
              <a:t> </a:t>
            </a:r>
            <a:r>
              <a:rPr lang="en-GB" dirty="0" err="1"/>
              <a:t>utgangspunktet</a:t>
            </a:r>
            <a:r>
              <a:rPr lang="en-GB" dirty="0"/>
              <a:t> </a:t>
            </a:r>
            <a:r>
              <a:rPr lang="en-GB" dirty="0" err="1"/>
              <a:t>skal</a:t>
            </a:r>
            <a:r>
              <a:rPr lang="en-GB" dirty="0"/>
              <a:t> </a:t>
            </a:r>
            <a:r>
              <a:rPr lang="en-GB" dirty="0" err="1"/>
              <a:t>oppstå</a:t>
            </a:r>
            <a:r>
              <a:rPr lang="en-GB" dirty="0"/>
              <a:t> </a:t>
            </a:r>
            <a:r>
              <a:rPr lang="en-GB" dirty="0" err="1"/>
              <a:t>på</a:t>
            </a:r>
            <a:r>
              <a:rPr lang="en-GB" dirty="0"/>
              <a:t> </a:t>
            </a:r>
            <a:r>
              <a:rPr lang="en-GB" dirty="0" err="1"/>
              <a:t>forutbestemte</a:t>
            </a:r>
            <a:r>
              <a:rPr lang="en-GB" dirty="0"/>
              <a:t> </a:t>
            </a:r>
            <a:r>
              <a:rPr lang="en-GB" dirty="0" err="1"/>
              <a:t>plasser</a:t>
            </a:r>
            <a:r>
              <a:rPr lang="en-GB" dirty="0"/>
              <a:t>, </a:t>
            </a:r>
            <a:r>
              <a:rPr lang="en-GB" dirty="0" err="1"/>
              <a:t>altså</a:t>
            </a:r>
            <a:r>
              <a:rPr lang="en-GB" dirty="0"/>
              <a:t> </a:t>
            </a:r>
            <a:r>
              <a:rPr lang="en-GB" dirty="0" err="1"/>
              <a:t>målrettet</a:t>
            </a:r>
            <a:r>
              <a:rPr lang="en-GB" dirty="0"/>
              <a:t>, for </a:t>
            </a:r>
            <a:r>
              <a:rPr lang="en-GB" dirty="0" err="1"/>
              <a:t>eksempel</a:t>
            </a:r>
            <a:r>
              <a:rPr lang="en-GB" dirty="0"/>
              <a:t> </a:t>
            </a:r>
            <a:r>
              <a:rPr lang="en-GB" dirty="0" err="1"/>
              <a:t>inne</a:t>
            </a:r>
            <a:r>
              <a:rPr lang="en-GB" dirty="0"/>
              <a:t> </a:t>
            </a:r>
            <a:r>
              <a:rPr lang="en-GB" dirty="0" err="1"/>
              <a:t>i</a:t>
            </a:r>
            <a:r>
              <a:rPr lang="en-GB" dirty="0"/>
              <a:t> </a:t>
            </a:r>
            <a:r>
              <a:rPr lang="en-GB" dirty="0" err="1"/>
              <a:t>gener</a:t>
            </a:r>
            <a:r>
              <a:rPr lang="en-GB" dirty="0"/>
              <a:t> for </a:t>
            </a:r>
            <a:r>
              <a:rPr lang="en-GB" dirty="0" err="1"/>
              <a:t>å</a:t>
            </a:r>
            <a:r>
              <a:rPr lang="en-GB" dirty="0"/>
              <a:t> </a:t>
            </a:r>
            <a:r>
              <a:rPr lang="en-GB" dirty="0" err="1"/>
              <a:t>inaktivere</a:t>
            </a:r>
            <a:r>
              <a:rPr lang="en-GB" dirty="0"/>
              <a:t> </a:t>
            </a:r>
            <a:r>
              <a:rPr lang="en-GB" dirty="0" err="1"/>
              <a:t>dem</a:t>
            </a:r>
            <a:r>
              <a:rPr lang="en-GB" dirty="0"/>
              <a:t>, </a:t>
            </a:r>
            <a:r>
              <a:rPr lang="en-GB" dirty="0" err="1"/>
              <a:t>skru</a:t>
            </a:r>
            <a:r>
              <a:rPr lang="en-GB" dirty="0"/>
              <a:t> </a:t>
            </a:r>
            <a:r>
              <a:rPr lang="en-GB" dirty="0" err="1"/>
              <a:t>dem</a:t>
            </a:r>
            <a:r>
              <a:rPr lang="en-GB" dirty="0"/>
              <a:t> </a:t>
            </a:r>
            <a:r>
              <a:rPr lang="en-GB" dirty="0" err="1"/>
              <a:t>på</a:t>
            </a:r>
            <a:r>
              <a:rPr lang="en-GB" dirty="0"/>
              <a:t> </a:t>
            </a:r>
            <a:r>
              <a:rPr lang="en-GB" dirty="0" err="1"/>
              <a:t>eller</a:t>
            </a:r>
            <a:r>
              <a:rPr lang="en-GB" dirty="0"/>
              <a:t> </a:t>
            </a:r>
            <a:r>
              <a:rPr lang="en-GB" dirty="0" err="1"/>
              <a:t>endre</a:t>
            </a:r>
            <a:r>
              <a:rPr lang="en-GB" dirty="0"/>
              <a:t> </a:t>
            </a:r>
            <a:r>
              <a:rPr lang="en-GB" dirty="0" err="1"/>
              <a:t>genuttrykket</a:t>
            </a:r>
            <a:r>
              <a:rPr lang="en-GB" dirty="0"/>
              <a:t> </a:t>
            </a:r>
            <a:r>
              <a:rPr lang="en-GB" dirty="0" err="1"/>
              <a:t>på</a:t>
            </a:r>
            <a:r>
              <a:rPr lang="en-GB" dirty="0"/>
              <a:t> </a:t>
            </a:r>
            <a:r>
              <a:rPr lang="en-GB" dirty="0" err="1"/>
              <a:t>annet</a:t>
            </a:r>
            <a:r>
              <a:rPr lang="en-GB" dirty="0"/>
              <a:t> vis. Dette </a:t>
            </a:r>
            <a:r>
              <a:rPr lang="en-GB" dirty="0" err="1"/>
              <a:t>til</a:t>
            </a:r>
            <a:r>
              <a:rPr lang="en-GB" dirty="0"/>
              <a:t> </a:t>
            </a:r>
            <a:r>
              <a:rPr lang="en-GB" dirty="0" err="1"/>
              <a:t>forskjell</a:t>
            </a:r>
            <a:r>
              <a:rPr lang="en-GB" dirty="0"/>
              <a:t> </a:t>
            </a:r>
            <a:r>
              <a:rPr lang="en-GB" dirty="0" err="1"/>
              <a:t>fra</a:t>
            </a:r>
            <a:r>
              <a:rPr lang="en-GB" dirty="0"/>
              <a:t> de </a:t>
            </a:r>
            <a:r>
              <a:rPr lang="en-GB" dirty="0" err="1"/>
              <a:t>klassiske</a:t>
            </a:r>
            <a:r>
              <a:rPr lang="en-GB" dirty="0"/>
              <a:t> </a:t>
            </a:r>
            <a:r>
              <a:rPr lang="en-GB" dirty="0" err="1"/>
              <a:t>genmodifiseringsteknikkene</a:t>
            </a:r>
            <a:r>
              <a:rPr lang="en-GB" dirty="0"/>
              <a:t>, </a:t>
            </a:r>
            <a:r>
              <a:rPr lang="en-GB" dirty="0" err="1"/>
              <a:t>hvor</a:t>
            </a:r>
            <a:r>
              <a:rPr lang="en-GB" dirty="0"/>
              <a:t> man </a:t>
            </a:r>
            <a:r>
              <a:rPr lang="en-GB" dirty="0" err="1"/>
              <a:t>ikke</a:t>
            </a:r>
            <a:r>
              <a:rPr lang="en-GB" dirty="0"/>
              <a:t> </a:t>
            </a:r>
            <a:r>
              <a:rPr lang="en-GB" dirty="0" err="1"/>
              <a:t>hadde</a:t>
            </a:r>
            <a:r>
              <a:rPr lang="en-GB" dirty="0"/>
              <a:t> </a:t>
            </a:r>
            <a:r>
              <a:rPr lang="en-GB" dirty="0" err="1"/>
              <a:t>kontroll</a:t>
            </a:r>
            <a:r>
              <a:rPr lang="en-GB" dirty="0"/>
              <a:t> </a:t>
            </a:r>
            <a:r>
              <a:rPr lang="en-GB" dirty="0" err="1"/>
              <a:t>på</a:t>
            </a:r>
            <a:r>
              <a:rPr lang="en-GB" dirty="0"/>
              <a:t> </a:t>
            </a:r>
            <a:r>
              <a:rPr lang="en-GB" dirty="0" err="1"/>
              <a:t>hvor</a:t>
            </a:r>
            <a:r>
              <a:rPr lang="en-GB" dirty="0"/>
              <a:t> </a:t>
            </a:r>
            <a:r>
              <a:rPr lang="en-GB" dirty="0" err="1"/>
              <a:t>i</a:t>
            </a:r>
            <a:r>
              <a:rPr lang="en-GB" dirty="0"/>
              <a:t> </a:t>
            </a:r>
            <a:r>
              <a:rPr lang="en-GB" dirty="0" err="1"/>
              <a:t>mottakerorganismenes</a:t>
            </a:r>
            <a:r>
              <a:rPr lang="en-GB" dirty="0"/>
              <a:t> </a:t>
            </a:r>
            <a:r>
              <a:rPr lang="en-GB" dirty="0" err="1"/>
              <a:t>arvemateriale</a:t>
            </a:r>
            <a:r>
              <a:rPr lang="en-GB" dirty="0"/>
              <a:t> de nye </a:t>
            </a:r>
            <a:r>
              <a:rPr lang="en-GB" dirty="0" err="1"/>
              <a:t>genene</a:t>
            </a:r>
            <a:r>
              <a:rPr lang="en-GB" dirty="0"/>
              <a:t> </a:t>
            </a:r>
            <a:r>
              <a:rPr lang="en-GB" dirty="0" err="1"/>
              <a:t>havnet</a:t>
            </a:r>
            <a:r>
              <a:rPr lang="en-GB" dirty="0"/>
              <a:t>. </a:t>
            </a:r>
            <a:r>
              <a:rPr lang="en-GB" dirty="0" err="1"/>
              <a:t>Felles</a:t>
            </a:r>
            <a:r>
              <a:rPr lang="en-GB" dirty="0"/>
              <a:t> for de nye </a:t>
            </a:r>
            <a:r>
              <a:rPr lang="en-GB" dirty="0" err="1"/>
              <a:t>teknikkene</a:t>
            </a:r>
            <a:r>
              <a:rPr lang="en-GB" dirty="0"/>
              <a:t> er at de </a:t>
            </a:r>
            <a:r>
              <a:rPr lang="en-GB" dirty="0" err="1"/>
              <a:t>baserer</a:t>
            </a:r>
            <a:r>
              <a:rPr lang="en-GB" dirty="0"/>
              <a:t> seg </a:t>
            </a:r>
            <a:r>
              <a:rPr lang="en-GB" dirty="0" err="1"/>
              <a:t>på</a:t>
            </a:r>
            <a:r>
              <a:rPr lang="en-GB" dirty="0"/>
              <a:t> at </a:t>
            </a:r>
            <a:r>
              <a:rPr lang="en-GB" dirty="0" err="1"/>
              <a:t>ulike</a:t>
            </a:r>
            <a:r>
              <a:rPr lang="en-GB" dirty="0"/>
              <a:t> </a:t>
            </a:r>
            <a:r>
              <a:rPr lang="en-GB" dirty="0" err="1"/>
              <a:t>molekyler</a:t>
            </a:r>
            <a:r>
              <a:rPr lang="en-GB" dirty="0"/>
              <a:t> </a:t>
            </a:r>
            <a:r>
              <a:rPr lang="en-GB" dirty="0" err="1"/>
              <a:t>gjenkjenner</a:t>
            </a:r>
            <a:r>
              <a:rPr lang="en-GB" dirty="0"/>
              <a:t> DNA-</a:t>
            </a:r>
            <a:r>
              <a:rPr lang="en-GB" dirty="0" err="1"/>
              <a:t>sekvens</a:t>
            </a:r>
            <a:r>
              <a:rPr lang="en-GB" dirty="0"/>
              <a:t> </a:t>
            </a:r>
            <a:r>
              <a:rPr lang="en-GB" dirty="0" err="1"/>
              <a:t>og</a:t>
            </a:r>
            <a:r>
              <a:rPr lang="en-GB" dirty="0"/>
              <a:t> binder seg </a:t>
            </a:r>
            <a:r>
              <a:rPr lang="en-GB" dirty="0" err="1"/>
              <a:t>til</a:t>
            </a:r>
            <a:r>
              <a:rPr lang="en-GB" dirty="0"/>
              <a:t> DNA, </a:t>
            </a:r>
            <a:r>
              <a:rPr lang="en-GB" dirty="0" err="1"/>
              <a:t>fører</a:t>
            </a:r>
            <a:r>
              <a:rPr lang="en-GB" dirty="0"/>
              <a:t> </a:t>
            </a:r>
            <a:r>
              <a:rPr lang="en-GB" dirty="0" err="1"/>
              <a:t>til</a:t>
            </a:r>
            <a:r>
              <a:rPr lang="en-GB" dirty="0"/>
              <a:t> </a:t>
            </a:r>
            <a:r>
              <a:rPr lang="en-GB" dirty="0" err="1"/>
              <a:t>skader</a:t>
            </a:r>
            <a:r>
              <a:rPr lang="en-GB" dirty="0"/>
              <a:t> </a:t>
            </a:r>
            <a:r>
              <a:rPr lang="en-GB" dirty="0" err="1"/>
              <a:t>og</a:t>
            </a:r>
            <a:r>
              <a:rPr lang="en-GB" dirty="0"/>
              <a:t> </a:t>
            </a:r>
            <a:r>
              <a:rPr lang="en-GB" dirty="0" err="1"/>
              <a:t>brudd</a:t>
            </a:r>
            <a:r>
              <a:rPr lang="en-GB" dirty="0"/>
              <a:t> </a:t>
            </a:r>
            <a:r>
              <a:rPr lang="en-GB" dirty="0" err="1"/>
              <a:t>i</a:t>
            </a:r>
            <a:r>
              <a:rPr lang="en-GB" dirty="0"/>
              <a:t> DNA, </a:t>
            </a:r>
            <a:r>
              <a:rPr lang="en-GB" dirty="0" err="1"/>
              <a:t>og</a:t>
            </a:r>
            <a:r>
              <a:rPr lang="en-GB" dirty="0"/>
              <a:t> at </a:t>
            </a:r>
            <a:r>
              <a:rPr lang="en-GB" dirty="0" err="1"/>
              <a:t>cellens</a:t>
            </a:r>
            <a:r>
              <a:rPr lang="en-GB" dirty="0"/>
              <a:t> </a:t>
            </a:r>
            <a:r>
              <a:rPr lang="en-GB" dirty="0" err="1"/>
              <a:t>egne</a:t>
            </a:r>
            <a:r>
              <a:rPr lang="en-GB" dirty="0"/>
              <a:t> </a:t>
            </a:r>
            <a:r>
              <a:rPr lang="en-GB" dirty="0" err="1"/>
              <a:t>reparasjonssystemer</a:t>
            </a:r>
            <a:r>
              <a:rPr lang="en-GB" dirty="0"/>
              <a:t> for </a:t>
            </a:r>
            <a:r>
              <a:rPr lang="en-GB" dirty="0" err="1"/>
              <a:t>ødelagt</a:t>
            </a:r>
            <a:r>
              <a:rPr lang="en-GB" dirty="0"/>
              <a:t> DNA </a:t>
            </a:r>
            <a:r>
              <a:rPr lang="en-GB" dirty="0" err="1"/>
              <a:t>blir</a:t>
            </a:r>
            <a:r>
              <a:rPr lang="en-GB" dirty="0"/>
              <a:t> </a:t>
            </a:r>
            <a:r>
              <a:rPr lang="en-GB" dirty="0" err="1"/>
              <a:t>utnyttet</a:t>
            </a:r>
            <a:r>
              <a:rPr lang="en-GB" dirty="0"/>
              <a:t> </a:t>
            </a:r>
            <a:r>
              <a:rPr lang="en-GB" dirty="0" err="1"/>
              <a:t>til</a:t>
            </a:r>
            <a:r>
              <a:rPr lang="en-GB" dirty="0"/>
              <a:t> </a:t>
            </a:r>
            <a:r>
              <a:rPr lang="en-GB" dirty="0" err="1"/>
              <a:t>å</a:t>
            </a:r>
            <a:r>
              <a:rPr lang="en-GB" dirty="0"/>
              <a:t> </a:t>
            </a:r>
            <a:r>
              <a:rPr lang="en-GB" dirty="0" err="1"/>
              <a:t>introdusere</a:t>
            </a:r>
            <a:r>
              <a:rPr lang="en-GB" dirty="0"/>
              <a:t> </a:t>
            </a:r>
            <a:r>
              <a:rPr lang="en-GB" dirty="0" err="1"/>
              <a:t>en</a:t>
            </a:r>
            <a:r>
              <a:rPr lang="en-GB" dirty="0"/>
              <a:t> </a:t>
            </a:r>
            <a:r>
              <a:rPr lang="en-GB" dirty="0" err="1"/>
              <a:t>ønsket</a:t>
            </a:r>
            <a:r>
              <a:rPr lang="en-GB" dirty="0"/>
              <a:t> </a:t>
            </a:r>
            <a:r>
              <a:rPr lang="en-GB" dirty="0" err="1"/>
              <a:t>endring</a:t>
            </a:r>
            <a:r>
              <a:rPr lang="en-GB" dirty="0"/>
              <a:t>. </a:t>
            </a:r>
            <a:endParaRPr lang="en-GB" dirty="0">
              <a:cs typeface="Calibri"/>
            </a:endParaRPr>
          </a:p>
          <a:p>
            <a:endParaRPr lang="en-GB" b="1" dirty="0">
              <a:cs typeface="Calibri"/>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8</a:t>
            </a:fld>
            <a:endParaRPr lang="nb-NO"/>
          </a:p>
        </p:txBody>
      </p:sp>
    </p:spTree>
    <p:extLst>
      <p:ext uri="{BB962C8B-B14F-4D97-AF65-F5344CB8AC3E}">
        <p14:creationId xmlns:p14="http://schemas.microsoft.com/office/powerpoint/2010/main" val="316940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b-NO" dirty="0"/>
              <a:t>Er det noen risiko ved å ta i bruk disse nye teknikkene? – Vi ønsker jo ikke å ta i bruk nye teknikker hvis risiko det er en uakseptabel risiko for helse eller miljø.</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b-NO" dirty="0"/>
          </a:p>
          <a:p>
            <a:pPr algn="just">
              <a:defRPr/>
            </a:pPr>
            <a:r>
              <a:rPr lang="nb-NO" dirty="0"/>
              <a:t>•Utgangspunktet for planteforedling og avlsarbeid er å se etter genetisk variasjon – og så selektere ønskede egenskaper </a:t>
            </a:r>
          </a:p>
          <a:p>
            <a:pPr algn="just">
              <a:defRPr/>
            </a:pPr>
            <a:endParaRPr lang="nb-NO" dirty="0">
              <a:cs typeface="Calibri"/>
            </a:endParaRPr>
          </a:p>
          <a:p>
            <a:pPr marL="285750" indent="-285750">
              <a:buFont typeface="Arial"/>
              <a:buChar char="•"/>
              <a:defRPr/>
            </a:pPr>
            <a:r>
              <a:rPr lang="nb-NO" b="1" dirty="0"/>
              <a:t>Konvensjonell </a:t>
            </a:r>
            <a:r>
              <a:rPr lang="nb-NO" b="1" dirty="0" err="1"/>
              <a:t>mutagenese</a:t>
            </a:r>
            <a:r>
              <a:rPr lang="nb-NO" b="1" dirty="0"/>
              <a:t> – bestråling eller kjemikalier gir mange, ukjente og helt tilfeldige mutasjoner</a:t>
            </a:r>
          </a:p>
          <a:p>
            <a:pPr marL="285750" indent="-285750">
              <a:buFont typeface="Arial"/>
              <a:buChar char="•"/>
              <a:defRPr/>
            </a:pPr>
            <a:endParaRPr lang="nb-NO" dirty="0">
              <a:cs typeface="Calibri" panose="020F0502020204030204"/>
            </a:endParaRPr>
          </a:p>
          <a:p>
            <a:pPr marL="285750" indent="-285750">
              <a:buFont typeface="Arial"/>
              <a:buChar char="•"/>
              <a:defRPr/>
            </a:pPr>
            <a:r>
              <a:rPr lang="nb-NO" b="1" dirty="0"/>
              <a:t>Målrettet </a:t>
            </a:r>
            <a:r>
              <a:rPr lang="nb-NO" b="1" dirty="0" err="1"/>
              <a:t>mutagenese</a:t>
            </a:r>
            <a:r>
              <a:rPr lang="nb-NO" b="1" dirty="0"/>
              <a:t> – </a:t>
            </a:r>
            <a:r>
              <a:rPr lang="nb-NO" b="1" dirty="0" err="1"/>
              <a:t>genredigering</a:t>
            </a:r>
            <a:r>
              <a:rPr lang="nb-NO" b="1" dirty="0"/>
              <a:t> som gir presis og målrettet mutasjon uten innsetting av fremmed DNA, dvs. innen arten</a:t>
            </a:r>
            <a:endParaRPr lang="nb-NO" dirty="0">
              <a:cs typeface="Calibri"/>
            </a:endParaRPr>
          </a:p>
          <a:p>
            <a:pPr algn="just">
              <a:defRPr/>
            </a:pPr>
            <a:endParaRPr lang="nb-NO" dirty="0">
              <a:cs typeface="Calibri"/>
            </a:endParaRPr>
          </a:p>
          <a:p>
            <a:pPr marL="285750" indent="-285750" algn="just">
              <a:buFont typeface="Arial"/>
              <a:buChar char="•"/>
              <a:defRPr/>
            </a:pPr>
            <a:r>
              <a:rPr lang="nb-NO" dirty="0"/>
              <a:t>Man har antatt at det ikke er helse- eller miljørisiko ved produkter produsert med konvensjonell </a:t>
            </a:r>
            <a:r>
              <a:rPr lang="nb-NO" dirty="0" err="1"/>
              <a:t>mutagenese</a:t>
            </a:r>
            <a:r>
              <a:rPr lang="nb-NO" dirty="0"/>
              <a:t> – derfor er det heller ingen krav til risikovurdering eller godkjenning</a:t>
            </a:r>
            <a:endParaRPr lang="nb-NO" dirty="0">
              <a:cs typeface="Calibri" panose="020F0502020204030204"/>
            </a:endParaRPr>
          </a:p>
          <a:p>
            <a:pPr algn="just">
              <a:defRPr/>
            </a:pPr>
            <a:r>
              <a:rPr lang="nb-NO" dirty="0"/>
              <a:t>– </a:t>
            </a:r>
            <a:r>
              <a:rPr lang="nb-NO" i="1" dirty="0"/>
              <a:t>selv </a:t>
            </a:r>
            <a:r>
              <a:rPr lang="nb-NO" dirty="0"/>
              <a:t>om man ikke har kunnskap om alle de genetiske endringene</a:t>
            </a:r>
            <a:endParaRPr lang="nb-NO" dirty="0">
              <a:cs typeface="Calibri" panose="020F0502020204030204"/>
            </a:endParaRPr>
          </a:p>
          <a:p>
            <a:pPr marL="285750" indent="-285750" algn="just">
              <a:buFont typeface="Arial"/>
              <a:buChar char="•"/>
              <a:defRPr/>
            </a:pPr>
            <a:endParaRPr lang="nb-NO" dirty="0">
              <a:cs typeface="Calibri" panose="020F0502020204030204"/>
            </a:endParaRPr>
          </a:p>
          <a:p>
            <a:pPr marL="285750" indent="-285750" algn="just">
              <a:buFont typeface="Arial"/>
              <a:buChar char="•"/>
              <a:defRPr/>
            </a:pPr>
            <a:r>
              <a:rPr lang="nb-NO" dirty="0"/>
              <a:t>Man har kunnskap om at det er en tilsvarende eller </a:t>
            </a:r>
            <a:r>
              <a:rPr lang="nb-NO" i="1" dirty="0"/>
              <a:t>lavere</a:t>
            </a:r>
            <a:r>
              <a:rPr lang="nb-NO" dirty="0"/>
              <a:t> risikoprofil for produkter produsert med målrettet </a:t>
            </a:r>
            <a:r>
              <a:rPr lang="nb-NO" dirty="0" err="1"/>
              <a:t>mutagenese</a:t>
            </a:r>
            <a:r>
              <a:rPr lang="nb-NO" dirty="0"/>
              <a:t>, enn for tilsvarende mutasjon oppstått ved naturlig eller indusert </a:t>
            </a:r>
            <a:r>
              <a:rPr lang="nb-NO" dirty="0" err="1"/>
              <a:t>mutagenese</a:t>
            </a:r>
            <a:r>
              <a:rPr lang="nb-NO" dirty="0"/>
              <a:t> </a:t>
            </a:r>
            <a:endParaRPr lang="nb-NO" dirty="0">
              <a:cs typeface="Calibri"/>
            </a:endParaRPr>
          </a:p>
          <a:p>
            <a:pPr>
              <a:defRPr/>
            </a:pPr>
            <a:endParaRPr lang="nb-NO" dirty="0">
              <a:cs typeface="Calibri"/>
            </a:endParaRPr>
          </a:p>
          <a:p>
            <a:r>
              <a:rPr lang="nb-NO" i="1" dirty="0"/>
              <a:t>Likevel </a:t>
            </a:r>
            <a:r>
              <a:rPr lang="nb-NO" dirty="0"/>
              <a:t>er </a:t>
            </a:r>
            <a:r>
              <a:rPr lang="nb-NO" dirty="0" err="1"/>
              <a:t>genredigeringsprodukter</a:t>
            </a:r>
            <a:r>
              <a:rPr lang="nb-NO" dirty="0"/>
              <a:t> regulert som GMO, pga. EU-domstolens kjennelse om dette i 2018. </a:t>
            </a:r>
          </a:p>
          <a:p>
            <a:endParaRPr lang="nb-NO" dirty="0">
              <a:cs typeface="Calibri"/>
            </a:endParaRPr>
          </a:p>
          <a:p>
            <a:pPr>
              <a:defRPr/>
            </a:pPr>
            <a:r>
              <a:rPr lang="nb-NO" dirty="0"/>
              <a:t>(EU-domstolen avgjorde i 2018 at 'nye </a:t>
            </a:r>
            <a:r>
              <a:rPr lang="nb-NO" dirty="0" err="1"/>
              <a:t>mutageneseteknikker</a:t>
            </a:r>
            <a:r>
              <a:rPr lang="nb-NO" dirty="0"/>
              <a:t>' er teknikker som gir en GMO etter direktiv 2001/18/EF (utsettingsdirektivet) som gjelder også i Norge – genteknologiloven)</a:t>
            </a:r>
            <a:endParaRPr lang="nb-NO" dirty="0">
              <a:cs typeface="Calibri"/>
            </a:endParaRPr>
          </a:p>
          <a:p>
            <a:pPr algn="just">
              <a:defRPr/>
            </a:pPr>
            <a:endParaRPr lang="nb-NO" dirty="0"/>
          </a:p>
          <a:p>
            <a:pPr marL="215900" indent="-215900">
              <a:lnSpc>
                <a:spcPct val="90000"/>
              </a:lnSpc>
              <a:spcBef>
                <a:spcPts val="300"/>
              </a:spcBef>
              <a:buFont typeface="Arial"/>
              <a:buChar char="•"/>
              <a:defRPr/>
            </a:pPr>
            <a:endParaRPr lang="nb-NO" dirty="0">
              <a:cs typeface="Calibri" panose="020F0502020204030204"/>
            </a:endParaRPr>
          </a:p>
          <a:p>
            <a:pPr marL="215900" indent="-215900">
              <a:lnSpc>
                <a:spcPct val="90000"/>
              </a:lnSpc>
              <a:spcBef>
                <a:spcPts val="300"/>
              </a:spcBef>
              <a:buFont typeface="Arial"/>
              <a:buChar char="•"/>
              <a:defRPr/>
            </a:pPr>
            <a:endParaRPr lang="nb-NO" dirty="0"/>
          </a:p>
          <a:p>
            <a:pPr marL="0" marR="0" lvl="0" indent="0" algn="just" defTabSz="914400">
              <a:lnSpc>
                <a:spcPct val="100000"/>
              </a:lnSpc>
              <a:spcBef>
                <a:spcPts val="0"/>
              </a:spcBef>
              <a:spcAft>
                <a:spcPts val="0"/>
              </a:spcAft>
              <a:buClrTx/>
              <a:buSzTx/>
              <a:buFontTx/>
              <a:buNone/>
              <a:tabLst/>
              <a:defRPr/>
            </a:pPr>
            <a:endParaRPr lang="nb-NO" sz="1200" dirty="0">
              <a:ea typeface="Calibri" panose="020F0502020204030204" pitchFamily="34" charset="0"/>
              <a:cs typeface="Calibri"/>
            </a:endParaRPr>
          </a:p>
        </p:txBody>
      </p:sp>
      <p:sp>
        <p:nvSpPr>
          <p:cNvPr id="4" name="Plassholder for lysbildenummer 3"/>
          <p:cNvSpPr>
            <a:spLocks noGrp="1"/>
          </p:cNvSpPr>
          <p:nvPr>
            <p:ph type="sldNum" sz="quarter" idx="5"/>
          </p:nvPr>
        </p:nvSpPr>
        <p:spPr/>
        <p:txBody>
          <a:bodyPr/>
          <a:lstStyle/>
          <a:p>
            <a:fld id="{36F020E4-B675-458E-B7E6-EB5DA82B46D2}" type="slidenum">
              <a:rPr lang="nb-NO" smtClean="0"/>
              <a:t>9</a:t>
            </a:fld>
            <a:endParaRPr lang="nb-NO"/>
          </a:p>
        </p:txBody>
      </p:sp>
    </p:spTree>
    <p:extLst>
      <p:ext uri="{BB962C8B-B14F-4D97-AF65-F5344CB8AC3E}">
        <p14:creationId xmlns:p14="http://schemas.microsoft.com/office/powerpoint/2010/main" val="281009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774825" y="175261"/>
            <a:ext cx="8642350" cy="1042989"/>
          </a:xfrm>
        </p:spPr>
        <p:txBody>
          <a:bodyPr/>
          <a:lstStyle/>
          <a:p>
            <a:r>
              <a:rPr lang="nb-NO"/>
              <a:t>Klikk for å redigere tittelstil</a:t>
            </a:r>
          </a:p>
        </p:txBody>
      </p:sp>
      <p:sp>
        <p:nvSpPr>
          <p:cNvPr id="8" name="Plassholder for tekst 7"/>
          <p:cNvSpPr>
            <a:spLocks noGrp="1"/>
          </p:cNvSpPr>
          <p:nvPr>
            <p:ph type="body" sz="quarter" idx="13"/>
          </p:nvPr>
        </p:nvSpPr>
        <p:spPr>
          <a:xfrm>
            <a:off x="1774824" y="1272540"/>
            <a:ext cx="8642349" cy="662940"/>
          </a:xfrm>
        </p:spPr>
        <p:txBody>
          <a:bodyPr>
            <a:normAutofit/>
          </a:bodyPr>
          <a:lstStyle>
            <a:lvl1pPr marL="0" indent="0">
              <a:buNone/>
              <a:defRPr sz="2400"/>
            </a:lvl1pPr>
          </a:lstStyle>
          <a:p>
            <a:pPr lvl="0"/>
            <a:r>
              <a:rPr lang="nb-NO"/>
              <a:t>Rediger tekststiler i malen</a:t>
            </a:r>
          </a:p>
        </p:txBody>
      </p:sp>
      <p:sp>
        <p:nvSpPr>
          <p:cNvPr id="5" name="Plassholder for innhold 2">
            <a:extLst>
              <a:ext uri="{FF2B5EF4-FFF2-40B4-BE49-F238E27FC236}">
                <a16:creationId xmlns:a16="http://schemas.microsoft.com/office/drawing/2014/main" id="{73F895F0-77FF-CD47-9AE2-2F6A44C3C866}"/>
              </a:ext>
            </a:extLst>
          </p:cNvPr>
          <p:cNvSpPr>
            <a:spLocks noGrp="1"/>
          </p:cNvSpPr>
          <p:nvPr>
            <p:ph idx="18"/>
          </p:nvPr>
        </p:nvSpPr>
        <p:spPr>
          <a:xfrm>
            <a:off x="1774824" y="2136869"/>
            <a:ext cx="8642351" cy="358485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7928364"/>
      </p:ext>
    </p:extLst>
  </p:cSld>
  <p:clrMapOvr>
    <a:masterClrMapping/>
  </p:clrMapOvr>
  <p:extLst>
    <p:ext uri="{DCECCB84-F9BA-43D5-87BE-67443E8EF086}">
      <p15:sldGuideLst xmlns:p15="http://schemas.microsoft.com/office/powerpoint/2012/main">
        <p15:guide id="1" pos="1118" userDrawn="1">
          <p15:clr>
            <a:srgbClr val="FBAE40"/>
          </p15:clr>
        </p15:guide>
        <p15:guide id="2" pos="656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e høyre side">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763" y="6501383"/>
            <a:ext cx="1280163" cy="356617"/>
          </a:xfrm>
          <a:prstGeom prst="rect">
            <a:avLst/>
          </a:prstGeom>
        </p:spPr>
      </p:pic>
      <p:sp>
        <p:nvSpPr>
          <p:cNvPr id="14" name="Tittel 9">
            <a:extLst>
              <a:ext uri="{FF2B5EF4-FFF2-40B4-BE49-F238E27FC236}">
                <a16:creationId xmlns:a16="http://schemas.microsoft.com/office/drawing/2014/main" id="{AF32C31A-24B8-7742-9A05-F181BFA833E2}"/>
              </a:ext>
            </a:extLst>
          </p:cNvPr>
          <p:cNvSpPr>
            <a:spLocks noGrp="1"/>
          </p:cNvSpPr>
          <p:nvPr>
            <p:ph type="title" hasCustomPrompt="1"/>
          </p:nvPr>
        </p:nvSpPr>
        <p:spPr>
          <a:xfrm>
            <a:off x="1781812" y="175261"/>
            <a:ext cx="3592621" cy="1042989"/>
          </a:xfrm>
        </p:spPr>
        <p:txBody>
          <a:bodyPr/>
          <a:lstStyle/>
          <a:p>
            <a:r>
              <a:rPr lang="nb-NO"/>
              <a:t>Rediger tittel</a:t>
            </a:r>
          </a:p>
        </p:txBody>
      </p:sp>
      <p:sp>
        <p:nvSpPr>
          <p:cNvPr id="15" name="Plassholder for tekst 7">
            <a:extLst>
              <a:ext uri="{FF2B5EF4-FFF2-40B4-BE49-F238E27FC236}">
                <a16:creationId xmlns:a16="http://schemas.microsoft.com/office/drawing/2014/main" id="{C66DCF21-EAFA-3A41-BE70-4FA7492B2ADF}"/>
              </a:ext>
            </a:extLst>
          </p:cNvPr>
          <p:cNvSpPr>
            <a:spLocks noGrp="1"/>
          </p:cNvSpPr>
          <p:nvPr>
            <p:ph type="body" sz="quarter" idx="13" hasCustomPrompt="1"/>
          </p:nvPr>
        </p:nvSpPr>
        <p:spPr>
          <a:xfrm>
            <a:off x="1781813" y="1272540"/>
            <a:ext cx="3598790" cy="662940"/>
          </a:xfrm>
        </p:spPr>
        <p:txBody>
          <a:bodyPr>
            <a:normAutofit/>
          </a:bodyPr>
          <a:lstStyle>
            <a:lvl1pPr marL="0" indent="0">
              <a:buNone/>
              <a:defRPr sz="2400"/>
            </a:lvl1pPr>
          </a:lstStyle>
          <a:p>
            <a:pPr lvl="0"/>
            <a:r>
              <a:rPr lang="nb-NO"/>
              <a:t>Redigere tekststiler i malen</a:t>
            </a:r>
          </a:p>
        </p:txBody>
      </p:sp>
      <p:sp>
        <p:nvSpPr>
          <p:cNvPr id="16" name="Plassholder for innhold 2">
            <a:extLst>
              <a:ext uri="{FF2B5EF4-FFF2-40B4-BE49-F238E27FC236}">
                <a16:creationId xmlns:a16="http://schemas.microsoft.com/office/drawing/2014/main" id="{72901C8E-001B-F049-88E5-B8D5BB9DEF62}"/>
              </a:ext>
            </a:extLst>
          </p:cNvPr>
          <p:cNvSpPr>
            <a:spLocks noGrp="1"/>
          </p:cNvSpPr>
          <p:nvPr>
            <p:ph idx="18"/>
          </p:nvPr>
        </p:nvSpPr>
        <p:spPr>
          <a:xfrm>
            <a:off x="1781813" y="2088261"/>
            <a:ext cx="3598790" cy="36334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bilde 7">
            <a:extLst>
              <a:ext uri="{FF2B5EF4-FFF2-40B4-BE49-F238E27FC236}">
                <a16:creationId xmlns:a16="http://schemas.microsoft.com/office/drawing/2014/main" id="{416C4B6B-3620-044B-8962-E86EE71162EA}"/>
              </a:ext>
            </a:extLst>
          </p:cNvPr>
          <p:cNvSpPr>
            <a:spLocks noGrp="1"/>
          </p:cNvSpPr>
          <p:nvPr>
            <p:ph type="pic" sz="quarter" idx="14"/>
          </p:nvPr>
        </p:nvSpPr>
        <p:spPr>
          <a:xfrm>
            <a:off x="7149258" y="0"/>
            <a:ext cx="5041733" cy="6858000"/>
          </a:xfrm>
        </p:spPr>
        <p:txBody>
          <a:bodyPr/>
          <a:lstStyle/>
          <a:p>
            <a:r>
              <a:rPr lang="nb-NO"/>
              <a:t>Klikk på ikonet for å legge til et bilde</a:t>
            </a:r>
          </a:p>
        </p:txBody>
      </p:sp>
    </p:spTree>
    <p:extLst>
      <p:ext uri="{BB962C8B-B14F-4D97-AF65-F5344CB8AC3E}">
        <p14:creationId xmlns:p14="http://schemas.microsoft.com/office/powerpoint/2010/main" val="1047899602"/>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9" name="Plassholder for tekst 7"/>
          <p:cNvSpPr>
            <a:spLocks noGrp="1"/>
          </p:cNvSpPr>
          <p:nvPr>
            <p:ph type="body" sz="quarter" idx="13"/>
          </p:nvPr>
        </p:nvSpPr>
        <p:spPr>
          <a:xfrm>
            <a:off x="1774825" y="1272540"/>
            <a:ext cx="7200900" cy="662940"/>
          </a:xfrm>
        </p:spPr>
        <p:txBody>
          <a:bodyPr>
            <a:normAutofit/>
          </a:bodyPr>
          <a:lstStyle>
            <a:lvl1pPr marL="0" indent="0">
              <a:buNone/>
              <a:defRPr sz="2400"/>
            </a:lvl1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8" name="Plassholder for bilde 7">
            <a:extLst>
              <a:ext uri="{FF2B5EF4-FFF2-40B4-BE49-F238E27FC236}">
                <a16:creationId xmlns:a16="http://schemas.microsoft.com/office/drawing/2014/main" id="{DEA2D209-9DBA-8E45-8561-BC3CC3C41D46}"/>
              </a:ext>
            </a:extLst>
          </p:cNvPr>
          <p:cNvSpPr>
            <a:spLocks noGrp="1"/>
          </p:cNvSpPr>
          <p:nvPr>
            <p:ph type="pic" sz="quarter" idx="14"/>
          </p:nvPr>
        </p:nvSpPr>
        <p:spPr>
          <a:xfrm>
            <a:off x="1774825" y="2087563"/>
            <a:ext cx="4215840" cy="2834958"/>
          </a:xfrm>
        </p:spPr>
        <p:txBody>
          <a:bodyPr/>
          <a:lstStyle/>
          <a:p>
            <a:r>
              <a:rPr lang="nb-NO"/>
              <a:t>Klikk på ikonet for å legge til et bilde</a:t>
            </a:r>
          </a:p>
        </p:txBody>
      </p:sp>
      <p:sp>
        <p:nvSpPr>
          <p:cNvPr id="13" name="Plassholder for bilde 7">
            <a:extLst>
              <a:ext uri="{FF2B5EF4-FFF2-40B4-BE49-F238E27FC236}">
                <a16:creationId xmlns:a16="http://schemas.microsoft.com/office/drawing/2014/main" id="{A0FB3D0D-DFBB-1543-83FB-D7E63CDA7936}"/>
              </a:ext>
            </a:extLst>
          </p:cNvPr>
          <p:cNvSpPr>
            <a:spLocks noGrp="1"/>
          </p:cNvSpPr>
          <p:nvPr>
            <p:ph type="pic" sz="quarter" idx="15"/>
          </p:nvPr>
        </p:nvSpPr>
        <p:spPr>
          <a:xfrm>
            <a:off x="6192184" y="2087563"/>
            <a:ext cx="4215840" cy="2834958"/>
          </a:xfrm>
        </p:spPr>
        <p:txBody>
          <a:bodyPr/>
          <a:lstStyle/>
          <a:p>
            <a:r>
              <a:rPr lang="nb-NO"/>
              <a:t>Klikk på ikonet for å legge til et bilde</a:t>
            </a:r>
          </a:p>
        </p:txBody>
      </p:sp>
      <p:pic>
        <p:nvPicPr>
          <p:cNvPr id="6" name="Bilde 5">
            <a:extLst>
              <a:ext uri="{FF2B5EF4-FFF2-40B4-BE49-F238E27FC236}">
                <a16:creationId xmlns:a16="http://schemas.microsoft.com/office/drawing/2014/main" id="{9999562C-3CEF-F644-9360-070024418A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3434193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44359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uten bunnelem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5" y="2088260"/>
            <a:ext cx="8642350"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5" y="1272540"/>
            <a:ext cx="8642350" cy="662940"/>
          </a:xfrm>
        </p:spPr>
        <p:txBody>
          <a:bodyPr>
            <a:normAutofit/>
          </a:bodyPr>
          <a:lstStyle>
            <a:lvl1pPr marL="0" indent="0">
              <a:buNone/>
              <a:defRPr sz="2400"/>
            </a:lvl1pPr>
          </a:lstStyle>
          <a:p>
            <a:pPr lvl="0"/>
            <a:r>
              <a:rPr lang="nb-NO"/>
              <a:t>Klikk for å redigere tekststiler i malen</a:t>
            </a:r>
          </a:p>
        </p:txBody>
      </p:sp>
      <p:pic>
        <p:nvPicPr>
          <p:cNvPr id="10" name="Bilde 9">
            <a:extLst>
              <a:ext uri="{FF2B5EF4-FFF2-40B4-BE49-F238E27FC236}">
                <a16:creationId xmlns:a16="http://schemas.microsoft.com/office/drawing/2014/main" id="{6956A192-67F5-1442-94D5-AB517195D0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3977054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Dyr">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21766"/>
            <a:ext cx="12190992" cy="1036234"/>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5" y="2088260"/>
            <a:ext cx="8642350"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5" y="1272540"/>
            <a:ext cx="8642350" cy="662940"/>
          </a:xfrm>
        </p:spPr>
        <p:txBody>
          <a:bodyPr>
            <a:normAutofit/>
          </a:bodyPr>
          <a:lstStyle>
            <a:lvl1pPr marL="0" indent="0">
              <a:buNone/>
              <a:defRPr sz="2400"/>
            </a:lvl1pPr>
          </a:lstStyle>
          <a:p>
            <a:pPr lvl="0"/>
            <a:r>
              <a:rPr lang="nb-NO"/>
              <a:t>Klikk for å redigere tekststiler i malen</a:t>
            </a:r>
          </a:p>
        </p:txBody>
      </p:sp>
      <p:pic>
        <p:nvPicPr>
          <p:cNvPr id="11" name="Bilde 10">
            <a:extLst>
              <a:ext uri="{FF2B5EF4-FFF2-40B4-BE49-F238E27FC236}">
                <a16:creationId xmlns:a16="http://schemas.microsoft.com/office/drawing/2014/main" id="{18A6AB03-D7FE-2B40-8D15-0AB2EEFE94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411504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Fisk">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940"/>
            <a:ext cx="12190992" cy="140806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4" y="2088260"/>
            <a:ext cx="8642351"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4" y="1272540"/>
            <a:ext cx="8642351" cy="662940"/>
          </a:xfrm>
        </p:spPr>
        <p:txBody>
          <a:bodyPr>
            <a:normAutofit/>
          </a:bodyPr>
          <a:lstStyle>
            <a:lvl1pPr marL="0" indent="0">
              <a:buNone/>
              <a:defRPr sz="2400"/>
            </a:lvl1pPr>
          </a:lstStyle>
          <a:p>
            <a:pPr lvl="0"/>
            <a:r>
              <a:rPr lang="nb-NO"/>
              <a:t>Klikk for å redigere tekststiler i malen</a:t>
            </a:r>
          </a:p>
        </p:txBody>
      </p:sp>
      <p:pic>
        <p:nvPicPr>
          <p:cNvPr id="10" name="Bilde 9">
            <a:extLst>
              <a:ext uri="{FF2B5EF4-FFF2-40B4-BE49-F238E27FC236}">
                <a16:creationId xmlns:a16="http://schemas.microsoft.com/office/drawing/2014/main" id="{DFFD7821-E67B-AA43-BBA3-E21EDA4B4A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412053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Planter">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56205"/>
            <a:ext cx="12190992" cy="1901795"/>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4" y="2088260"/>
            <a:ext cx="8642349"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4" y="1272540"/>
            <a:ext cx="8642349" cy="662940"/>
          </a:xfrm>
        </p:spPr>
        <p:txBody>
          <a:bodyPr>
            <a:normAutofit/>
          </a:bodyPr>
          <a:lstStyle>
            <a:lvl1pPr marL="0" indent="0">
              <a:buNone/>
              <a:defRPr sz="2400"/>
            </a:lvl1pPr>
          </a:lstStyle>
          <a:p>
            <a:pPr lvl="0"/>
            <a:r>
              <a:rPr lang="nb-NO"/>
              <a:t>Klikk for å redigere tekststiler i malen</a:t>
            </a:r>
          </a:p>
        </p:txBody>
      </p:sp>
      <p:pic>
        <p:nvPicPr>
          <p:cNvPr id="11" name="Bilde 10">
            <a:extLst>
              <a:ext uri="{FF2B5EF4-FFF2-40B4-BE49-F238E27FC236}">
                <a16:creationId xmlns:a16="http://schemas.microsoft.com/office/drawing/2014/main" id="{6F71B698-0E8B-7741-AF8B-41F53E5361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3055608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 Engelsk">
    <p:spTree>
      <p:nvGrpSpPr>
        <p:cNvPr id="1" name=""/>
        <p:cNvGrpSpPr/>
        <p:nvPr/>
      </p:nvGrpSpPr>
      <p:grpSpPr>
        <a:xfrm>
          <a:off x="0" y="0"/>
          <a:ext cx="0" cy="0"/>
          <a:chOff x="0" y="0"/>
          <a:chExt cx="0" cy="0"/>
        </a:xfrm>
      </p:grpSpPr>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2108"/>
            <a:ext cx="12190992" cy="4205892"/>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7101" y="2080543"/>
            <a:ext cx="2439903" cy="174576"/>
          </a:xfrm>
          <a:prstGeom prst="rect">
            <a:avLst/>
          </a:prstGeom>
        </p:spPr>
      </p:pic>
      <p:pic>
        <p:nvPicPr>
          <p:cNvPr id="8" name="Bilde 7">
            <a:extLst>
              <a:ext uri="{FF2B5EF4-FFF2-40B4-BE49-F238E27FC236}">
                <a16:creationId xmlns:a16="http://schemas.microsoft.com/office/drawing/2014/main" id="{EF23A7C8-46AB-8D48-B4BD-D5D0D12203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4825" y="514864"/>
            <a:ext cx="2327676" cy="1700035"/>
          </a:xfrm>
          <a:prstGeom prst="rect">
            <a:avLst/>
          </a:prstGeom>
        </p:spPr>
      </p:pic>
      <p:sp>
        <p:nvSpPr>
          <p:cNvPr id="15" name="Undertittel 2">
            <a:extLst>
              <a:ext uri="{FF2B5EF4-FFF2-40B4-BE49-F238E27FC236}">
                <a16:creationId xmlns:a16="http://schemas.microsoft.com/office/drawing/2014/main" id="{62F815BA-8C46-9A41-BBCC-A45714F58E17}"/>
              </a:ext>
            </a:extLst>
          </p:cNvPr>
          <p:cNvSpPr>
            <a:spLocks noGrp="1"/>
          </p:cNvSpPr>
          <p:nvPr>
            <p:ph type="subTitle" idx="1"/>
          </p:nvPr>
        </p:nvSpPr>
        <p:spPr>
          <a:xfrm>
            <a:off x="1774825" y="4867809"/>
            <a:ext cx="7200900" cy="451802"/>
          </a:xfrm>
        </p:spPr>
        <p:txBody>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16" name="Tittel 9">
            <a:extLst>
              <a:ext uri="{FF2B5EF4-FFF2-40B4-BE49-F238E27FC236}">
                <a16:creationId xmlns:a16="http://schemas.microsoft.com/office/drawing/2014/main" id="{1D78183C-77FF-AA43-8C11-49436552F6CB}"/>
              </a:ext>
            </a:extLst>
          </p:cNvPr>
          <p:cNvSpPr>
            <a:spLocks noGrp="1"/>
          </p:cNvSpPr>
          <p:nvPr>
            <p:ph type="title"/>
          </p:nvPr>
        </p:nvSpPr>
        <p:spPr>
          <a:xfrm>
            <a:off x="1774825" y="3779407"/>
            <a:ext cx="7200900" cy="1042989"/>
          </a:xfrm>
        </p:spPr>
        <p:txBody>
          <a:bodyPr/>
          <a:lstStyle>
            <a:lvl1pPr algn="l">
              <a:defRPr/>
            </a:lvl1pPr>
          </a:lstStyle>
          <a:p>
            <a:r>
              <a:rPr lang="nb-NO"/>
              <a:t>Klikk for å redigere tittelstil</a:t>
            </a:r>
          </a:p>
        </p:txBody>
      </p:sp>
      <p:sp>
        <p:nvSpPr>
          <p:cNvPr id="17" name="Plassholder for tekst 11">
            <a:extLst>
              <a:ext uri="{FF2B5EF4-FFF2-40B4-BE49-F238E27FC236}">
                <a16:creationId xmlns:a16="http://schemas.microsoft.com/office/drawing/2014/main" id="{19A06970-F227-FF49-B844-983E8E13EADC}"/>
              </a:ext>
            </a:extLst>
          </p:cNvPr>
          <p:cNvSpPr>
            <a:spLocks noGrp="1"/>
          </p:cNvSpPr>
          <p:nvPr>
            <p:ph type="body" sz="quarter" idx="13" hasCustomPrompt="1"/>
          </p:nvPr>
        </p:nvSpPr>
        <p:spPr>
          <a:xfrm>
            <a:off x="1774825" y="5562696"/>
            <a:ext cx="7200900" cy="427037"/>
          </a:xfrm>
        </p:spPr>
        <p:txBody>
          <a:bodyPr>
            <a:normAutofit/>
          </a:bodyPr>
          <a:lstStyle>
            <a:lvl1pPr marL="0" marR="0" indent="0" algn="l" defTabSz="685800" rtl="0" eaLnBrk="1" fontAlgn="auto" latinLnBrk="0" hangingPunct="1">
              <a:lnSpc>
                <a:spcPct val="90000"/>
              </a:lnSpc>
              <a:spcBef>
                <a:spcPts val="300"/>
              </a:spcBef>
              <a:spcAft>
                <a:spcPts val="0"/>
              </a:spcAft>
              <a:buClrTx/>
              <a:buSzTx/>
              <a:buFont typeface="Calibri" panose="020F0502020204030204" pitchFamily="34" charset="0"/>
              <a:buNone/>
              <a:tabLst/>
              <a:defRPr sz="1500"/>
            </a:lvl1pPr>
          </a:lstStyle>
          <a:p>
            <a:pPr marL="0" marR="0" lvl="0" indent="0" algn="l" defTabSz="685800" rtl="0" eaLnBrk="1" fontAlgn="auto" latinLnBrk="0" hangingPunct="1">
              <a:lnSpc>
                <a:spcPct val="90000"/>
              </a:lnSpc>
              <a:spcBef>
                <a:spcPts val="300"/>
              </a:spcBef>
              <a:spcAft>
                <a:spcPts val="0"/>
              </a:spcAft>
              <a:buClrTx/>
              <a:buSzTx/>
              <a:buFont typeface="Calibri" panose="020F0502020204030204" pitchFamily="34" charset="0"/>
              <a:buNone/>
              <a:tabLst/>
              <a:defRPr/>
            </a:pPr>
            <a:r>
              <a:rPr lang="nb-NO"/>
              <a:t>Fornavn Etternavn, 00.00.00</a:t>
            </a:r>
          </a:p>
          <a:p>
            <a:pPr lvl="0"/>
            <a:endParaRPr lang="nb-NO"/>
          </a:p>
        </p:txBody>
      </p:sp>
    </p:spTree>
    <p:extLst>
      <p:ext uri="{BB962C8B-B14F-4D97-AF65-F5344CB8AC3E}">
        <p14:creationId xmlns:p14="http://schemas.microsoft.com/office/powerpoint/2010/main" val="715354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2 - Engelsk">
    <p:bg>
      <p:bgPr>
        <a:solidFill>
          <a:schemeClr val="bg1"/>
        </a:solidFill>
        <a:effectLst/>
      </p:bgPr>
    </p:bg>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992" cy="6857433"/>
          </a:xfrm>
          <a:prstGeom prst="rect">
            <a:avLst/>
          </a:prstGeom>
        </p:spPr>
      </p:pic>
      <p:pic>
        <p:nvPicPr>
          <p:cNvPr id="15" name="Bild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47638"/>
            <a:ext cx="12190992" cy="1810362"/>
          </a:xfrm>
          <a:prstGeom prst="rect">
            <a:avLst/>
          </a:prstGeom>
        </p:spPr>
      </p:pic>
      <p:pic>
        <p:nvPicPr>
          <p:cNvPr id="14" name="Bilde 13">
            <a:extLst>
              <a:ext uri="{FF2B5EF4-FFF2-40B4-BE49-F238E27FC236}">
                <a16:creationId xmlns:a16="http://schemas.microsoft.com/office/drawing/2014/main" id="{3D844B0A-2A91-AE4A-B5CA-9A90E07A3C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pic>
        <p:nvPicPr>
          <p:cNvPr id="16" name="Bilde 15">
            <a:extLst>
              <a:ext uri="{FF2B5EF4-FFF2-40B4-BE49-F238E27FC236}">
                <a16:creationId xmlns:a16="http://schemas.microsoft.com/office/drawing/2014/main" id="{7075D50D-2E83-D34A-9CB0-AB9D1DD4C9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57101" y="2080543"/>
            <a:ext cx="2439903" cy="174576"/>
          </a:xfrm>
          <a:prstGeom prst="rect">
            <a:avLst/>
          </a:prstGeom>
        </p:spPr>
      </p:pic>
      <p:pic>
        <p:nvPicPr>
          <p:cNvPr id="17" name="Bilde 16">
            <a:extLst>
              <a:ext uri="{FF2B5EF4-FFF2-40B4-BE49-F238E27FC236}">
                <a16:creationId xmlns:a16="http://schemas.microsoft.com/office/drawing/2014/main" id="{03E37FBE-2DE3-C448-B7F9-4ED29623A14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74825" y="514864"/>
            <a:ext cx="2327676" cy="1700035"/>
          </a:xfrm>
          <a:prstGeom prst="rect">
            <a:avLst/>
          </a:prstGeom>
        </p:spPr>
      </p:pic>
      <p:sp>
        <p:nvSpPr>
          <p:cNvPr id="18" name="Undertittel 2">
            <a:extLst>
              <a:ext uri="{FF2B5EF4-FFF2-40B4-BE49-F238E27FC236}">
                <a16:creationId xmlns:a16="http://schemas.microsoft.com/office/drawing/2014/main" id="{D17E4E82-E192-6142-932A-23A010989207}"/>
              </a:ext>
            </a:extLst>
          </p:cNvPr>
          <p:cNvSpPr>
            <a:spLocks noGrp="1"/>
          </p:cNvSpPr>
          <p:nvPr>
            <p:ph type="subTitle" idx="1"/>
          </p:nvPr>
        </p:nvSpPr>
        <p:spPr>
          <a:xfrm>
            <a:off x="1774826" y="3457324"/>
            <a:ext cx="8642350" cy="451802"/>
          </a:xfrm>
        </p:spPr>
        <p:txBody>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19" name="Tittel 9">
            <a:extLst>
              <a:ext uri="{FF2B5EF4-FFF2-40B4-BE49-F238E27FC236}">
                <a16:creationId xmlns:a16="http://schemas.microsoft.com/office/drawing/2014/main" id="{84A6937A-76CF-4546-BE8A-49C51289D36C}"/>
              </a:ext>
            </a:extLst>
          </p:cNvPr>
          <p:cNvSpPr>
            <a:spLocks noGrp="1"/>
          </p:cNvSpPr>
          <p:nvPr>
            <p:ph type="title"/>
          </p:nvPr>
        </p:nvSpPr>
        <p:spPr>
          <a:xfrm>
            <a:off x="1774826" y="2365365"/>
            <a:ext cx="8642350" cy="1042989"/>
          </a:xfrm>
        </p:spPr>
        <p:txBody>
          <a:bodyPr/>
          <a:lstStyle>
            <a:lvl1pPr algn="l">
              <a:defRPr/>
            </a:lvl1pPr>
          </a:lstStyle>
          <a:p>
            <a:r>
              <a:rPr lang="nb-NO"/>
              <a:t>Klikk for å redigere tittelstil</a:t>
            </a:r>
          </a:p>
        </p:txBody>
      </p:sp>
      <p:sp>
        <p:nvSpPr>
          <p:cNvPr id="20" name="Plassholder for tekst 11">
            <a:extLst>
              <a:ext uri="{FF2B5EF4-FFF2-40B4-BE49-F238E27FC236}">
                <a16:creationId xmlns:a16="http://schemas.microsoft.com/office/drawing/2014/main" id="{95503A9B-45E2-444C-8980-F0F5A00487C7}"/>
              </a:ext>
            </a:extLst>
          </p:cNvPr>
          <p:cNvSpPr>
            <a:spLocks noGrp="1"/>
          </p:cNvSpPr>
          <p:nvPr>
            <p:ph type="body" sz="quarter" idx="13" hasCustomPrompt="1"/>
          </p:nvPr>
        </p:nvSpPr>
        <p:spPr>
          <a:xfrm>
            <a:off x="1774826" y="4198579"/>
            <a:ext cx="8642350" cy="427037"/>
          </a:xfrm>
        </p:spPr>
        <p:txBody>
          <a:bodyPr>
            <a:normAutofit/>
          </a:bodyPr>
          <a:lstStyle>
            <a:lvl1pPr marL="0" indent="0" algn="l">
              <a:buNone/>
              <a:defRPr sz="1500" baseline="0"/>
            </a:lvl1pPr>
          </a:lstStyle>
          <a:p>
            <a:pPr lvl="0"/>
            <a:r>
              <a:rPr lang="nb-NO"/>
              <a:t>Fornavn Etternavn, 00.00.00</a:t>
            </a:r>
          </a:p>
        </p:txBody>
      </p:sp>
    </p:spTree>
    <p:extLst>
      <p:ext uri="{BB962C8B-B14F-4D97-AF65-F5344CB8AC3E}">
        <p14:creationId xmlns:p14="http://schemas.microsoft.com/office/powerpoint/2010/main" val="1242371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a:t>Klikk for å legge til tekst</a:t>
            </a:r>
          </a:p>
          <a:p>
            <a:pPr lvl="1"/>
            <a:r>
              <a:rPr lang="nb-NO"/>
              <a:t>Andre nivå</a:t>
            </a:r>
          </a:p>
          <a:p>
            <a:pPr lvl="2"/>
            <a:r>
              <a:rPr lang="nb-NO"/>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9C168D9B-FF03-4195-BCF3-0916C2C419C1}" type="datetime1">
              <a:rPr lang="nb-NO" smtClean="0"/>
              <a:t>23.01.2023</a:t>
            </a:fld>
            <a:endParaRPr lang="nb-NO"/>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endParaRPr lang="nb-NO"/>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a:t>Foto- / kildekreditering</a:t>
            </a:r>
          </a:p>
        </p:txBody>
      </p:sp>
    </p:spTree>
    <p:extLst>
      <p:ext uri="{BB962C8B-B14F-4D97-AF65-F5344CB8AC3E}">
        <p14:creationId xmlns:p14="http://schemas.microsoft.com/office/powerpoint/2010/main" val="5132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uten bunnelem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774825" y="2088260"/>
            <a:ext cx="8642350" cy="342042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7"/>
          <p:cNvSpPr>
            <a:spLocks noGrp="1"/>
          </p:cNvSpPr>
          <p:nvPr>
            <p:ph type="body" sz="quarter" idx="13"/>
          </p:nvPr>
        </p:nvSpPr>
        <p:spPr>
          <a:xfrm>
            <a:off x="1774825" y="1272540"/>
            <a:ext cx="8642350" cy="662940"/>
          </a:xfrm>
        </p:spPr>
        <p:txBody>
          <a:bodyPr>
            <a:normAutofit/>
          </a:bodyPr>
          <a:lstStyle>
            <a:lvl1pPr marL="0" indent="0">
              <a:buNone/>
              <a:defRPr sz="2400"/>
            </a:lvl1pPr>
          </a:lstStyle>
          <a:p>
            <a:pPr lvl="0"/>
            <a:r>
              <a:rPr lang="nb-NO"/>
              <a:t>Rediger tekststiler i malen</a:t>
            </a:r>
          </a:p>
        </p:txBody>
      </p:sp>
      <p:pic>
        <p:nvPicPr>
          <p:cNvPr id="10" name="Bilde 9">
            <a:extLst>
              <a:ext uri="{FF2B5EF4-FFF2-40B4-BE49-F238E27FC236}">
                <a16:creationId xmlns:a16="http://schemas.microsoft.com/office/drawing/2014/main" id="{6956A192-67F5-1442-94D5-AB517195D0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3977054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914400" y="609600"/>
            <a:ext cx="10363200" cy="1143000"/>
          </a:xfrm>
        </p:spPr>
        <p:txBody>
          <a:bodyPr/>
          <a:lstStyle/>
          <a:p>
            <a:r>
              <a:rPr lang="nb-NO"/>
              <a:t>Klikk for å redigere tittelstil</a:t>
            </a:r>
          </a:p>
        </p:txBody>
      </p:sp>
      <p:sp>
        <p:nvSpPr>
          <p:cNvPr id="3" name="Plassholder for tabell 2"/>
          <p:cNvSpPr>
            <a:spLocks noGrp="1"/>
          </p:cNvSpPr>
          <p:nvPr>
            <p:ph type="tbl" idx="1"/>
          </p:nvPr>
        </p:nvSpPr>
        <p:spPr>
          <a:xfrm>
            <a:off x="914400" y="1981200"/>
            <a:ext cx="10363200" cy="4114800"/>
          </a:xfrm>
        </p:spPr>
        <p:txBody>
          <a:bodyPr/>
          <a:lstStyle/>
          <a:p>
            <a:endParaRPr lang="nb-NO"/>
          </a:p>
        </p:txBody>
      </p:sp>
    </p:spTree>
    <p:extLst>
      <p:ext uri="{BB962C8B-B14F-4D97-AF65-F5344CB8AC3E}">
        <p14:creationId xmlns:p14="http://schemas.microsoft.com/office/powerpoint/2010/main" val="25649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2108"/>
            <a:ext cx="12192000" cy="4205892"/>
          </a:xfrm>
          <a:prstGeom prst="rect">
            <a:avLst/>
          </a:prstGeom>
        </p:spPr>
      </p:pic>
      <p:sp>
        <p:nvSpPr>
          <p:cNvPr id="3" name="Undertittel 2"/>
          <p:cNvSpPr>
            <a:spLocks noGrp="1"/>
          </p:cNvSpPr>
          <p:nvPr>
            <p:ph type="subTitle" idx="1"/>
          </p:nvPr>
        </p:nvSpPr>
        <p:spPr>
          <a:xfrm>
            <a:off x="1774825" y="4867809"/>
            <a:ext cx="7200900" cy="451802"/>
          </a:xfrm>
        </p:spPr>
        <p:txBody>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10" name="Tittel 9"/>
          <p:cNvSpPr>
            <a:spLocks noGrp="1"/>
          </p:cNvSpPr>
          <p:nvPr>
            <p:ph type="title"/>
          </p:nvPr>
        </p:nvSpPr>
        <p:spPr>
          <a:xfrm>
            <a:off x="1774825" y="3779407"/>
            <a:ext cx="7200900" cy="1042989"/>
          </a:xfrm>
        </p:spPr>
        <p:txBody>
          <a:bodyPr/>
          <a:lstStyle>
            <a:lvl1pPr algn="l">
              <a:defRPr/>
            </a:lvl1pPr>
          </a:lstStyle>
          <a:p>
            <a:r>
              <a:rPr lang="nb-NO"/>
              <a:t>Klikk for å redigere tittelstil</a:t>
            </a:r>
          </a:p>
        </p:txBody>
      </p:sp>
      <p:sp>
        <p:nvSpPr>
          <p:cNvPr id="12" name="Plassholder for tekst 11"/>
          <p:cNvSpPr>
            <a:spLocks noGrp="1"/>
          </p:cNvSpPr>
          <p:nvPr>
            <p:ph type="body" sz="quarter" idx="13" hasCustomPrompt="1"/>
          </p:nvPr>
        </p:nvSpPr>
        <p:spPr>
          <a:xfrm>
            <a:off x="1774825" y="5562696"/>
            <a:ext cx="7200900" cy="427037"/>
          </a:xfrm>
        </p:spPr>
        <p:txBody>
          <a:bodyPr>
            <a:normAutofit/>
          </a:bodyPr>
          <a:lstStyle>
            <a:lvl1pPr marL="0" marR="0" indent="0" algn="l" defTabSz="685800" rtl="0" eaLnBrk="1" fontAlgn="auto" latinLnBrk="0" hangingPunct="1">
              <a:lnSpc>
                <a:spcPct val="90000"/>
              </a:lnSpc>
              <a:spcBef>
                <a:spcPts val="300"/>
              </a:spcBef>
              <a:spcAft>
                <a:spcPts val="0"/>
              </a:spcAft>
              <a:buClrTx/>
              <a:buSzTx/>
              <a:buFont typeface="Calibri" panose="020F0502020204030204" pitchFamily="34" charset="0"/>
              <a:buNone/>
              <a:tabLst/>
              <a:defRPr sz="1500"/>
            </a:lvl1pPr>
          </a:lstStyle>
          <a:p>
            <a:pPr marL="0" marR="0" lvl="0" indent="0" algn="l" defTabSz="685800" rtl="0" eaLnBrk="1" fontAlgn="auto" latinLnBrk="0" hangingPunct="1">
              <a:lnSpc>
                <a:spcPct val="90000"/>
              </a:lnSpc>
              <a:spcBef>
                <a:spcPts val="300"/>
              </a:spcBef>
              <a:spcAft>
                <a:spcPts val="0"/>
              </a:spcAft>
              <a:buClrTx/>
              <a:buSzTx/>
              <a:buFont typeface="Calibri" panose="020F0502020204030204" pitchFamily="34" charset="0"/>
              <a:buNone/>
              <a:tabLst/>
              <a:defRPr/>
            </a:pPr>
            <a:r>
              <a:rPr lang="nb-NO"/>
              <a:t>Fornavn Etternavn, 00.00.00</a:t>
            </a:r>
          </a:p>
          <a:p>
            <a:pPr lvl="0"/>
            <a:endParaRPr lang="nb-NO"/>
          </a:p>
        </p:txBody>
      </p:sp>
      <p:pic>
        <p:nvPicPr>
          <p:cNvPr id="13" name="Bil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4825" y="514864"/>
            <a:ext cx="2327676" cy="1700035"/>
          </a:xfrm>
          <a:prstGeom prst="rect">
            <a:avLst/>
          </a:prstGeom>
        </p:spPr>
      </p:pic>
      <p:pic>
        <p:nvPicPr>
          <p:cNvPr id="17" name="Bil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6389" y="1922640"/>
            <a:ext cx="3790786" cy="174576"/>
          </a:xfrm>
          <a:prstGeom prst="rect">
            <a:avLst/>
          </a:prstGeom>
        </p:spPr>
      </p:pic>
    </p:spTree>
    <p:extLst>
      <p:ext uri="{BB962C8B-B14F-4D97-AF65-F5344CB8AC3E}">
        <p14:creationId xmlns:p14="http://schemas.microsoft.com/office/powerpoint/2010/main" val="5964560"/>
      </p:ext>
    </p:extLst>
  </p:cSld>
  <p:clrMapOvr>
    <a:masterClrMapping/>
  </p:clrMapOvr>
  <p:extLst>
    <p:ext uri="{DCECCB84-F9BA-43D5-87BE-67443E8EF086}">
      <p15:sldGuideLst xmlns:p15="http://schemas.microsoft.com/office/powerpoint/2012/main">
        <p15:guide id="1" pos="1118" userDrawn="1">
          <p15:clr>
            <a:srgbClr val="FBAE40"/>
          </p15:clr>
        </p15:guide>
        <p15:guide id="2" pos="660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solidFill>
          <a:schemeClr val="bg1"/>
        </a:solidFill>
        <a:effectLst/>
      </p:bgPr>
    </p:bg>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992" cy="6857433"/>
          </a:xfrm>
          <a:prstGeom prst="rect">
            <a:avLst/>
          </a:prstGeom>
        </p:spPr>
      </p:pic>
      <p:pic>
        <p:nvPicPr>
          <p:cNvPr id="5" name="Bil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47638"/>
            <a:ext cx="12190992" cy="1810362"/>
          </a:xfrm>
          <a:prstGeom prst="rect">
            <a:avLst/>
          </a:prstGeom>
        </p:spPr>
      </p:pic>
      <p:sp>
        <p:nvSpPr>
          <p:cNvPr id="3" name="Undertittel 2"/>
          <p:cNvSpPr>
            <a:spLocks noGrp="1"/>
          </p:cNvSpPr>
          <p:nvPr>
            <p:ph type="subTitle" idx="1"/>
          </p:nvPr>
        </p:nvSpPr>
        <p:spPr>
          <a:xfrm>
            <a:off x="1774826" y="3464048"/>
            <a:ext cx="8642350" cy="451802"/>
          </a:xfrm>
        </p:spPr>
        <p:txBody>
          <a:bodyPr/>
          <a:lstStyle>
            <a:lvl1pPr marL="0" indent="0" algn="l">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10" name="Tittel 9"/>
          <p:cNvSpPr>
            <a:spLocks noGrp="1"/>
          </p:cNvSpPr>
          <p:nvPr>
            <p:ph type="title"/>
          </p:nvPr>
        </p:nvSpPr>
        <p:spPr>
          <a:xfrm>
            <a:off x="1774826" y="2372089"/>
            <a:ext cx="8642350" cy="1042989"/>
          </a:xfrm>
        </p:spPr>
        <p:txBody>
          <a:bodyPr/>
          <a:lstStyle>
            <a:lvl1pPr algn="l">
              <a:defRPr/>
            </a:lvl1pPr>
          </a:lstStyle>
          <a:p>
            <a:r>
              <a:rPr lang="nb-NO"/>
              <a:t>Klikk for å redigere tittelstil</a:t>
            </a:r>
          </a:p>
        </p:txBody>
      </p:sp>
      <p:sp>
        <p:nvSpPr>
          <p:cNvPr id="12" name="Plassholder for tekst 11"/>
          <p:cNvSpPr>
            <a:spLocks noGrp="1"/>
          </p:cNvSpPr>
          <p:nvPr>
            <p:ph type="body" sz="quarter" idx="13" hasCustomPrompt="1"/>
          </p:nvPr>
        </p:nvSpPr>
        <p:spPr>
          <a:xfrm>
            <a:off x="1774826" y="4205303"/>
            <a:ext cx="8642350" cy="427037"/>
          </a:xfrm>
        </p:spPr>
        <p:txBody>
          <a:bodyPr>
            <a:normAutofit/>
          </a:bodyPr>
          <a:lstStyle>
            <a:lvl1pPr marL="0" indent="0" algn="l">
              <a:buNone/>
              <a:defRPr sz="1500" baseline="0"/>
            </a:lvl1pPr>
          </a:lstStyle>
          <a:p>
            <a:pPr lvl="0"/>
            <a:r>
              <a:rPr lang="nb-NO"/>
              <a:t>Fornavn Etternavn, 00.00.00</a:t>
            </a:r>
          </a:p>
        </p:txBody>
      </p:sp>
      <p:pic>
        <p:nvPicPr>
          <p:cNvPr id="9" name="Bild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pic>
        <p:nvPicPr>
          <p:cNvPr id="20" name="Bilde 19">
            <a:extLst>
              <a:ext uri="{FF2B5EF4-FFF2-40B4-BE49-F238E27FC236}">
                <a16:creationId xmlns:a16="http://schemas.microsoft.com/office/drawing/2014/main" id="{046DFE67-30C3-AB49-A4E5-722D1BA6BF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74825" y="514864"/>
            <a:ext cx="2327676" cy="1700035"/>
          </a:xfrm>
          <a:prstGeom prst="rect">
            <a:avLst/>
          </a:prstGeom>
        </p:spPr>
      </p:pic>
      <p:pic>
        <p:nvPicPr>
          <p:cNvPr id="21" name="Bilde 20">
            <a:extLst>
              <a:ext uri="{FF2B5EF4-FFF2-40B4-BE49-F238E27FC236}">
                <a16:creationId xmlns:a16="http://schemas.microsoft.com/office/drawing/2014/main" id="{50C2049C-5578-7F4B-8CB3-4B0F1035FED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26389" y="1922640"/>
            <a:ext cx="3790786" cy="174576"/>
          </a:xfrm>
          <a:prstGeom prst="rect">
            <a:avLst/>
          </a:prstGeom>
        </p:spPr>
      </p:pic>
    </p:spTree>
    <p:extLst>
      <p:ext uri="{BB962C8B-B14F-4D97-AF65-F5344CB8AC3E}">
        <p14:creationId xmlns:p14="http://schemas.microsoft.com/office/powerpoint/2010/main" val="1503574031"/>
      </p:ext>
    </p:extLst>
  </p:cSld>
  <p:clrMapOvr>
    <a:masterClrMapping/>
  </p:clrMapOvr>
  <p:extLst>
    <p:ext uri="{DCECCB84-F9BA-43D5-87BE-67443E8EF086}">
      <p15:sldGuideLst xmlns:p15="http://schemas.microsoft.com/office/powerpoint/2012/main">
        <p15:guide id="1" pos="1118" userDrawn="1">
          <p15:clr>
            <a:srgbClr val="FBAE40"/>
          </p15:clr>
        </p15:guide>
        <p15:guide id="2" pos="656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774825" y="175261"/>
            <a:ext cx="8642350" cy="1042989"/>
          </a:xfrm>
        </p:spPr>
        <p:txBody>
          <a:bodyPr/>
          <a:lstStyle/>
          <a:p>
            <a:r>
              <a:rPr lang="nb-NO"/>
              <a:t>Klikk for å redigere tittelstil</a:t>
            </a:r>
          </a:p>
        </p:txBody>
      </p:sp>
      <p:sp>
        <p:nvSpPr>
          <p:cNvPr id="8" name="Plassholder for tekst 7"/>
          <p:cNvSpPr>
            <a:spLocks noGrp="1"/>
          </p:cNvSpPr>
          <p:nvPr>
            <p:ph type="body" sz="quarter" idx="13"/>
          </p:nvPr>
        </p:nvSpPr>
        <p:spPr>
          <a:xfrm>
            <a:off x="1774824" y="1272540"/>
            <a:ext cx="8642349" cy="662940"/>
          </a:xfrm>
        </p:spPr>
        <p:txBody>
          <a:bodyPr>
            <a:normAutofit/>
          </a:bodyPr>
          <a:lstStyle>
            <a:lvl1pPr marL="0" indent="0">
              <a:buNone/>
              <a:defRPr sz="2400"/>
            </a:lvl1pPr>
          </a:lstStyle>
          <a:p>
            <a:pPr lvl="0"/>
            <a:r>
              <a:rPr lang="nb-NO"/>
              <a:t>Klikk for å redigere tekststiler i malen</a:t>
            </a:r>
          </a:p>
        </p:txBody>
      </p:sp>
      <p:sp>
        <p:nvSpPr>
          <p:cNvPr id="5" name="Plassholder for innhold 2">
            <a:extLst>
              <a:ext uri="{FF2B5EF4-FFF2-40B4-BE49-F238E27FC236}">
                <a16:creationId xmlns:a16="http://schemas.microsoft.com/office/drawing/2014/main" id="{73F895F0-77FF-CD47-9AE2-2F6A44C3C866}"/>
              </a:ext>
            </a:extLst>
          </p:cNvPr>
          <p:cNvSpPr>
            <a:spLocks noGrp="1"/>
          </p:cNvSpPr>
          <p:nvPr>
            <p:ph idx="18"/>
          </p:nvPr>
        </p:nvSpPr>
        <p:spPr>
          <a:xfrm>
            <a:off x="1774824" y="2136869"/>
            <a:ext cx="8642351" cy="35848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7928364"/>
      </p:ext>
    </p:extLst>
  </p:cSld>
  <p:clrMapOvr>
    <a:masterClrMapping/>
  </p:clrMapOvr>
  <p:extLst>
    <p:ext uri="{DCECCB84-F9BA-43D5-87BE-67443E8EF086}">
      <p15:sldGuideLst xmlns:p15="http://schemas.microsoft.com/office/powerpoint/2012/main">
        <p15:guide id="1" pos="1118" userDrawn="1">
          <p15:clr>
            <a:srgbClr val="FBAE40"/>
          </p15:clr>
        </p15:guide>
        <p15:guide id="2" pos="656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lside bild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02900E4C-D416-D441-B6E4-C5182EC441AE}"/>
              </a:ext>
            </a:extLst>
          </p:cNvPr>
          <p:cNvSpPr>
            <a:spLocks noGrp="1"/>
          </p:cNvSpPr>
          <p:nvPr>
            <p:ph type="pic" sz="quarter" idx="14"/>
          </p:nvPr>
        </p:nvSpPr>
        <p:spPr>
          <a:xfrm>
            <a:off x="0" y="0"/>
            <a:ext cx="12192000" cy="6858000"/>
          </a:xfrm>
        </p:spPr>
        <p:txBody>
          <a:bodyPr/>
          <a:lstStyle/>
          <a:p>
            <a:r>
              <a:rPr lang="nb-NO"/>
              <a:t>Klikk på ikonet for å legge til et bilde</a:t>
            </a:r>
          </a:p>
        </p:txBody>
      </p:sp>
      <p:pic>
        <p:nvPicPr>
          <p:cNvPr id="3" name="Bilde 2">
            <a:extLst>
              <a:ext uri="{FF2B5EF4-FFF2-40B4-BE49-F238E27FC236}">
                <a16:creationId xmlns:a16="http://schemas.microsoft.com/office/drawing/2014/main" id="{08D16B7E-B225-1245-84ED-26A76DEC17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1940075392"/>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useslide">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2108"/>
            <a:ext cx="12192000" cy="4205892"/>
          </a:xfrm>
          <a:prstGeom prst="rect">
            <a:avLst/>
          </a:prstGeom>
        </p:spPr>
      </p:pic>
      <p:sp>
        <p:nvSpPr>
          <p:cNvPr id="7" name="Tittel 9"/>
          <p:cNvSpPr>
            <a:spLocks noGrp="1"/>
          </p:cNvSpPr>
          <p:nvPr>
            <p:ph type="title" hasCustomPrompt="1"/>
          </p:nvPr>
        </p:nvSpPr>
        <p:spPr>
          <a:xfrm>
            <a:off x="1774825" y="3779407"/>
            <a:ext cx="8642350" cy="1042989"/>
          </a:xfrm>
        </p:spPr>
        <p:txBody>
          <a:bodyPr/>
          <a:lstStyle>
            <a:lvl1pPr algn="l">
              <a:defRPr/>
            </a:lvl1pPr>
          </a:lstStyle>
          <a:p>
            <a:r>
              <a:rPr lang="nb-NO"/>
              <a:t>Pauseside</a:t>
            </a:r>
          </a:p>
        </p:txBody>
      </p:sp>
      <p:pic>
        <p:nvPicPr>
          <p:cNvPr id="8" name="Bilde 7">
            <a:extLst>
              <a:ext uri="{FF2B5EF4-FFF2-40B4-BE49-F238E27FC236}">
                <a16:creationId xmlns:a16="http://schemas.microsoft.com/office/drawing/2014/main" id="{AB46717F-EA3C-3D45-A1B1-0303F00D0F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136996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tekstboks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774825" y="2088261"/>
            <a:ext cx="4215840" cy="468058"/>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Plassholder for tekst 7"/>
          <p:cNvSpPr>
            <a:spLocks noGrp="1"/>
          </p:cNvSpPr>
          <p:nvPr>
            <p:ph type="body" sz="quarter" idx="13"/>
          </p:nvPr>
        </p:nvSpPr>
        <p:spPr>
          <a:xfrm>
            <a:off x="1774825" y="1272540"/>
            <a:ext cx="7200900" cy="662940"/>
          </a:xfrm>
        </p:spPr>
        <p:txBody>
          <a:bodyPr>
            <a:normAutofit/>
          </a:bodyPr>
          <a:lstStyle>
            <a:lvl1pPr marL="0" indent="0">
              <a:buNone/>
              <a:defRPr sz="2400"/>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692F5284-8A87-2144-8467-841D31A6941F}"/>
              </a:ext>
            </a:extLst>
          </p:cNvPr>
          <p:cNvSpPr>
            <a:spLocks noGrp="1"/>
          </p:cNvSpPr>
          <p:nvPr>
            <p:ph type="body" idx="15"/>
          </p:nvPr>
        </p:nvSpPr>
        <p:spPr>
          <a:xfrm>
            <a:off x="6192184" y="2088261"/>
            <a:ext cx="4215840" cy="468058"/>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8" name="Plassholder for innhold 2">
            <a:extLst>
              <a:ext uri="{FF2B5EF4-FFF2-40B4-BE49-F238E27FC236}">
                <a16:creationId xmlns:a16="http://schemas.microsoft.com/office/drawing/2014/main" id="{D94E3107-F953-B743-A81F-F7E74686282A}"/>
              </a:ext>
            </a:extLst>
          </p:cNvPr>
          <p:cNvSpPr>
            <a:spLocks noGrp="1"/>
          </p:cNvSpPr>
          <p:nvPr>
            <p:ph idx="17"/>
          </p:nvPr>
        </p:nvSpPr>
        <p:spPr>
          <a:xfrm>
            <a:off x="1774825" y="2669227"/>
            <a:ext cx="4224992" cy="30524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innhold 2">
            <a:extLst>
              <a:ext uri="{FF2B5EF4-FFF2-40B4-BE49-F238E27FC236}">
                <a16:creationId xmlns:a16="http://schemas.microsoft.com/office/drawing/2014/main" id="{999D5A5B-BDA7-664F-82CF-938CBD9F413C}"/>
              </a:ext>
            </a:extLst>
          </p:cNvPr>
          <p:cNvSpPr>
            <a:spLocks noGrp="1"/>
          </p:cNvSpPr>
          <p:nvPr>
            <p:ph idx="18"/>
          </p:nvPr>
        </p:nvSpPr>
        <p:spPr>
          <a:xfrm>
            <a:off x="6192183" y="2669227"/>
            <a:ext cx="4224992" cy="305249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965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e venstre side">
    <p:spTree>
      <p:nvGrpSpPr>
        <p:cNvPr id="1" name=""/>
        <p:cNvGrpSpPr/>
        <p:nvPr/>
      </p:nvGrpSpPr>
      <p:grpSpPr>
        <a:xfrm>
          <a:off x="0" y="0"/>
          <a:ext cx="0" cy="0"/>
          <a:chOff x="0" y="0"/>
          <a:chExt cx="0" cy="0"/>
        </a:xfrm>
      </p:grpSpPr>
      <p:sp>
        <p:nvSpPr>
          <p:cNvPr id="12" name="Tittel 9">
            <a:extLst>
              <a:ext uri="{FF2B5EF4-FFF2-40B4-BE49-F238E27FC236}">
                <a16:creationId xmlns:a16="http://schemas.microsoft.com/office/drawing/2014/main" id="{1B55ABB9-08AB-224F-97E7-A95D8D72A34B}"/>
              </a:ext>
            </a:extLst>
          </p:cNvPr>
          <p:cNvSpPr>
            <a:spLocks noGrp="1"/>
          </p:cNvSpPr>
          <p:nvPr>
            <p:ph type="title" hasCustomPrompt="1"/>
          </p:nvPr>
        </p:nvSpPr>
        <p:spPr>
          <a:xfrm>
            <a:off x="6818384" y="175261"/>
            <a:ext cx="3592621" cy="1042989"/>
          </a:xfrm>
        </p:spPr>
        <p:txBody>
          <a:bodyPr/>
          <a:lstStyle/>
          <a:p>
            <a:r>
              <a:rPr lang="nb-NO"/>
              <a:t>Rediger tittel</a:t>
            </a:r>
          </a:p>
        </p:txBody>
      </p:sp>
      <p:sp>
        <p:nvSpPr>
          <p:cNvPr id="13" name="Plassholder for tekst 7">
            <a:extLst>
              <a:ext uri="{FF2B5EF4-FFF2-40B4-BE49-F238E27FC236}">
                <a16:creationId xmlns:a16="http://schemas.microsoft.com/office/drawing/2014/main" id="{A0665D5D-C440-BB42-A147-07BEDDC583CB}"/>
              </a:ext>
            </a:extLst>
          </p:cNvPr>
          <p:cNvSpPr>
            <a:spLocks noGrp="1"/>
          </p:cNvSpPr>
          <p:nvPr>
            <p:ph type="body" sz="quarter" idx="13" hasCustomPrompt="1"/>
          </p:nvPr>
        </p:nvSpPr>
        <p:spPr>
          <a:xfrm>
            <a:off x="6818385" y="1272540"/>
            <a:ext cx="3598790" cy="662940"/>
          </a:xfrm>
        </p:spPr>
        <p:txBody>
          <a:bodyPr>
            <a:normAutofit/>
          </a:bodyPr>
          <a:lstStyle>
            <a:lvl1pPr marL="0" indent="0">
              <a:buNone/>
              <a:defRPr sz="2400"/>
            </a:lvl1pPr>
          </a:lstStyle>
          <a:p>
            <a:pPr lvl="0"/>
            <a:r>
              <a:rPr lang="nb-NO"/>
              <a:t>Redigere tekststiler i malen</a:t>
            </a:r>
          </a:p>
        </p:txBody>
      </p:sp>
      <p:sp>
        <p:nvSpPr>
          <p:cNvPr id="14" name="Plassholder for innhold 2">
            <a:extLst>
              <a:ext uri="{FF2B5EF4-FFF2-40B4-BE49-F238E27FC236}">
                <a16:creationId xmlns:a16="http://schemas.microsoft.com/office/drawing/2014/main" id="{B244FEFC-DB5B-2349-9D66-08ECC5032706}"/>
              </a:ext>
            </a:extLst>
          </p:cNvPr>
          <p:cNvSpPr>
            <a:spLocks noGrp="1"/>
          </p:cNvSpPr>
          <p:nvPr>
            <p:ph idx="18"/>
          </p:nvPr>
        </p:nvSpPr>
        <p:spPr>
          <a:xfrm>
            <a:off x="6818385" y="2088261"/>
            <a:ext cx="3598790" cy="36334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bilde 7">
            <a:extLst>
              <a:ext uri="{FF2B5EF4-FFF2-40B4-BE49-F238E27FC236}">
                <a16:creationId xmlns:a16="http://schemas.microsoft.com/office/drawing/2014/main" id="{9309B4AE-3CF3-2647-9B82-B5B53814B1E7}"/>
              </a:ext>
            </a:extLst>
          </p:cNvPr>
          <p:cNvSpPr>
            <a:spLocks noGrp="1"/>
          </p:cNvSpPr>
          <p:nvPr>
            <p:ph type="pic" sz="quarter" idx="14"/>
          </p:nvPr>
        </p:nvSpPr>
        <p:spPr>
          <a:xfrm>
            <a:off x="0" y="0"/>
            <a:ext cx="5041733" cy="6858000"/>
          </a:xfrm>
        </p:spPr>
        <p:txBody>
          <a:bodyPr/>
          <a:lstStyle/>
          <a:p>
            <a:r>
              <a:rPr lang="nb-NO"/>
              <a:t>Klikk på ikonet for å legge til et bilde</a:t>
            </a:r>
          </a:p>
        </p:txBody>
      </p:sp>
      <p:pic>
        <p:nvPicPr>
          <p:cNvPr id="6" name="Bilde 5">
            <a:extLst>
              <a:ext uri="{FF2B5EF4-FFF2-40B4-BE49-F238E27FC236}">
                <a16:creationId xmlns:a16="http://schemas.microsoft.com/office/drawing/2014/main" id="{7D48FE97-1549-5B49-8CDA-FA4F5FA54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5457" y="6512534"/>
            <a:ext cx="1280163" cy="356617"/>
          </a:xfrm>
          <a:prstGeom prst="rect">
            <a:avLst/>
          </a:prstGeom>
        </p:spPr>
      </p:pic>
    </p:spTree>
    <p:extLst>
      <p:ext uri="{BB962C8B-B14F-4D97-AF65-F5344CB8AC3E}">
        <p14:creationId xmlns:p14="http://schemas.microsoft.com/office/powerpoint/2010/main" val="364242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5943676"/>
            <a:ext cx="12190992" cy="914324"/>
          </a:xfrm>
          <a:prstGeom prst="rect">
            <a:avLst/>
          </a:prstGeom>
        </p:spPr>
      </p:pic>
      <p:sp>
        <p:nvSpPr>
          <p:cNvPr id="2" name="Plassholder for tittel 1"/>
          <p:cNvSpPr>
            <a:spLocks noGrp="1"/>
          </p:cNvSpPr>
          <p:nvPr>
            <p:ph type="title"/>
          </p:nvPr>
        </p:nvSpPr>
        <p:spPr>
          <a:xfrm>
            <a:off x="1774825" y="175261"/>
            <a:ext cx="8642350" cy="1042989"/>
          </a:xfrm>
          <a:prstGeom prst="rect">
            <a:avLst/>
          </a:prstGeom>
          <a:noFill/>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1774825" y="2088262"/>
            <a:ext cx="8642350" cy="3384423"/>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a:extLst>
              <a:ext uri="{FF2B5EF4-FFF2-40B4-BE49-F238E27FC236}">
                <a16:creationId xmlns:a16="http://schemas.microsoft.com/office/drawing/2014/main" id="{0F135052-DE61-AD48-BDC2-9017D80FDEC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945457" y="6501383"/>
            <a:ext cx="1280163" cy="356617"/>
          </a:xfrm>
          <a:prstGeom prst="rect">
            <a:avLst/>
          </a:prstGeom>
        </p:spPr>
      </p:pic>
    </p:spTree>
    <p:extLst>
      <p:ext uri="{BB962C8B-B14F-4D97-AF65-F5344CB8AC3E}">
        <p14:creationId xmlns:p14="http://schemas.microsoft.com/office/powerpoint/2010/main" val="360502005"/>
      </p:ext>
    </p:extLst>
  </p:cSld>
  <p:clrMap bg1="lt1" tx1="dk1" bg2="lt2" tx2="dk2" accent1="accent1" accent2="accent2" accent3="accent3" accent4="accent4" accent5="accent5" accent6="accent6" hlink="hlink" folHlink="folHlink"/>
  <p:sldLayoutIdLst>
    <p:sldLayoutId id="2147483736" r:id="rId1"/>
    <p:sldLayoutId id="2147483735" r:id="rId2"/>
    <p:sldLayoutId id="2147483666" r:id="rId3"/>
    <p:sldLayoutId id="2147483734" r:id="rId4"/>
    <p:sldLayoutId id="2147483672" r:id="rId5"/>
    <p:sldLayoutId id="2147483723" r:id="rId6"/>
    <p:sldLayoutId id="2147483673" r:id="rId7"/>
    <p:sldLayoutId id="2147483675" r:id="rId8"/>
    <p:sldLayoutId id="2147483721" r:id="rId9"/>
    <p:sldLayoutId id="2147483722" r:id="rId10"/>
    <p:sldLayoutId id="2147483674" r:id="rId11"/>
    <p:sldLayoutId id="2147483676" r:id="rId12"/>
    <p:sldLayoutId id="2147483717" r:id="rId13"/>
    <p:sldLayoutId id="2147483718" r:id="rId14"/>
    <p:sldLayoutId id="2147483719" r:id="rId15"/>
    <p:sldLayoutId id="2147483720" r:id="rId16"/>
    <p:sldLayoutId id="2147483668" r:id="rId17"/>
    <p:sldLayoutId id="2147483671" r:id="rId18"/>
    <p:sldLayoutId id="2147483731" r:id="rId19"/>
    <p:sldLayoutId id="2147483733" r:id="rId20"/>
  </p:sldLayoutIdLst>
  <p:txStyles>
    <p:titleStyle>
      <a:lvl1pPr algn="l" defTabSz="685800" rtl="0" eaLnBrk="1" latinLnBrk="0" hangingPunct="1">
        <a:lnSpc>
          <a:spcPct val="90000"/>
        </a:lnSpc>
        <a:spcBef>
          <a:spcPct val="0"/>
        </a:spcBef>
        <a:buNone/>
        <a:defRPr sz="3800" kern="1200">
          <a:solidFill>
            <a:schemeClr val="tx2"/>
          </a:solidFill>
          <a:latin typeface="+mj-lt"/>
          <a:ea typeface="+mj-ea"/>
          <a:cs typeface="+mj-cs"/>
        </a:defRPr>
      </a:lvl1pPr>
    </p:titleStyle>
    <p:body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18" userDrawn="1">
          <p15:clr>
            <a:srgbClr val="F26B43"/>
          </p15:clr>
        </p15:guide>
        <p15:guide id="2" pos="65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9.jpe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1.jpeg"/></Relationships>
</file>

<file path=ppt/slides/_rels/slide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47" Type="http://schemas.openxmlformats.org/officeDocument/2006/relationships/image" Target="../media/image56.png"/><Relationship Id="rId50" Type="http://schemas.openxmlformats.org/officeDocument/2006/relationships/image" Target="../media/image59.svg"/><Relationship Id="rId55" Type="http://schemas.openxmlformats.org/officeDocument/2006/relationships/image" Target="../media/image64.png"/><Relationship Id="rId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5.svg"/><Relationship Id="rId29" Type="http://schemas.openxmlformats.org/officeDocument/2006/relationships/image" Target="../media/image38.png"/><Relationship Id="rId11" Type="http://schemas.openxmlformats.org/officeDocument/2006/relationships/image" Target="../media/image20.pn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45" Type="http://schemas.openxmlformats.org/officeDocument/2006/relationships/image" Target="../media/image54.png"/><Relationship Id="rId53" Type="http://schemas.openxmlformats.org/officeDocument/2006/relationships/image" Target="../media/image62.png"/><Relationship Id="rId5" Type="http://schemas.openxmlformats.org/officeDocument/2006/relationships/image" Target="../media/image14.png"/><Relationship Id="rId10" Type="http://schemas.openxmlformats.org/officeDocument/2006/relationships/image" Target="../media/image19.sv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52" Type="http://schemas.openxmlformats.org/officeDocument/2006/relationships/image" Target="../media/image61.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svg"/><Relationship Id="rId56" Type="http://schemas.openxmlformats.org/officeDocument/2006/relationships/image" Target="../media/image65.svg"/><Relationship Id="rId8" Type="http://schemas.openxmlformats.org/officeDocument/2006/relationships/image" Target="../media/image17.svg"/><Relationship Id="rId51" Type="http://schemas.openxmlformats.org/officeDocument/2006/relationships/image" Target="../media/image60.png"/><Relationship Id="rId3"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 Id="rId46" Type="http://schemas.openxmlformats.org/officeDocument/2006/relationships/image" Target="../media/image55.svg"/><Relationship Id="rId20" Type="http://schemas.openxmlformats.org/officeDocument/2006/relationships/image" Target="../media/image29.svg"/><Relationship Id="rId41" Type="http://schemas.openxmlformats.org/officeDocument/2006/relationships/image" Target="../media/image50.png"/><Relationship Id="rId54" Type="http://schemas.openxmlformats.org/officeDocument/2006/relationships/image" Target="../media/image63.svg"/><Relationship Id="rId1" Type="http://schemas.openxmlformats.org/officeDocument/2006/relationships/slideLayout" Target="../slideLayouts/slideLayout12.xml"/><Relationship Id="rId6" Type="http://schemas.openxmlformats.org/officeDocument/2006/relationships/image" Target="../media/image15.sv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4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2.emf"/><Relationship Id="rId4" Type="http://schemas.openxmlformats.org/officeDocument/2006/relationships/image" Target="../media/image71.emf"/></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13C2EA30-BCCD-A64F-BA3C-39CD694EBACF}"/>
              </a:ext>
            </a:extLst>
          </p:cNvPr>
          <p:cNvSpPr>
            <a:spLocks noGrp="1"/>
          </p:cNvSpPr>
          <p:nvPr>
            <p:ph type="subTitle" idx="1"/>
          </p:nvPr>
        </p:nvSpPr>
        <p:spPr>
          <a:xfrm>
            <a:off x="1774825" y="5383995"/>
            <a:ext cx="7200900" cy="451802"/>
          </a:xfrm>
        </p:spPr>
        <p:txBody>
          <a:bodyPr vert="horz" lIns="0" tIns="0" rIns="0" bIns="0" rtlCol="0" anchor="t">
            <a:normAutofit fontScale="92500"/>
          </a:bodyPr>
          <a:lstStyle/>
          <a:p>
            <a:r>
              <a:rPr lang="nb-NO"/>
              <a:t>Ingunn Midttun Godal, administrerende direktør i Mattilsynet</a:t>
            </a:r>
          </a:p>
        </p:txBody>
      </p:sp>
      <p:sp>
        <p:nvSpPr>
          <p:cNvPr id="3" name="Tittel 2">
            <a:extLst>
              <a:ext uri="{FF2B5EF4-FFF2-40B4-BE49-F238E27FC236}">
                <a16:creationId xmlns:a16="http://schemas.microsoft.com/office/drawing/2014/main" id="{29524370-F694-A04B-8E98-692038C04829}"/>
              </a:ext>
            </a:extLst>
          </p:cNvPr>
          <p:cNvSpPr>
            <a:spLocks noGrp="1"/>
          </p:cNvSpPr>
          <p:nvPr>
            <p:ph type="title"/>
          </p:nvPr>
        </p:nvSpPr>
        <p:spPr>
          <a:xfrm>
            <a:off x="1774825" y="4087064"/>
            <a:ext cx="8193634" cy="1042989"/>
          </a:xfrm>
        </p:spPr>
        <p:txBody>
          <a:bodyPr>
            <a:normAutofit/>
          </a:bodyPr>
          <a:lstStyle/>
          <a:p>
            <a:r>
              <a:rPr lang="nb-NO"/>
              <a:t>Matproduksjon i Norge i dag og i morgen – trenger vi GMO?</a:t>
            </a:r>
          </a:p>
        </p:txBody>
      </p:sp>
    </p:spTree>
    <p:extLst>
      <p:ext uri="{BB962C8B-B14F-4D97-AF65-F5344CB8AC3E}">
        <p14:creationId xmlns:p14="http://schemas.microsoft.com/office/powerpoint/2010/main" val="281141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907E953F-82F4-7731-E192-BB8EB0670644}"/>
              </a:ext>
            </a:extLst>
          </p:cNvPr>
          <p:cNvGrpSpPr/>
          <p:nvPr/>
        </p:nvGrpSpPr>
        <p:grpSpPr>
          <a:xfrm>
            <a:off x="2494775" y="1164038"/>
            <a:ext cx="7202449" cy="5505613"/>
            <a:chOff x="2413558" y="1155033"/>
            <a:chExt cx="7202449" cy="5505613"/>
          </a:xfrm>
        </p:grpSpPr>
        <p:pic>
          <p:nvPicPr>
            <p:cNvPr id="4" name="Bilde 3">
              <a:extLst>
                <a:ext uri="{FF2B5EF4-FFF2-40B4-BE49-F238E27FC236}">
                  <a16:creationId xmlns:a16="http://schemas.microsoft.com/office/drawing/2014/main" id="{6E3CFFB3-A983-B322-7F3B-E0B0C45FCE7D}"/>
                </a:ext>
              </a:extLst>
            </p:cNvPr>
            <p:cNvPicPr>
              <a:picLocks noChangeAspect="1"/>
            </p:cNvPicPr>
            <p:nvPr/>
          </p:nvPicPr>
          <p:blipFill>
            <a:blip r:embed="rId3"/>
            <a:stretch>
              <a:fillRect/>
            </a:stretch>
          </p:blipFill>
          <p:spPr>
            <a:xfrm>
              <a:off x="2413558" y="1155033"/>
              <a:ext cx="7202449" cy="5041715"/>
            </a:xfrm>
            <a:prstGeom prst="rect">
              <a:avLst/>
            </a:prstGeom>
            <a:noFill/>
          </p:spPr>
        </p:pic>
        <p:sp>
          <p:nvSpPr>
            <p:cNvPr id="6" name="TextShape 2">
              <a:extLst>
                <a:ext uri="{FF2B5EF4-FFF2-40B4-BE49-F238E27FC236}">
                  <a16:creationId xmlns:a16="http://schemas.microsoft.com/office/drawing/2014/main" id="{B4CC619C-B38D-643F-0E5C-DA3AC60A5654}"/>
                </a:ext>
              </a:extLst>
            </p:cNvPr>
            <p:cNvSpPr txBox="1"/>
            <p:nvPr/>
          </p:nvSpPr>
          <p:spPr>
            <a:xfrm>
              <a:off x="2413558" y="6267512"/>
              <a:ext cx="7202449" cy="393134"/>
            </a:xfrm>
            <a:prstGeom prst="rect">
              <a:avLst/>
            </a:prstGeom>
            <a:noFill/>
            <a:ln>
              <a:noFill/>
            </a:ln>
          </p:spPr>
          <p:txBody>
            <a:bodyPr lIns="90000" tIns="45000" rIns="90000" bIns="45000"/>
            <a:lstStyle/>
            <a:p>
              <a:pPr algn="ctr"/>
              <a:r>
                <a:rPr lang="en-US" sz="1200" i="1"/>
                <a:t>(New Phytologist, Volume: 237, Issue: 1, Pages: 12-15, First published: 23 June 2022)</a:t>
              </a:r>
            </a:p>
          </p:txBody>
        </p:sp>
      </p:grpSp>
      <p:sp>
        <p:nvSpPr>
          <p:cNvPr id="2" name="Title 4">
            <a:extLst>
              <a:ext uri="{FF2B5EF4-FFF2-40B4-BE49-F238E27FC236}">
                <a16:creationId xmlns:a16="http://schemas.microsoft.com/office/drawing/2014/main" id="{1DA317ED-A82A-70DF-AB66-84084C35BA99}"/>
              </a:ext>
            </a:extLst>
          </p:cNvPr>
          <p:cNvSpPr txBox="1">
            <a:spLocks/>
          </p:cNvSpPr>
          <p:nvPr/>
        </p:nvSpPr>
        <p:spPr>
          <a:xfrm>
            <a:off x="0" y="404734"/>
            <a:ext cx="12192000" cy="810259"/>
          </a:xfrm>
          <a:prstGeom prst="rect">
            <a:avLst/>
          </a:prstGeom>
        </p:spPr>
        <p:txBody>
          <a:bodyPr>
            <a:normAutofit fontScale="97500"/>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a:t>Situasjonen utenfor EØS-området er en annen</a:t>
            </a:r>
          </a:p>
        </p:txBody>
      </p:sp>
    </p:spTree>
    <p:extLst>
      <p:ext uri="{BB962C8B-B14F-4D97-AF65-F5344CB8AC3E}">
        <p14:creationId xmlns:p14="http://schemas.microsoft.com/office/powerpoint/2010/main" val="169960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0A133-98CE-4DEA-A269-25F3B32B3ED5}"/>
              </a:ext>
            </a:extLst>
          </p:cNvPr>
          <p:cNvSpPr>
            <a:spLocks noGrp="1"/>
          </p:cNvSpPr>
          <p:nvPr>
            <p:ph type="title"/>
          </p:nvPr>
        </p:nvSpPr>
        <p:spPr>
          <a:xfrm>
            <a:off x="-1" y="85325"/>
            <a:ext cx="7495081" cy="1042989"/>
          </a:xfrm>
        </p:spPr>
        <p:txBody>
          <a:bodyPr/>
          <a:lstStyle/>
          <a:p>
            <a:pPr algn="ctr"/>
            <a:r>
              <a:rPr lang="nb-NO" sz="4000"/>
              <a:t>Konsekvenser</a:t>
            </a:r>
            <a:endParaRPr lang="nb-NO"/>
          </a:p>
        </p:txBody>
      </p:sp>
      <p:sp>
        <p:nvSpPr>
          <p:cNvPr id="3" name="Plassholder for tekst 2">
            <a:extLst>
              <a:ext uri="{FF2B5EF4-FFF2-40B4-BE49-F238E27FC236}">
                <a16:creationId xmlns:a16="http://schemas.microsoft.com/office/drawing/2014/main" id="{FAC3D30E-B864-4CBF-A859-3EB0D06B399E}"/>
              </a:ext>
            </a:extLst>
          </p:cNvPr>
          <p:cNvSpPr>
            <a:spLocks noGrp="1"/>
          </p:cNvSpPr>
          <p:nvPr>
            <p:ph type="body" sz="quarter" idx="13"/>
          </p:nvPr>
        </p:nvSpPr>
        <p:spPr>
          <a:xfrm>
            <a:off x="0" y="1182604"/>
            <a:ext cx="7495082" cy="662940"/>
          </a:xfrm>
        </p:spPr>
        <p:txBody>
          <a:bodyPr>
            <a:normAutofit/>
          </a:bodyPr>
          <a:lstStyle/>
          <a:p>
            <a:pPr algn="ctr"/>
            <a:r>
              <a:rPr lang="nb-NO"/>
              <a:t>EU og Norge i bakevja?</a:t>
            </a:r>
          </a:p>
          <a:p>
            <a:pPr algn="ctr"/>
            <a:endParaRPr lang="nb-NO">
              <a:solidFill>
                <a:schemeClr val="tx1">
                  <a:lumMod val="75000"/>
                  <a:lumOff val="25000"/>
                </a:schemeClr>
              </a:solidFill>
            </a:endParaRPr>
          </a:p>
        </p:txBody>
      </p:sp>
      <p:pic>
        <p:nvPicPr>
          <p:cNvPr id="6" name="Bilde 5" descr="Et bilde som inneholder tallerken, innendørs, ordnet&#10;&#10;Automatisk generert beskrivelse">
            <a:extLst>
              <a:ext uri="{FF2B5EF4-FFF2-40B4-BE49-F238E27FC236}">
                <a16:creationId xmlns:a16="http://schemas.microsoft.com/office/drawing/2014/main" id="{BF891B2D-DDB8-BE31-95FB-62E32CF31AAA}"/>
              </a:ext>
            </a:extLst>
          </p:cNvPr>
          <p:cNvPicPr>
            <a:picLocks noChangeAspect="1"/>
          </p:cNvPicPr>
          <p:nvPr/>
        </p:nvPicPr>
        <p:blipFill rotWithShape="1">
          <a:blip r:embed="rId3">
            <a:extLst>
              <a:ext uri="{28A0092B-C50C-407E-A947-70E740481C1C}">
                <a14:useLocalDpi xmlns:a14="http://schemas.microsoft.com/office/drawing/2010/main" val="0"/>
              </a:ext>
            </a:extLst>
          </a:blip>
          <a:srcRect l="16740" r="34728"/>
          <a:stretch/>
        </p:blipFill>
        <p:spPr>
          <a:xfrm>
            <a:off x="7495082" y="0"/>
            <a:ext cx="4696918" cy="6858000"/>
          </a:xfrm>
          <a:prstGeom prst="rect">
            <a:avLst/>
          </a:prstGeom>
        </p:spPr>
      </p:pic>
      <p:pic>
        <p:nvPicPr>
          <p:cNvPr id="4" name="Bilde 3" descr="Et bilde som inneholder himmel, utendørs, flagg, vannfartøy&#10;&#10;Automatisk generert beskrivelse">
            <a:extLst>
              <a:ext uri="{FF2B5EF4-FFF2-40B4-BE49-F238E27FC236}">
                <a16:creationId xmlns:a16="http://schemas.microsoft.com/office/drawing/2014/main" id="{B69C58B4-4915-4391-A786-A529781B9C19}"/>
              </a:ext>
            </a:extLst>
          </p:cNvPr>
          <p:cNvPicPr>
            <a:picLocks noChangeAspect="1"/>
          </p:cNvPicPr>
          <p:nvPr/>
        </p:nvPicPr>
        <p:blipFill rotWithShape="1">
          <a:blip r:embed="rId4">
            <a:extLst>
              <a:ext uri="{28A0092B-C50C-407E-A947-70E740481C1C}">
                <a14:useLocalDpi xmlns:a14="http://schemas.microsoft.com/office/drawing/2010/main" val="0"/>
              </a:ext>
            </a:extLst>
          </a:blip>
          <a:srcRect l="21461" t="-557" r="30149" b="128"/>
          <a:stretch/>
        </p:blipFill>
        <p:spPr>
          <a:xfrm>
            <a:off x="7226023" y="-51396"/>
            <a:ext cx="4982306" cy="6909396"/>
          </a:xfrm>
          <a:prstGeom prst="rect">
            <a:avLst/>
          </a:prstGeom>
        </p:spPr>
      </p:pic>
      <p:sp>
        <p:nvSpPr>
          <p:cNvPr id="5" name="Plassholder for innhold 2">
            <a:extLst>
              <a:ext uri="{FF2B5EF4-FFF2-40B4-BE49-F238E27FC236}">
                <a16:creationId xmlns:a16="http://schemas.microsoft.com/office/drawing/2014/main" id="{6BD641CC-EBB6-4DB4-3CBD-F208468E459C}"/>
              </a:ext>
            </a:extLst>
          </p:cNvPr>
          <p:cNvSpPr txBox="1">
            <a:spLocks/>
          </p:cNvSpPr>
          <p:nvPr/>
        </p:nvSpPr>
        <p:spPr>
          <a:xfrm>
            <a:off x="861650" y="1659734"/>
            <a:ext cx="6471137" cy="5225781"/>
          </a:xfrm>
          <a:prstGeom prst="rect">
            <a:avLst/>
          </a:prstGeom>
        </p:spPr>
        <p:txBody>
          <a:bodyPr lIns="91440" tIns="45720" rIns="91440" bIns="45720"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indent="-215900"/>
            <a:endParaRPr lang="nb-NO" sz="1800">
              <a:cs typeface="Calibri" panose="020F0502020204030204"/>
            </a:endParaRPr>
          </a:p>
          <a:p>
            <a:pPr marL="215900" indent="-215900">
              <a:buFont typeface="Calibri" panose="020B0604020202020204" pitchFamily="34" charset="0"/>
            </a:pPr>
            <a:r>
              <a:rPr lang="nb-NO" sz="2400">
                <a:ea typeface="Calibri" panose="020F0502020204030204" pitchFamily="34" charset="0"/>
                <a:cs typeface="Arial"/>
              </a:rPr>
              <a:t>Genredigert mat og fôr må gjennom full godkjennsprosedyre </a:t>
            </a:r>
            <a:endParaRPr lang="nb-NO" sz="2400">
              <a:solidFill>
                <a:srgbClr val="000000"/>
              </a:solidFill>
              <a:ea typeface="Calibri" panose="020F0502020204030204" pitchFamily="34" charset="0"/>
              <a:cs typeface="Arial" panose="020B0604020202020204" pitchFamily="34" charset="0"/>
            </a:endParaRPr>
          </a:p>
          <a:p>
            <a:pPr marL="215900" indent="-215900">
              <a:buFont typeface="Calibri" panose="020B0604020202020204" pitchFamily="34" charset="0"/>
            </a:pPr>
            <a:endParaRPr lang="nb-NO" sz="2000">
              <a:solidFill>
                <a:srgbClr val="000000"/>
              </a:solidFill>
              <a:ea typeface="Calibri" panose="020F0502020204030204" pitchFamily="34" charset="0"/>
              <a:cs typeface="Arial"/>
            </a:endParaRPr>
          </a:p>
          <a:p>
            <a:pPr marL="215900" indent="-215900">
              <a:buFont typeface="Calibri" panose="020B0604020202020204" pitchFamily="34" charset="0"/>
            </a:pPr>
            <a:r>
              <a:rPr lang="nb-NO" sz="2400">
                <a:solidFill>
                  <a:srgbClr val="000000"/>
                </a:solidFill>
                <a:ea typeface="Calibri" panose="020F0502020204030204" pitchFamily="34" charset="0"/>
                <a:cs typeface="Arial"/>
              </a:rPr>
              <a:t>Får ikke godkjenning i EU uten spesifikke deteksjonsmetoder </a:t>
            </a:r>
            <a:br>
              <a:rPr lang="nb-NO" sz="2400">
                <a:solidFill>
                  <a:srgbClr val="000000"/>
                </a:solidFill>
                <a:ea typeface="Calibri" panose="020F0502020204030204" pitchFamily="34" charset="0"/>
                <a:cs typeface="Arial"/>
              </a:rPr>
            </a:br>
            <a:endParaRPr lang="nb-NO" sz="2000">
              <a:ea typeface="Calibri" panose="020F0502020204030204" pitchFamily="34" charset="0"/>
              <a:cs typeface="Arial"/>
            </a:endParaRPr>
          </a:p>
          <a:p>
            <a:pPr marL="215900" indent="-215900">
              <a:buFont typeface="Calibri" panose="020B0604020202020204" pitchFamily="34" charset="0"/>
            </a:pPr>
            <a:r>
              <a:rPr lang="nb-NO" sz="2400">
                <a:ea typeface="Calibri" panose="020F0502020204030204" pitchFamily="34" charset="0"/>
                <a:cs typeface="Arial"/>
              </a:rPr>
              <a:t>Importsituasjonen – handlingsrommet mht. </a:t>
            </a:r>
            <a:br>
              <a:rPr lang="nb-NO" sz="2400">
                <a:ea typeface="Calibri" panose="020F0502020204030204" pitchFamily="34" charset="0"/>
                <a:cs typeface="Arial"/>
              </a:rPr>
            </a:br>
            <a:r>
              <a:rPr lang="nb-NO" sz="2400">
                <a:ea typeface="Calibri" panose="020F0502020204030204" pitchFamily="34" charset="0"/>
                <a:cs typeface="Arial"/>
              </a:rPr>
              <a:t>WTO kan være problematisk</a:t>
            </a:r>
            <a:endParaRPr lang="nb-NO" sz="2400">
              <a:cs typeface="Arial"/>
            </a:endParaRPr>
          </a:p>
          <a:p>
            <a:pPr marL="215900" indent="-215900"/>
            <a:endParaRPr lang="nb-NO" sz="1800">
              <a:cs typeface="Calibri" panose="020F0502020204030204"/>
            </a:endParaRPr>
          </a:p>
          <a:p>
            <a:pPr marL="215900" indent="-215900"/>
            <a:r>
              <a:rPr lang="nb-NO" sz="2400"/>
              <a:t>EU Kommisjonen: GMO-regelverket ikke </a:t>
            </a:r>
            <a:br>
              <a:rPr lang="nb-NO" sz="2400"/>
            </a:br>
            <a:r>
              <a:rPr lang="nb-NO" sz="2400"/>
              <a:t>«</a:t>
            </a:r>
            <a:r>
              <a:rPr lang="nb-NO" sz="2400" i="1" err="1"/>
              <a:t>fit</a:t>
            </a:r>
            <a:r>
              <a:rPr lang="nb-NO" sz="2400" i="1"/>
              <a:t> for purpose» </a:t>
            </a:r>
            <a:r>
              <a:rPr lang="nb-NO" sz="2400"/>
              <a:t>og til hinder for bærekraftig utvikling</a:t>
            </a:r>
            <a:endParaRPr lang="nb-NO" sz="2400">
              <a:cs typeface="Calibri"/>
            </a:endParaRPr>
          </a:p>
          <a:p>
            <a:pPr marL="215900" indent="-215900"/>
            <a:endParaRPr lang="nb-NO" sz="2000" i="1">
              <a:cs typeface="Calibri" panose="020F0502020204030204"/>
            </a:endParaRPr>
          </a:p>
          <a:p>
            <a:pPr marL="215900" indent="-215900"/>
            <a:endParaRPr lang="nb-NO" sz="2000">
              <a:cs typeface="Calibri"/>
            </a:endParaRPr>
          </a:p>
          <a:p>
            <a:pPr marL="431800" lvl="1" indent="-215900"/>
            <a:endParaRPr lang="nb-NO" sz="1800">
              <a:cs typeface="Calibri"/>
            </a:endParaRPr>
          </a:p>
          <a:p>
            <a:pPr marL="431800" lvl="1" indent="-215900"/>
            <a:endParaRPr lang="nb-NO" sz="2000">
              <a:ea typeface="Calibri" panose="020F0502020204030204" pitchFamily="34" charset="0"/>
              <a:cs typeface="Arial" panose="020B0604020202020204" pitchFamily="34" charset="0"/>
            </a:endParaRPr>
          </a:p>
          <a:p>
            <a:pPr marL="215900" indent="-215900"/>
            <a:endParaRPr lang="nb-NO">
              <a:cs typeface="Calibri" panose="020F0502020204030204"/>
            </a:endParaRPr>
          </a:p>
          <a:p>
            <a:pPr marL="431800" lvl="1" indent="-215900"/>
            <a:endParaRPr lang="nb-NO">
              <a:ea typeface="Calibri" panose="020F0502020204030204" pitchFamily="34" charset="0"/>
              <a:cs typeface="Arial" panose="020B0604020202020204" pitchFamily="34" charset="0"/>
            </a:endParaRPr>
          </a:p>
          <a:p>
            <a:pPr marL="215900" indent="-215900"/>
            <a:endParaRPr lang="nb-NO">
              <a:cs typeface="Calibri" panose="020F0502020204030204"/>
            </a:endParaRPr>
          </a:p>
        </p:txBody>
      </p:sp>
      <p:sp>
        <p:nvSpPr>
          <p:cNvPr id="8" name="TekstSylinder 7">
            <a:extLst>
              <a:ext uri="{FF2B5EF4-FFF2-40B4-BE49-F238E27FC236}">
                <a16:creationId xmlns:a16="http://schemas.microsoft.com/office/drawing/2014/main" id="{0A3A0013-5BBE-579C-A212-D6609144F1FE}"/>
              </a:ext>
            </a:extLst>
          </p:cNvPr>
          <p:cNvSpPr txBox="1"/>
          <p:nvPr/>
        </p:nvSpPr>
        <p:spPr>
          <a:xfrm>
            <a:off x="11179589" y="6611779"/>
            <a:ext cx="1174703" cy="246221"/>
          </a:xfrm>
          <a:prstGeom prst="rect">
            <a:avLst/>
          </a:prstGeom>
          <a:noFill/>
        </p:spPr>
        <p:txBody>
          <a:bodyPr wrap="square">
            <a:spAutoFit/>
          </a:bodyPr>
          <a:lstStyle/>
          <a:p>
            <a:r>
              <a:rPr lang="nb-NO" sz="1000" i="1">
                <a:solidFill>
                  <a:schemeClr val="tx1">
                    <a:lumMod val="65000"/>
                    <a:lumOff val="35000"/>
                  </a:schemeClr>
                </a:solidFill>
              </a:rPr>
              <a:t>Foto: Colourbox </a:t>
            </a:r>
          </a:p>
        </p:txBody>
      </p:sp>
    </p:spTree>
    <p:extLst>
      <p:ext uri="{BB962C8B-B14F-4D97-AF65-F5344CB8AC3E}">
        <p14:creationId xmlns:p14="http://schemas.microsoft.com/office/powerpoint/2010/main" val="16094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290BC73E-836C-9F02-C80B-DC3AAD60E31C}"/>
              </a:ext>
            </a:extLst>
          </p:cNvPr>
          <p:cNvSpPr txBox="1">
            <a:spLocks/>
          </p:cNvSpPr>
          <p:nvPr/>
        </p:nvSpPr>
        <p:spPr>
          <a:xfrm>
            <a:off x="-1" y="296343"/>
            <a:ext cx="7495081"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sz="4000" kern="1200">
                <a:latin typeface="+mj-lt"/>
                <a:ea typeface="+mj-ea"/>
                <a:cs typeface="+mj-cs"/>
              </a:rPr>
              <a:t>Større konsekvenser i Norge?</a:t>
            </a:r>
            <a:endParaRPr lang="nb-NO"/>
          </a:p>
        </p:txBody>
      </p:sp>
      <p:sp>
        <p:nvSpPr>
          <p:cNvPr id="9" name="Plassholder for innhold 2">
            <a:extLst>
              <a:ext uri="{FF2B5EF4-FFF2-40B4-BE49-F238E27FC236}">
                <a16:creationId xmlns:a16="http://schemas.microsoft.com/office/drawing/2014/main" id="{24759D07-6F18-E46C-3BF1-58565C45134C}"/>
              </a:ext>
            </a:extLst>
          </p:cNvPr>
          <p:cNvSpPr txBox="1">
            <a:spLocks/>
          </p:cNvSpPr>
          <p:nvPr/>
        </p:nvSpPr>
        <p:spPr>
          <a:xfrm>
            <a:off x="987861" y="1701967"/>
            <a:ext cx="6098741" cy="4825623"/>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indent="-215900"/>
            <a:endParaRPr lang="nb-NO" sz="1000">
              <a:cs typeface="Calibri" panose="020F0502020204030204"/>
            </a:endParaRPr>
          </a:p>
          <a:p>
            <a:pPr marL="215900" indent="-215900">
              <a:buFont typeface="Calibri" panose="020B0604020202020204" pitchFamily="34" charset="0"/>
              <a:buChar char="•"/>
            </a:pPr>
            <a:r>
              <a:rPr lang="nb-NO" sz="2400"/>
              <a:t>EUs GM-regelverk ennå ikke innlemmet i </a:t>
            </a:r>
            <a:br>
              <a:rPr lang="nb-NO" sz="2400"/>
            </a:br>
            <a:r>
              <a:rPr lang="nb-NO" sz="2400"/>
              <a:t>EØS-avtalen</a:t>
            </a:r>
          </a:p>
          <a:p>
            <a:pPr marL="0" indent="0">
              <a:buNone/>
            </a:pPr>
            <a:endParaRPr lang="nb-NO" sz="2400">
              <a:cs typeface="Calibri" panose="020F0502020204030204"/>
            </a:endParaRPr>
          </a:p>
          <a:p>
            <a:pPr marL="215900" indent="-215900"/>
            <a:r>
              <a:rPr lang="nb-NO" sz="2400"/>
              <a:t>EU har godkjent mange ulike genmodifiserte produkter til mat og fôr, ingen i Norge</a:t>
            </a:r>
            <a:endParaRPr lang="nb-NO" sz="2400">
              <a:cs typeface="Calibri"/>
            </a:endParaRPr>
          </a:p>
          <a:p>
            <a:pPr marL="431800" lvl="2" indent="-215900"/>
            <a:endParaRPr lang="nb-NO" sz="2400">
              <a:ea typeface="+mn-lt"/>
              <a:cs typeface="+mn-lt"/>
            </a:endParaRPr>
          </a:p>
          <a:p>
            <a:pPr marL="215900" indent="-215900"/>
            <a:r>
              <a:rPr lang="nb-NO" sz="2400"/>
              <a:t>Norske virksomheter har ikke like vilkår </a:t>
            </a:r>
            <a:br>
              <a:rPr lang="nb-NO" sz="2400"/>
            </a:br>
            <a:r>
              <a:rPr lang="nb-NO" sz="2400"/>
              <a:t>som konkurrenter i EU</a:t>
            </a:r>
            <a:endParaRPr lang="nb-NO" sz="2400">
              <a:cs typeface="Calibri" panose="020F0502020204030204"/>
            </a:endParaRPr>
          </a:p>
          <a:p>
            <a:pPr marL="215900" indent="-215900"/>
            <a:endParaRPr lang="nb-NO" sz="2400">
              <a:cs typeface="Calibri" panose="020F0502020204030204"/>
            </a:endParaRPr>
          </a:p>
          <a:p>
            <a:pPr marL="215900" indent="-215900"/>
            <a:r>
              <a:rPr lang="nb-NO" sz="2400"/>
              <a:t>Sjømat Norge har sendt brev til NFD og </a:t>
            </a:r>
            <a:br>
              <a:rPr lang="nb-NO" sz="2400"/>
            </a:br>
            <a:r>
              <a:rPr lang="nb-NO" sz="2400"/>
              <a:t>LMD om utfordringer mht. import av fôr</a:t>
            </a:r>
            <a:endParaRPr lang="nb-NO" sz="2400">
              <a:cs typeface="Calibri"/>
            </a:endParaRPr>
          </a:p>
          <a:p>
            <a:pPr marL="215900" lvl="1" indent="-215900">
              <a:buFont typeface="Arial" panose="020B0604020202020204" pitchFamily="34" charset="0"/>
              <a:buChar char="•"/>
            </a:pPr>
            <a:endParaRPr lang="nb-NO" sz="1000">
              <a:cs typeface="Calibri" panose="020F0502020204030204"/>
            </a:endParaRPr>
          </a:p>
        </p:txBody>
      </p:sp>
      <p:pic>
        <p:nvPicPr>
          <p:cNvPr id="3" name="Bilde 4" descr="Et bilde som inneholder person, utendørs&#10;&#10;Automatisk generert beskrivelse">
            <a:extLst>
              <a:ext uri="{FF2B5EF4-FFF2-40B4-BE49-F238E27FC236}">
                <a16:creationId xmlns:a16="http://schemas.microsoft.com/office/drawing/2014/main" id="{8F097C68-A761-8F3E-F14D-A6FC62AE2173}"/>
              </a:ext>
            </a:extLst>
          </p:cNvPr>
          <p:cNvPicPr>
            <a:picLocks noChangeAspect="1"/>
          </p:cNvPicPr>
          <p:nvPr/>
        </p:nvPicPr>
        <p:blipFill rotWithShape="1">
          <a:blip r:embed="rId3"/>
          <a:srcRect t="1442" b="1033"/>
          <a:stretch/>
        </p:blipFill>
        <p:spPr>
          <a:xfrm>
            <a:off x="7086602" y="0"/>
            <a:ext cx="5243015" cy="6858000"/>
          </a:xfrm>
          <a:prstGeom prst="rect">
            <a:avLst/>
          </a:prstGeom>
          <a:noFill/>
        </p:spPr>
      </p:pic>
      <p:pic>
        <p:nvPicPr>
          <p:cNvPr id="5" name="Bilde 4" descr="Et bilde som inneholder person, utendørs, sport&#10;&#10;Automatisk generert beskrivelse">
            <a:extLst>
              <a:ext uri="{FF2B5EF4-FFF2-40B4-BE49-F238E27FC236}">
                <a16:creationId xmlns:a16="http://schemas.microsoft.com/office/drawing/2014/main" id="{12350072-D20A-0E9E-61C5-12966F56B320}"/>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7086602" y="1"/>
            <a:ext cx="5145459" cy="6857999"/>
          </a:xfrm>
          <a:prstGeom prst="rect">
            <a:avLst/>
          </a:prstGeom>
        </p:spPr>
      </p:pic>
    </p:spTree>
    <p:extLst>
      <p:ext uri="{BB962C8B-B14F-4D97-AF65-F5344CB8AC3E}">
        <p14:creationId xmlns:p14="http://schemas.microsoft.com/office/powerpoint/2010/main" val="2983442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225B899-1698-BBB2-A649-0934785D6EE9}"/>
              </a:ext>
            </a:extLst>
          </p:cNvPr>
          <p:cNvSpPr/>
          <p:nvPr/>
        </p:nvSpPr>
        <p:spPr>
          <a:xfrm>
            <a:off x="0" y="0"/>
            <a:ext cx="67499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B6C1FB97-46C7-C691-4BAA-4E9AFB546A61}"/>
              </a:ext>
            </a:extLst>
          </p:cNvPr>
          <p:cNvSpPr txBox="1">
            <a:spLocks/>
          </p:cNvSpPr>
          <p:nvPr/>
        </p:nvSpPr>
        <p:spPr>
          <a:xfrm>
            <a:off x="-1" y="532612"/>
            <a:ext cx="6749936" cy="1042989"/>
          </a:xfrm>
          <a:prstGeom prst="rect">
            <a:avLst/>
          </a:prstGeom>
        </p:spPr>
        <p:txBody>
          <a:bodyPr lIns="91440" tIns="45720" rIns="91440" bIns="45720" anchor="t">
            <a:normAutofit fontScale="97500"/>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sz="4000"/>
              <a:t>Hva nå?</a:t>
            </a:r>
            <a:endParaRPr lang="nb-NO"/>
          </a:p>
        </p:txBody>
      </p:sp>
      <p:pic>
        <p:nvPicPr>
          <p:cNvPr id="7" name="Bilde 6" descr="Et bilde som inneholder plante, blomst&#10;&#10;Automatisk generert beskrivelse">
            <a:extLst>
              <a:ext uri="{FF2B5EF4-FFF2-40B4-BE49-F238E27FC236}">
                <a16:creationId xmlns:a16="http://schemas.microsoft.com/office/drawing/2014/main" id="{0F0730F6-5610-609F-D829-3253868F1FA6}"/>
              </a:ext>
            </a:extLst>
          </p:cNvPr>
          <p:cNvPicPr>
            <a:picLocks noChangeAspect="1"/>
          </p:cNvPicPr>
          <p:nvPr/>
        </p:nvPicPr>
        <p:blipFill rotWithShape="1">
          <a:blip r:embed="rId3">
            <a:extLst>
              <a:ext uri="{28A0092B-C50C-407E-A947-70E740481C1C}">
                <a14:useLocalDpi xmlns:a14="http://schemas.microsoft.com/office/drawing/2010/main" val="0"/>
              </a:ext>
            </a:extLst>
          </a:blip>
          <a:srcRect l="1" t="263" r="661" b="3302"/>
          <a:stretch/>
        </p:blipFill>
        <p:spPr>
          <a:xfrm>
            <a:off x="7644705" y="532612"/>
            <a:ext cx="3447952" cy="5020623"/>
          </a:xfrm>
          <a:prstGeom prst="rect">
            <a:avLst/>
          </a:prstGeom>
        </p:spPr>
      </p:pic>
      <p:sp>
        <p:nvSpPr>
          <p:cNvPr id="8" name="Plassholder for innhold 2">
            <a:extLst>
              <a:ext uri="{FF2B5EF4-FFF2-40B4-BE49-F238E27FC236}">
                <a16:creationId xmlns:a16="http://schemas.microsoft.com/office/drawing/2014/main" id="{CBCBBAA0-9EED-E40B-8356-A8D0D6814649}"/>
              </a:ext>
            </a:extLst>
          </p:cNvPr>
          <p:cNvSpPr txBox="1">
            <a:spLocks/>
          </p:cNvSpPr>
          <p:nvPr/>
        </p:nvSpPr>
        <p:spPr>
          <a:xfrm>
            <a:off x="510357" y="1191650"/>
            <a:ext cx="6061891" cy="5277434"/>
          </a:xfrm>
          <a:prstGeom prst="rect">
            <a:avLst/>
          </a:prstGeom>
        </p:spPr>
        <p:txBody>
          <a:bodyPr lIns="91440" tIns="45720" rIns="91440" bIns="45720" anchor="t">
            <a:normAutofit lnSpcReduction="10000"/>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nb-NO" sz="1800">
              <a:ea typeface="+mn-lt"/>
              <a:cs typeface="+mn-lt"/>
            </a:endParaRPr>
          </a:p>
          <a:p>
            <a:pPr marL="215900" indent="-215900"/>
            <a:endParaRPr lang="nb-NO" sz="1800">
              <a:ea typeface="+mn-lt"/>
              <a:cs typeface="+mn-lt"/>
            </a:endParaRPr>
          </a:p>
          <a:p>
            <a:pPr marL="215900" indent="-215900"/>
            <a:r>
              <a:rPr lang="nb-NO" sz="2400">
                <a:cs typeface="Calibri"/>
              </a:rPr>
              <a:t>Sammen med aktører fra jord/fjord til bord skal Mattilsynet muliggjøre innovasjon av nye, trygge og mer bærekraftige produkter</a:t>
            </a:r>
            <a:endParaRPr lang="nb-NO" sz="2400">
              <a:ea typeface="+mn-lt"/>
              <a:cs typeface="+mn-lt"/>
            </a:endParaRPr>
          </a:p>
          <a:p>
            <a:pPr marL="215900" indent="-215900"/>
            <a:endParaRPr lang="nb-NO" sz="2400">
              <a:ea typeface="+mn-lt"/>
              <a:cs typeface="+mn-lt"/>
            </a:endParaRPr>
          </a:p>
          <a:p>
            <a:pPr marL="215900" indent="-215900"/>
            <a:r>
              <a:rPr lang="nb-NO" sz="2400">
                <a:ea typeface="+mn-lt"/>
                <a:cs typeface="+mn-lt"/>
              </a:rPr>
              <a:t>Sjømat Norge foreslår å unnta allerede EU-godkjente GMO fra godkjenningskravet for GM fôr i matloven og ber NFD og LMD om å initiere prosessen</a:t>
            </a:r>
            <a:endParaRPr lang="nb-NO">
              <a:cs typeface="Calibri"/>
            </a:endParaRPr>
          </a:p>
          <a:p>
            <a:pPr marL="0" indent="0">
              <a:buNone/>
            </a:pPr>
            <a:endParaRPr lang="nb-NO" sz="2400">
              <a:ea typeface="+mn-lt"/>
              <a:cs typeface="+mn-lt"/>
            </a:endParaRPr>
          </a:p>
          <a:p>
            <a:pPr marL="215900" indent="-215900"/>
            <a:r>
              <a:rPr lang="nb-NO" sz="2400">
                <a:cs typeface="Calibri"/>
              </a:rPr>
              <a:t>Mattilsynet behandler Norges første GM-søknad </a:t>
            </a:r>
            <a:endParaRPr lang="nb-NO" sz="2400"/>
          </a:p>
          <a:p>
            <a:pPr marL="215900" indent="-215900"/>
            <a:endParaRPr lang="nb-NO" sz="2400">
              <a:cs typeface="Calibri"/>
            </a:endParaRPr>
          </a:p>
          <a:p>
            <a:pPr marL="215900" indent="-215900"/>
            <a:r>
              <a:rPr lang="nb-NO" sz="2400">
                <a:cs typeface="Calibri"/>
              </a:rPr>
              <a:t>Hva skjer når EUs nye regelverk om bærekraft og genredigert mat kommer på plass?</a:t>
            </a:r>
          </a:p>
          <a:p>
            <a:pPr marL="215900" indent="-215900"/>
            <a:endParaRPr lang="nb-NO" sz="600">
              <a:cs typeface="Calibri" panose="020F0502020204030204"/>
            </a:endParaRPr>
          </a:p>
        </p:txBody>
      </p:sp>
      <p:pic>
        <p:nvPicPr>
          <p:cNvPr id="9" name="Bilde 8">
            <a:extLst>
              <a:ext uri="{FF2B5EF4-FFF2-40B4-BE49-F238E27FC236}">
                <a16:creationId xmlns:a16="http://schemas.microsoft.com/office/drawing/2014/main" id="{33143F4C-0DDB-8B0D-55CA-57F5737ABFC0}"/>
              </a:ext>
            </a:extLst>
          </p:cNvPr>
          <p:cNvPicPr>
            <a:picLocks noChangeAspect="1"/>
          </p:cNvPicPr>
          <p:nvPr/>
        </p:nvPicPr>
        <p:blipFill>
          <a:blip r:embed="rId4"/>
          <a:stretch>
            <a:fillRect/>
          </a:stretch>
        </p:blipFill>
        <p:spPr>
          <a:xfrm>
            <a:off x="7313561" y="502866"/>
            <a:ext cx="4341541" cy="5894952"/>
          </a:xfrm>
          <a:prstGeom prst="rect">
            <a:avLst/>
          </a:prstGeom>
        </p:spPr>
      </p:pic>
    </p:spTree>
    <p:extLst>
      <p:ext uri="{BB962C8B-B14F-4D97-AF65-F5344CB8AC3E}">
        <p14:creationId xmlns:p14="http://schemas.microsoft.com/office/powerpoint/2010/main" val="20597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0">
            <a:extLst>
              <a:ext uri="{FF2B5EF4-FFF2-40B4-BE49-F238E27FC236}">
                <a16:creationId xmlns:a16="http://schemas.microsoft.com/office/drawing/2014/main" id="{A5CED442-ECDC-0F5A-67EC-8AE96B83A183}"/>
              </a:ext>
            </a:extLst>
          </p:cNvPr>
          <p:cNvSpPr txBox="1">
            <a:spLocks/>
          </p:cNvSpPr>
          <p:nvPr/>
        </p:nvSpPr>
        <p:spPr>
          <a:xfrm>
            <a:off x="0" y="734987"/>
            <a:ext cx="12192000" cy="1071349"/>
          </a:xfrm>
          <a:prstGeom prst="rect">
            <a:avLst/>
          </a:prstGeom>
        </p:spPr>
        <p:txBody>
          <a:bodyPr>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sz="4000">
                <a:solidFill>
                  <a:srgbClr val="765B11"/>
                </a:solidFill>
                <a:latin typeface="Calibri" panose="020F0502020204030204"/>
              </a:rPr>
              <a:t>Mattilsynets samfunnsoppdrag</a:t>
            </a:r>
            <a:endParaRPr lang="nb-NO" sz="4000" b="1">
              <a:solidFill>
                <a:schemeClr val="accent4">
                  <a:lumMod val="50000"/>
                </a:schemeClr>
              </a:solidFill>
              <a:latin typeface="+mn-lt"/>
            </a:endParaRPr>
          </a:p>
        </p:txBody>
      </p:sp>
      <p:sp>
        <p:nvSpPr>
          <p:cNvPr id="4" name="Avrundet rektangel 3">
            <a:extLst>
              <a:ext uri="{FF2B5EF4-FFF2-40B4-BE49-F238E27FC236}">
                <a16:creationId xmlns:a16="http://schemas.microsoft.com/office/drawing/2014/main" id="{6F2E8944-D86E-C1B5-90EB-F337DBA29DA0}"/>
              </a:ext>
            </a:extLst>
          </p:cNvPr>
          <p:cNvSpPr/>
          <p:nvPr/>
        </p:nvSpPr>
        <p:spPr>
          <a:xfrm>
            <a:off x="4903410" y="2003314"/>
            <a:ext cx="2330458" cy="1722789"/>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a:solidFill>
                  <a:schemeClr val="tx1">
                    <a:lumMod val="75000"/>
                    <a:lumOff val="25000"/>
                  </a:schemeClr>
                </a:solidFill>
                <a:ea typeface="+mn-lt"/>
                <a:cs typeface="+mn-lt"/>
              </a:rPr>
              <a:t>Sikre trygt drikkevann </a:t>
            </a:r>
          </a:p>
        </p:txBody>
      </p:sp>
      <p:sp>
        <p:nvSpPr>
          <p:cNvPr id="5" name="Avrundet rektangel 4">
            <a:extLst>
              <a:ext uri="{FF2B5EF4-FFF2-40B4-BE49-F238E27FC236}">
                <a16:creationId xmlns:a16="http://schemas.microsoft.com/office/drawing/2014/main" id="{1DE0887B-0087-0DFE-DD67-50A29714CF8A}"/>
              </a:ext>
            </a:extLst>
          </p:cNvPr>
          <p:cNvSpPr/>
          <p:nvPr/>
        </p:nvSpPr>
        <p:spPr>
          <a:xfrm>
            <a:off x="2411570" y="2003314"/>
            <a:ext cx="2330457" cy="1722789"/>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a:solidFill>
                  <a:schemeClr val="tx1">
                    <a:lumMod val="75000"/>
                    <a:lumOff val="25000"/>
                  </a:schemeClr>
                </a:solidFill>
              </a:rPr>
              <a:t>Sikre helsemessig trygg mat</a:t>
            </a:r>
          </a:p>
        </p:txBody>
      </p:sp>
      <p:sp>
        <p:nvSpPr>
          <p:cNvPr id="8" name="Avrundet rektangel 7">
            <a:extLst>
              <a:ext uri="{FF2B5EF4-FFF2-40B4-BE49-F238E27FC236}">
                <a16:creationId xmlns:a16="http://schemas.microsoft.com/office/drawing/2014/main" id="{2A0178A0-F425-62EB-04AE-2E87D27E5961}"/>
              </a:ext>
            </a:extLst>
          </p:cNvPr>
          <p:cNvSpPr/>
          <p:nvPr/>
        </p:nvSpPr>
        <p:spPr>
          <a:xfrm>
            <a:off x="2411570" y="3882472"/>
            <a:ext cx="2330457" cy="1722789"/>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nb-NO" sz="2000">
                <a:solidFill>
                  <a:schemeClr val="tx1">
                    <a:lumMod val="75000"/>
                    <a:lumOff val="25000"/>
                  </a:schemeClr>
                </a:solidFill>
                <a:ea typeface="+mn-lt"/>
                <a:cs typeface="+mn-lt"/>
              </a:rPr>
            </a:br>
            <a:r>
              <a:rPr lang="nb-NO" sz="2000">
                <a:solidFill>
                  <a:schemeClr val="tx1">
                    <a:lumMod val="75000"/>
                    <a:lumOff val="25000"/>
                  </a:schemeClr>
                </a:solidFill>
                <a:ea typeface="+mn-lt"/>
                <a:cs typeface="+mn-lt"/>
              </a:rPr>
              <a:t>Fremme </a:t>
            </a:r>
            <a:br>
              <a:rPr lang="nb-NO" sz="2000">
                <a:solidFill>
                  <a:schemeClr val="tx1">
                    <a:lumMod val="75000"/>
                    <a:lumOff val="25000"/>
                  </a:schemeClr>
                </a:solidFill>
                <a:ea typeface="+mn-lt"/>
                <a:cs typeface="+mn-lt"/>
              </a:rPr>
            </a:br>
            <a:r>
              <a:rPr lang="nb-NO" sz="2000">
                <a:solidFill>
                  <a:schemeClr val="tx1">
                    <a:lumMod val="75000"/>
                    <a:lumOff val="25000"/>
                  </a:schemeClr>
                </a:solidFill>
                <a:ea typeface="+mn-lt"/>
                <a:cs typeface="+mn-lt"/>
              </a:rPr>
              <a:t>god dyrevelferd og respekt for dyr og fisk </a:t>
            </a:r>
            <a:br>
              <a:rPr lang="nb-NO" sz="2000">
                <a:solidFill>
                  <a:schemeClr val="tx1">
                    <a:lumMod val="75000"/>
                    <a:lumOff val="25000"/>
                  </a:schemeClr>
                </a:solidFill>
                <a:ea typeface="+mn-lt"/>
                <a:cs typeface="+mn-lt"/>
              </a:rPr>
            </a:br>
            <a:endParaRPr lang="nb-NO" sz="2000">
              <a:solidFill>
                <a:schemeClr val="tx1">
                  <a:lumMod val="75000"/>
                  <a:lumOff val="25000"/>
                </a:schemeClr>
              </a:solidFill>
              <a:cs typeface="Calibri"/>
            </a:endParaRPr>
          </a:p>
        </p:txBody>
      </p:sp>
      <p:sp>
        <p:nvSpPr>
          <p:cNvPr id="9" name="Avrundet rektangel 8">
            <a:extLst>
              <a:ext uri="{FF2B5EF4-FFF2-40B4-BE49-F238E27FC236}">
                <a16:creationId xmlns:a16="http://schemas.microsoft.com/office/drawing/2014/main" id="{C47A6A5E-9640-E123-1989-86ABB77262B6}"/>
              </a:ext>
            </a:extLst>
          </p:cNvPr>
          <p:cNvSpPr/>
          <p:nvPr/>
        </p:nvSpPr>
        <p:spPr>
          <a:xfrm>
            <a:off x="4903409" y="3882472"/>
            <a:ext cx="2330457" cy="1722789"/>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a:solidFill>
                  <a:schemeClr val="tx1">
                    <a:lumMod val="75000"/>
                    <a:lumOff val="25000"/>
                  </a:schemeClr>
                </a:solidFill>
              </a:rPr>
              <a:t>Ivareta</a:t>
            </a:r>
            <a:r>
              <a:rPr lang="nb-NO" sz="2000">
                <a:solidFill>
                  <a:schemeClr val="tx1">
                    <a:lumMod val="75000"/>
                    <a:lumOff val="25000"/>
                  </a:schemeClr>
                </a:solidFill>
                <a:ea typeface="+mn-lt"/>
                <a:cs typeface="+mn-lt"/>
              </a:rPr>
              <a:t> miljø-vennlig produksjon</a:t>
            </a:r>
          </a:p>
          <a:p>
            <a:pPr algn="ctr"/>
            <a:endParaRPr lang="nb-NO" sz="2000">
              <a:solidFill>
                <a:schemeClr val="tx1">
                  <a:lumMod val="75000"/>
                  <a:lumOff val="25000"/>
                </a:schemeClr>
              </a:solidFill>
              <a:cs typeface="Calibri"/>
            </a:endParaRPr>
          </a:p>
        </p:txBody>
      </p:sp>
      <p:sp>
        <p:nvSpPr>
          <p:cNvPr id="10" name="Avrundet rektangel 9">
            <a:extLst>
              <a:ext uri="{FF2B5EF4-FFF2-40B4-BE49-F238E27FC236}">
                <a16:creationId xmlns:a16="http://schemas.microsoft.com/office/drawing/2014/main" id="{C0945C3A-ECA1-594D-0746-404FFAA50670}"/>
              </a:ext>
            </a:extLst>
          </p:cNvPr>
          <p:cNvSpPr/>
          <p:nvPr/>
        </p:nvSpPr>
        <p:spPr>
          <a:xfrm>
            <a:off x="7406795" y="2028090"/>
            <a:ext cx="2336953" cy="1703617"/>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nb-NO" sz="2000" dirty="0">
                <a:solidFill>
                  <a:schemeClr val="tx1">
                    <a:lumMod val="75000"/>
                    <a:lumOff val="25000"/>
                  </a:schemeClr>
                </a:solidFill>
                <a:ea typeface="+mn-lt"/>
                <a:cs typeface="+mn-lt"/>
              </a:rPr>
            </a:br>
            <a:r>
              <a:rPr lang="nb-NO" sz="2000" dirty="0">
                <a:solidFill>
                  <a:schemeClr val="tx1">
                    <a:lumMod val="75000"/>
                    <a:lumOff val="25000"/>
                  </a:schemeClr>
                </a:solidFill>
                <a:ea typeface="+mn-lt"/>
                <a:cs typeface="+mn-lt"/>
              </a:rPr>
              <a:t>Fremme </a:t>
            </a:r>
            <a:br>
              <a:rPr lang="nb-NO" sz="2000" dirty="0">
                <a:solidFill>
                  <a:schemeClr val="tx1">
                    <a:lumMod val="75000"/>
                    <a:lumOff val="25000"/>
                  </a:schemeClr>
                </a:solidFill>
                <a:ea typeface="+mn-lt"/>
                <a:cs typeface="+mn-lt"/>
              </a:rPr>
            </a:br>
            <a:r>
              <a:rPr lang="nb-NO" sz="2000" dirty="0">
                <a:solidFill>
                  <a:schemeClr val="tx1">
                    <a:lumMod val="75000"/>
                    <a:lumOff val="25000"/>
                  </a:schemeClr>
                </a:solidFill>
                <a:ea typeface="+mn-lt"/>
                <a:cs typeface="+mn-lt"/>
              </a:rPr>
              <a:t>god helse hos </a:t>
            </a:r>
            <a:br>
              <a:rPr lang="nb-NO" sz="2000" dirty="0">
                <a:solidFill>
                  <a:schemeClr val="tx1">
                    <a:lumMod val="75000"/>
                    <a:lumOff val="25000"/>
                  </a:schemeClr>
                </a:solidFill>
                <a:ea typeface="+mn-lt"/>
                <a:cs typeface="+mn-lt"/>
              </a:rPr>
            </a:br>
            <a:r>
              <a:rPr lang="nb-NO" sz="2000" dirty="0">
                <a:solidFill>
                  <a:schemeClr val="tx1">
                    <a:lumMod val="75000"/>
                    <a:lumOff val="25000"/>
                  </a:schemeClr>
                </a:solidFill>
                <a:ea typeface="+mn-lt"/>
                <a:cs typeface="+mn-lt"/>
              </a:rPr>
              <a:t>planter, fisk og dyr</a:t>
            </a:r>
          </a:p>
          <a:p>
            <a:pPr algn="ctr"/>
            <a:endParaRPr lang="nb-NO" sz="2000" dirty="0">
              <a:solidFill>
                <a:schemeClr val="tx1">
                  <a:lumMod val="75000"/>
                  <a:lumOff val="25000"/>
                </a:schemeClr>
              </a:solidFill>
              <a:cs typeface="Calibri"/>
            </a:endParaRPr>
          </a:p>
        </p:txBody>
      </p:sp>
      <p:sp>
        <p:nvSpPr>
          <p:cNvPr id="11" name="Avrundet rektangel 10">
            <a:extLst>
              <a:ext uri="{FF2B5EF4-FFF2-40B4-BE49-F238E27FC236}">
                <a16:creationId xmlns:a16="http://schemas.microsoft.com/office/drawing/2014/main" id="{22DD20D1-4D0A-8843-EA30-64C987BB0D21}"/>
              </a:ext>
            </a:extLst>
          </p:cNvPr>
          <p:cNvSpPr/>
          <p:nvPr/>
        </p:nvSpPr>
        <p:spPr>
          <a:xfrm>
            <a:off x="7411845" y="3899595"/>
            <a:ext cx="2330457" cy="1703617"/>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a:solidFill>
                  <a:schemeClr val="tx1">
                    <a:lumMod val="75000"/>
                    <a:lumOff val="25000"/>
                  </a:schemeClr>
                </a:solidFill>
              </a:rPr>
              <a:t>Helse, kvalitet og forbrukerhensyn langs hele produksjonskjeden</a:t>
            </a:r>
          </a:p>
        </p:txBody>
      </p:sp>
    </p:spTree>
    <p:extLst>
      <p:ext uri="{BB962C8B-B14F-4D97-AF65-F5344CB8AC3E}">
        <p14:creationId xmlns:p14="http://schemas.microsoft.com/office/powerpoint/2010/main" val="76814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id="{8E8C7391-3597-1E4B-9EBB-74A1F26DE7A0}"/>
              </a:ext>
            </a:extLst>
          </p:cNvPr>
          <p:cNvGrpSpPr/>
          <p:nvPr/>
        </p:nvGrpSpPr>
        <p:grpSpPr>
          <a:xfrm>
            <a:off x="10980690" y="1607637"/>
            <a:ext cx="835845" cy="4469930"/>
            <a:chOff x="10915168" y="1400783"/>
            <a:chExt cx="835845" cy="4469930"/>
          </a:xfrm>
        </p:grpSpPr>
        <p:sp>
          <p:nvSpPr>
            <p:cNvPr id="194" name="Rounded Rectangle 193">
              <a:extLst>
                <a:ext uri="{FF2B5EF4-FFF2-40B4-BE49-F238E27FC236}">
                  <a16:creationId xmlns:a16="http://schemas.microsoft.com/office/drawing/2014/main" id="{6A33E6C8-997D-A140-80A4-EB3D71014411}"/>
                </a:ext>
              </a:extLst>
            </p:cNvPr>
            <p:cNvSpPr/>
            <p:nvPr/>
          </p:nvSpPr>
          <p:spPr>
            <a:xfrm>
              <a:off x="10915168" y="1400783"/>
              <a:ext cx="835845" cy="446993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1" name="Group 230">
              <a:extLst>
                <a:ext uri="{FF2B5EF4-FFF2-40B4-BE49-F238E27FC236}">
                  <a16:creationId xmlns:a16="http://schemas.microsoft.com/office/drawing/2014/main" id="{EA9B8DAD-2F80-0040-8D76-C9FFCA8EBAC5}"/>
                </a:ext>
              </a:extLst>
            </p:cNvPr>
            <p:cNvGrpSpPr/>
            <p:nvPr/>
          </p:nvGrpSpPr>
          <p:grpSpPr>
            <a:xfrm>
              <a:off x="11102690" y="1561917"/>
              <a:ext cx="460800" cy="4147663"/>
              <a:chOff x="11152644" y="1525140"/>
              <a:chExt cx="460800" cy="4147663"/>
            </a:xfrm>
          </p:grpSpPr>
          <p:pic>
            <p:nvPicPr>
              <p:cNvPr id="186" name="Grafikk 43" descr="Bærekraft med heldekkende fyll">
                <a:extLst>
                  <a:ext uri="{FF2B5EF4-FFF2-40B4-BE49-F238E27FC236}">
                    <a16:creationId xmlns:a16="http://schemas.microsoft.com/office/drawing/2014/main" id="{7AF4BBC0-4C5A-EB43-A013-7AC743112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2644" y="4597525"/>
                <a:ext cx="460800" cy="460800"/>
              </a:xfrm>
              <a:prstGeom prst="rect">
                <a:avLst/>
              </a:prstGeom>
            </p:spPr>
          </p:pic>
          <p:pic>
            <p:nvPicPr>
              <p:cNvPr id="187" name="Grafikk 57" descr="Penger med heldekkende fyll">
                <a:extLst>
                  <a:ext uri="{FF2B5EF4-FFF2-40B4-BE49-F238E27FC236}">
                    <a16:creationId xmlns:a16="http://schemas.microsoft.com/office/drawing/2014/main" id="{AB2B6440-A06A-D540-B181-DFCEF6761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52644" y="5212003"/>
                <a:ext cx="460800" cy="460800"/>
              </a:xfrm>
              <a:prstGeom prst="rect">
                <a:avLst/>
              </a:prstGeom>
            </p:spPr>
          </p:pic>
          <p:pic>
            <p:nvPicPr>
              <p:cNvPr id="188" name="Grafikk 69" descr="Fisk med heldekkende fyll">
                <a:extLst>
                  <a:ext uri="{FF2B5EF4-FFF2-40B4-BE49-F238E27FC236}">
                    <a16:creationId xmlns:a16="http://schemas.microsoft.com/office/drawing/2014/main" id="{3BFD485D-A041-284C-A3C5-489A8B49D5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52644" y="3368571"/>
                <a:ext cx="460800" cy="460800"/>
              </a:xfrm>
              <a:prstGeom prst="rect">
                <a:avLst/>
              </a:prstGeom>
            </p:spPr>
          </p:pic>
          <p:pic>
            <p:nvPicPr>
              <p:cNvPr id="189" name="Grafikk 96" descr="Pasta med heldekkende fyll">
                <a:extLst>
                  <a:ext uri="{FF2B5EF4-FFF2-40B4-BE49-F238E27FC236}">
                    <a16:creationId xmlns:a16="http://schemas.microsoft.com/office/drawing/2014/main" id="{0B6B0B53-9D64-074E-8FF7-B6ACD98654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52644" y="1525140"/>
                <a:ext cx="460800" cy="460800"/>
              </a:xfrm>
              <a:prstGeom prst="rect">
                <a:avLst/>
              </a:prstGeom>
            </p:spPr>
          </p:pic>
          <p:pic>
            <p:nvPicPr>
              <p:cNvPr id="190" name="Grafikk 97" descr="Lekkende tappekran med heldekkende fyll">
                <a:extLst>
                  <a:ext uri="{FF2B5EF4-FFF2-40B4-BE49-F238E27FC236}">
                    <a16:creationId xmlns:a16="http://schemas.microsoft.com/office/drawing/2014/main" id="{DEBB2AA3-93AE-F243-BE51-CB5E900868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52644" y="2139617"/>
                <a:ext cx="460800" cy="460800"/>
              </a:xfrm>
              <a:prstGeom prst="rect">
                <a:avLst/>
              </a:prstGeom>
            </p:spPr>
          </p:pic>
          <p:pic>
            <p:nvPicPr>
              <p:cNvPr id="191" name="Grafikk 45" descr="Avlinger med heldekkende fyll">
                <a:extLst>
                  <a:ext uri="{FF2B5EF4-FFF2-40B4-BE49-F238E27FC236}">
                    <a16:creationId xmlns:a16="http://schemas.microsoft.com/office/drawing/2014/main" id="{466789E9-1824-7743-B0C3-99310196B1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52644" y="2754094"/>
                <a:ext cx="460800" cy="460800"/>
              </a:xfrm>
              <a:prstGeom prst="rect">
                <a:avLst/>
              </a:prstGeom>
            </p:spPr>
          </p:pic>
          <p:pic>
            <p:nvPicPr>
              <p:cNvPr id="192" name="Grafikk 1" descr="Gris med heldekkende fyll">
                <a:extLst>
                  <a:ext uri="{FF2B5EF4-FFF2-40B4-BE49-F238E27FC236}">
                    <a16:creationId xmlns:a16="http://schemas.microsoft.com/office/drawing/2014/main" id="{2F49324C-D341-054D-9639-7F98715A58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52644" y="3983048"/>
                <a:ext cx="460800" cy="460800"/>
              </a:xfrm>
              <a:prstGeom prst="rect">
                <a:avLst/>
              </a:prstGeom>
            </p:spPr>
          </p:pic>
        </p:grpSp>
      </p:grpSp>
      <p:grpSp>
        <p:nvGrpSpPr>
          <p:cNvPr id="240" name="Group 239">
            <a:extLst>
              <a:ext uri="{FF2B5EF4-FFF2-40B4-BE49-F238E27FC236}">
                <a16:creationId xmlns:a16="http://schemas.microsoft.com/office/drawing/2014/main" id="{D759E7B6-7FCB-9A4E-AB82-1FA781047864}"/>
              </a:ext>
            </a:extLst>
          </p:cNvPr>
          <p:cNvGrpSpPr/>
          <p:nvPr/>
        </p:nvGrpSpPr>
        <p:grpSpPr>
          <a:xfrm>
            <a:off x="402737" y="2202069"/>
            <a:ext cx="10182847" cy="3281067"/>
            <a:chOff x="402737" y="2293902"/>
            <a:chExt cx="10182847" cy="3281067"/>
          </a:xfrm>
        </p:grpSpPr>
        <p:grpSp>
          <p:nvGrpSpPr>
            <p:cNvPr id="134" name="Group 133">
              <a:extLst>
                <a:ext uri="{FF2B5EF4-FFF2-40B4-BE49-F238E27FC236}">
                  <a16:creationId xmlns:a16="http://schemas.microsoft.com/office/drawing/2014/main" id="{20C15E11-DDCF-BD45-847A-49675140DA6D}"/>
                </a:ext>
              </a:extLst>
            </p:cNvPr>
            <p:cNvGrpSpPr/>
            <p:nvPr/>
          </p:nvGrpSpPr>
          <p:grpSpPr>
            <a:xfrm>
              <a:off x="9097059" y="3161741"/>
              <a:ext cx="828240" cy="827476"/>
              <a:chOff x="11438534" y="2398480"/>
              <a:chExt cx="658425" cy="657817"/>
            </a:xfrm>
          </p:grpSpPr>
          <p:sp>
            <p:nvSpPr>
              <p:cNvPr id="130" name="Oval 129">
                <a:extLst>
                  <a:ext uri="{FF2B5EF4-FFF2-40B4-BE49-F238E27FC236}">
                    <a16:creationId xmlns:a16="http://schemas.microsoft.com/office/drawing/2014/main" id="{C8AA1444-2D44-C144-AEEB-C1D233F3CFE6}"/>
                  </a:ext>
                </a:extLst>
              </p:cNvPr>
              <p:cNvSpPr/>
              <p:nvPr/>
            </p:nvSpPr>
            <p:spPr>
              <a:xfrm>
                <a:off x="11438534" y="2398480"/>
                <a:ext cx="658425" cy="657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2" name="Grafikk 102" descr="Gruppe med heldekkende fyll">
                <a:extLst>
                  <a:ext uri="{FF2B5EF4-FFF2-40B4-BE49-F238E27FC236}">
                    <a16:creationId xmlns:a16="http://schemas.microsoft.com/office/drawing/2014/main" id="{519B4ED9-9238-8E4D-887F-8EEC782D272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506746" y="2466388"/>
                <a:ext cx="522000" cy="522000"/>
              </a:xfrm>
              <a:prstGeom prst="rect">
                <a:avLst/>
              </a:prstGeom>
            </p:spPr>
          </p:pic>
        </p:grpSp>
        <p:sp>
          <p:nvSpPr>
            <p:cNvPr id="154" name="TekstSylinder 76">
              <a:extLst>
                <a:ext uri="{FF2B5EF4-FFF2-40B4-BE49-F238E27FC236}">
                  <a16:creationId xmlns:a16="http://schemas.microsoft.com/office/drawing/2014/main" id="{6080D8AB-0C7E-974B-B793-0608F5BE15E6}"/>
                </a:ext>
              </a:extLst>
            </p:cNvPr>
            <p:cNvSpPr txBox="1"/>
            <p:nvPr/>
          </p:nvSpPr>
          <p:spPr>
            <a:xfrm>
              <a:off x="940715" y="5113304"/>
              <a:ext cx="1573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Bonde</a:t>
              </a:r>
              <a:r>
                <a:rPr kumimoji="0" lang="en-NO" sz="12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havbrukseier</a:t>
              </a:r>
              <a:r>
                <a:rPr kumimoji="0" lang="en-NO" sz="1200" b="0" i="1" u="none" strike="noStrike" kern="1200" cap="none" spc="0" normalizeH="0" baseline="0" noProof="0">
                  <a:ln>
                    <a:noFill/>
                  </a:ln>
                  <a:solidFill>
                    <a:prstClr val="black"/>
                  </a:solidFill>
                  <a:effectLst/>
                  <a:uLnTx/>
                  <a:uFillTx/>
                  <a:latin typeface="Calibri" panose="020F0502020204030204"/>
                  <a:ea typeface="+mn-ea"/>
                  <a:cs typeface="+mn-cs"/>
                </a:rPr>
                <a:t> og </a:t>
              </a: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dyreeier</a:t>
              </a:r>
            </a:p>
          </p:txBody>
        </p:sp>
        <p:sp>
          <p:nvSpPr>
            <p:cNvPr id="155" name="TekstSylinder 75">
              <a:extLst>
                <a:ext uri="{FF2B5EF4-FFF2-40B4-BE49-F238E27FC236}">
                  <a16:creationId xmlns:a16="http://schemas.microsoft.com/office/drawing/2014/main" id="{991E25C9-A1BD-2641-B1B4-96764C5E6872}"/>
                </a:ext>
              </a:extLst>
            </p:cNvPr>
            <p:cNvSpPr txBox="1"/>
            <p:nvPr/>
          </p:nvSpPr>
          <p:spPr>
            <a:xfrm>
              <a:off x="3669339" y="4565756"/>
              <a:ext cx="900227" cy="276999"/>
            </a:xfrm>
            <a:prstGeom prst="rect">
              <a:avLst/>
            </a:prstGeom>
            <a:noFill/>
          </p:spPr>
          <p:txBody>
            <a:bodyPr wrap="square" rtlCol="0">
              <a:spAutoFit/>
            </a:bodyPr>
            <a:lstStyle>
              <a:defPPr>
                <a:defRPr lang="nb-NO"/>
              </a:defPPr>
              <a:lvl1pPr algn="ctr">
                <a:defRPr sz="14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Produsent</a:t>
              </a:r>
            </a:p>
          </p:txBody>
        </p:sp>
        <p:sp>
          <p:nvSpPr>
            <p:cNvPr id="161" name="TekstSylinder 76">
              <a:extLst>
                <a:ext uri="{FF2B5EF4-FFF2-40B4-BE49-F238E27FC236}">
                  <a16:creationId xmlns:a16="http://schemas.microsoft.com/office/drawing/2014/main" id="{F2D21FE9-6534-4B48-BCD2-8E73730DC639}"/>
                </a:ext>
              </a:extLst>
            </p:cNvPr>
            <p:cNvSpPr txBox="1"/>
            <p:nvPr/>
          </p:nvSpPr>
          <p:spPr>
            <a:xfrm>
              <a:off x="5273014" y="4565756"/>
              <a:ext cx="15169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Importør, eksportør og transportør</a:t>
              </a:r>
            </a:p>
          </p:txBody>
        </p:sp>
        <p:sp>
          <p:nvSpPr>
            <p:cNvPr id="165" name="TekstSylinder 76">
              <a:extLst>
                <a:ext uri="{FF2B5EF4-FFF2-40B4-BE49-F238E27FC236}">
                  <a16:creationId xmlns:a16="http://schemas.microsoft.com/office/drawing/2014/main" id="{A4C952EC-97A3-684D-85FF-F64FC0BB20C4}"/>
                </a:ext>
              </a:extLst>
            </p:cNvPr>
            <p:cNvSpPr txBox="1"/>
            <p:nvPr/>
          </p:nvSpPr>
          <p:spPr>
            <a:xfrm>
              <a:off x="7078516" y="4565756"/>
              <a:ext cx="1909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Vannverkseier, restauranteier og butikkeier</a:t>
              </a:r>
            </a:p>
          </p:txBody>
        </p:sp>
        <p:sp>
          <p:nvSpPr>
            <p:cNvPr id="169" name="TekstSylinder 76">
              <a:extLst>
                <a:ext uri="{FF2B5EF4-FFF2-40B4-BE49-F238E27FC236}">
                  <a16:creationId xmlns:a16="http://schemas.microsoft.com/office/drawing/2014/main" id="{A4A2DA77-02CF-2C47-B61F-667C8A7A0A2F}"/>
                </a:ext>
              </a:extLst>
            </p:cNvPr>
            <p:cNvSpPr txBox="1"/>
            <p:nvPr/>
          </p:nvSpPr>
          <p:spPr>
            <a:xfrm>
              <a:off x="9089454" y="4565756"/>
              <a:ext cx="852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prstClr val="black"/>
                  </a:solidFill>
                  <a:effectLst/>
                  <a:uLnTx/>
                  <a:uFillTx/>
                  <a:latin typeface="Calibri" panose="020F0502020204030204"/>
                  <a:ea typeface="+mn-ea"/>
                  <a:cs typeface="+mn-cs"/>
                </a:rPr>
                <a:t>Forbruker</a:t>
              </a:r>
            </a:p>
          </p:txBody>
        </p:sp>
        <p:grpSp>
          <p:nvGrpSpPr>
            <p:cNvPr id="222" name="Group 221">
              <a:extLst>
                <a:ext uri="{FF2B5EF4-FFF2-40B4-BE49-F238E27FC236}">
                  <a16:creationId xmlns:a16="http://schemas.microsoft.com/office/drawing/2014/main" id="{EB6C68FD-6FCC-DB47-8B44-1162AB870BCA}"/>
                </a:ext>
              </a:extLst>
            </p:cNvPr>
            <p:cNvGrpSpPr/>
            <p:nvPr/>
          </p:nvGrpSpPr>
          <p:grpSpPr>
            <a:xfrm>
              <a:off x="402737" y="2293902"/>
              <a:ext cx="2563152" cy="2563152"/>
              <a:chOff x="74282" y="2096574"/>
              <a:chExt cx="2986350" cy="2986350"/>
            </a:xfrm>
          </p:grpSpPr>
          <p:sp>
            <p:nvSpPr>
              <p:cNvPr id="73" name="Oval 72">
                <a:extLst>
                  <a:ext uri="{FF2B5EF4-FFF2-40B4-BE49-F238E27FC236}">
                    <a16:creationId xmlns:a16="http://schemas.microsoft.com/office/drawing/2014/main" id="{35C80375-5FE1-7746-89A2-8EBD87297C08}"/>
                  </a:ext>
                </a:extLst>
              </p:cNvPr>
              <p:cNvSpPr/>
              <p:nvPr/>
            </p:nvSpPr>
            <p:spPr>
              <a:xfrm>
                <a:off x="74282" y="2096574"/>
                <a:ext cx="2986350" cy="298635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9" name="Group 218">
                <a:extLst>
                  <a:ext uri="{FF2B5EF4-FFF2-40B4-BE49-F238E27FC236}">
                    <a16:creationId xmlns:a16="http://schemas.microsoft.com/office/drawing/2014/main" id="{23E7DD8C-1EE8-8F49-ADC7-B20ECBEA673E}"/>
                  </a:ext>
                </a:extLst>
              </p:cNvPr>
              <p:cNvGrpSpPr/>
              <p:nvPr/>
            </p:nvGrpSpPr>
            <p:grpSpPr>
              <a:xfrm>
                <a:off x="603537" y="2286503"/>
                <a:ext cx="1927840" cy="2606492"/>
                <a:chOff x="588566" y="2271046"/>
                <a:chExt cx="1927840" cy="2606492"/>
              </a:xfrm>
            </p:grpSpPr>
            <p:grpSp>
              <p:nvGrpSpPr>
                <p:cNvPr id="218" name="Group 217">
                  <a:extLst>
                    <a:ext uri="{FF2B5EF4-FFF2-40B4-BE49-F238E27FC236}">
                      <a16:creationId xmlns:a16="http://schemas.microsoft.com/office/drawing/2014/main" id="{792F4AE7-573B-A14F-954B-98833FDF81B6}"/>
                    </a:ext>
                  </a:extLst>
                </p:cNvPr>
                <p:cNvGrpSpPr/>
                <p:nvPr/>
              </p:nvGrpSpPr>
              <p:grpSpPr>
                <a:xfrm>
                  <a:off x="588566" y="2942584"/>
                  <a:ext cx="1927840" cy="584764"/>
                  <a:chOff x="588566" y="2942584"/>
                  <a:chExt cx="1927840" cy="584764"/>
                </a:xfrm>
              </p:grpSpPr>
              <p:grpSp>
                <p:nvGrpSpPr>
                  <p:cNvPr id="6" name="Group 5">
                    <a:extLst>
                      <a:ext uri="{FF2B5EF4-FFF2-40B4-BE49-F238E27FC236}">
                        <a16:creationId xmlns:a16="http://schemas.microsoft.com/office/drawing/2014/main" id="{A96975D1-4002-844F-88FF-A1CBDB28ED3A}"/>
                      </a:ext>
                    </a:extLst>
                  </p:cNvPr>
                  <p:cNvGrpSpPr/>
                  <p:nvPr/>
                </p:nvGrpSpPr>
                <p:grpSpPr>
                  <a:xfrm>
                    <a:off x="1931642" y="2942584"/>
                    <a:ext cx="584764" cy="584764"/>
                    <a:chOff x="584290" y="3171025"/>
                    <a:chExt cx="1005434" cy="1005434"/>
                  </a:xfrm>
                </p:grpSpPr>
                <p:sp>
                  <p:nvSpPr>
                    <p:cNvPr id="7" name="Oval 6">
                      <a:extLst>
                        <a:ext uri="{FF2B5EF4-FFF2-40B4-BE49-F238E27FC236}">
                          <a16:creationId xmlns:a16="http://schemas.microsoft.com/office/drawing/2014/main" id="{5235525A-7C75-0849-AE79-1A13BFF9AC74}"/>
                        </a:ext>
                      </a:extLst>
                    </p:cNvPr>
                    <p:cNvSpPr/>
                    <p:nvPr/>
                  </p:nvSpPr>
                  <p:spPr>
                    <a:xfrm>
                      <a:off x="584290" y="3171025"/>
                      <a:ext cx="1005434" cy="10054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lassholder for innhold 5" descr="Silo med heldekkende fyll">
                      <a:extLst>
                        <a:ext uri="{FF2B5EF4-FFF2-40B4-BE49-F238E27FC236}">
                          <a16:creationId xmlns:a16="http://schemas.microsoft.com/office/drawing/2014/main" id="{5DBC3974-1867-BF49-A590-C9B4B8F2D6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1007" y="3277742"/>
                      <a:ext cx="792000" cy="792000"/>
                    </a:xfrm>
                    <a:prstGeom prst="rect">
                      <a:avLst/>
                    </a:prstGeom>
                  </p:spPr>
                </p:pic>
              </p:grpSp>
              <p:grpSp>
                <p:nvGrpSpPr>
                  <p:cNvPr id="9" name="Group 8">
                    <a:extLst>
                      <a:ext uri="{FF2B5EF4-FFF2-40B4-BE49-F238E27FC236}">
                        <a16:creationId xmlns:a16="http://schemas.microsoft.com/office/drawing/2014/main" id="{C19D745D-1042-3449-B710-F6F60DBC9D26}"/>
                      </a:ext>
                    </a:extLst>
                  </p:cNvPr>
                  <p:cNvGrpSpPr/>
                  <p:nvPr/>
                </p:nvGrpSpPr>
                <p:grpSpPr>
                  <a:xfrm>
                    <a:off x="588566" y="2942584"/>
                    <a:ext cx="584764" cy="584764"/>
                    <a:chOff x="547161" y="4279329"/>
                    <a:chExt cx="1005434" cy="1005434"/>
                  </a:xfrm>
                </p:grpSpPr>
                <p:sp>
                  <p:nvSpPr>
                    <p:cNvPr id="10" name="Oval 9">
                      <a:extLst>
                        <a:ext uri="{FF2B5EF4-FFF2-40B4-BE49-F238E27FC236}">
                          <a16:creationId xmlns:a16="http://schemas.microsoft.com/office/drawing/2014/main" id="{CF20F120-620D-8043-A512-5EDAFBC7D322}"/>
                        </a:ext>
                      </a:extLst>
                    </p:cNvPr>
                    <p:cNvSpPr/>
                    <p:nvPr/>
                  </p:nvSpPr>
                  <p:spPr>
                    <a:xfrm>
                      <a:off x="547161" y="4279329"/>
                      <a:ext cx="1005434" cy="10054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Grafikk 15" descr="Avlinger med heldekkende fyll">
                      <a:extLst>
                        <a:ext uri="{FF2B5EF4-FFF2-40B4-BE49-F238E27FC236}">
                          <a16:creationId xmlns:a16="http://schemas.microsoft.com/office/drawing/2014/main" id="{59AFDDFA-102E-BB45-8A1B-9470F78F656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53878" y="4386046"/>
                      <a:ext cx="792000" cy="792000"/>
                    </a:xfrm>
                    <a:prstGeom prst="rect">
                      <a:avLst/>
                    </a:prstGeom>
                  </p:spPr>
                </p:pic>
              </p:grpSp>
              <p:grpSp>
                <p:nvGrpSpPr>
                  <p:cNvPr id="32" name="Group 31">
                    <a:extLst>
                      <a:ext uri="{FF2B5EF4-FFF2-40B4-BE49-F238E27FC236}">
                        <a16:creationId xmlns:a16="http://schemas.microsoft.com/office/drawing/2014/main" id="{E48D79EE-E8BC-B542-8FA5-E50EB379B349}"/>
                      </a:ext>
                    </a:extLst>
                  </p:cNvPr>
                  <p:cNvGrpSpPr/>
                  <p:nvPr/>
                </p:nvGrpSpPr>
                <p:grpSpPr>
                  <a:xfrm>
                    <a:off x="1260104" y="2942584"/>
                    <a:ext cx="584764" cy="584764"/>
                    <a:chOff x="1167138" y="3969392"/>
                    <a:chExt cx="1005434" cy="1005434"/>
                  </a:xfrm>
                </p:grpSpPr>
                <p:sp>
                  <p:nvSpPr>
                    <p:cNvPr id="13" name="Oval 12">
                      <a:extLst>
                        <a:ext uri="{FF2B5EF4-FFF2-40B4-BE49-F238E27FC236}">
                          <a16:creationId xmlns:a16="http://schemas.microsoft.com/office/drawing/2014/main" id="{74A9181E-3CEB-7047-9739-65650C747023}"/>
                        </a:ext>
                      </a:extLst>
                    </p:cNvPr>
                    <p:cNvSpPr/>
                    <p:nvPr/>
                  </p:nvSpPr>
                  <p:spPr>
                    <a:xfrm>
                      <a:off x="1167138" y="3969392"/>
                      <a:ext cx="1005434" cy="10054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Grafikk 17" descr="Eple med heldekkende fyll">
                      <a:extLst>
                        <a:ext uri="{FF2B5EF4-FFF2-40B4-BE49-F238E27FC236}">
                          <a16:creationId xmlns:a16="http://schemas.microsoft.com/office/drawing/2014/main" id="{35E4CD10-2F1F-264E-B8EE-E98EFAFCEA9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73855" y="4076109"/>
                      <a:ext cx="792000" cy="792000"/>
                    </a:xfrm>
                    <a:prstGeom prst="rect">
                      <a:avLst/>
                    </a:prstGeom>
                  </p:spPr>
                </p:pic>
              </p:grpSp>
            </p:grpSp>
            <p:grpSp>
              <p:nvGrpSpPr>
                <p:cNvPr id="216" name="Group 215">
                  <a:extLst>
                    <a:ext uri="{FF2B5EF4-FFF2-40B4-BE49-F238E27FC236}">
                      <a16:creationId xmlns:a16="http://schemas.microsoft.com/office/drawing/2014/main" id="{7A69B259-5109-5648-ACF8-C16711F191BD}"/>
                    </a:ext>
                  </a:extLst>
                </p:cNvPr>
                <p:cNvGrpSpPr/>
                <p:nvPr/>
              </p:nvGrpSpPr>
              <p:grpSpPr>
                <a:xfrm>
                  <a:off x="588566" y="3614122"/>
                  <a:ext cx="1927840" cy="584764"/>
                  <a:chOff x="588566" y="3614122"/>
                  <a:chExt cx="1927840" cy="584764"/>
                </a:xfrm>
              </p:grpSpPr>
              <p:grpSp>
                <p:nvGrpSpPr>
                  <p:cNvPr id="29" name="Group 28">
                    <a:extLst>
                      <a:ext uri="{FF2B5EF4-FFF2-40B4-BE49-F238E27FC236}">
                        <a16:creationId xmlns:a16="http://schemas.microsoft.com/office/drawing/2014/main" id="{E67FB30E-2CF6-1340-8201-637ACC43B491}"/>
                      </a:ext>
                    </a:extLst>
                  </p:cNvPr>
                  <p:cNvGrpSpPr/>
                  <p:nvPr/>
                </p:nvGrpSpPr>
                <p:grpSpPr>
                  <a:xfrm>
                    <a:off x="1931642" y="3614122"/>
                    <a:ext cx="584764" cy="584764"/>
                    <a:chOff x="4301923" y="3615491"/>
                    <a:chExt cx="1005434" cy="1005434"/>
                  </a:xfrm>
                </p:grpSpPr>
                <p:sp>
                  <p:nvSpPr>
                    <p:cNvPr id="24" name="Oval 23">
                      <a:extLst>
                        <a:ext uri="{FF2B5EF4-FFF2-40B4-BE49-F238E27FC236}">
                          <a16:creationId xmlns:a16="http://schemas.microsoft.com/office/drawing/2014/main" id="{062FAF7B-B823-1A42-8ACB-EB998EEFCF63}"/>
                        </a:ext>
                      </a:extLst>
                    </p:cNvPr>
                    <p:cNvSpPr/>
                    <p:nvPr/>
                  </p:nvSpPr>
                  <p:spPr>
                    <a:xfrm>
                      <a:off x="4301923" y="3615491"/>
                      <a:ext cx="1005434" cy="10054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fikk 11" descr="Ku med heldekkende fyll">
                      <a:extLst>
                        <a:ext uri="{FF2B5EF4-FFF2-40B4-BE49-F238E27FC236}">
                          <a16:creationId xmlns:a16="http://schemas.microsoft.com/office/drawing/2014/main" id="{CF256909-BBF4-294A-88E1-6B06F46BDEA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08640" y="3722208"/>
                      <a:ext cx="795600" cy="795600"/>
                    </a:xfrm>
                    <a:prstGeom prst="rect">
                      <a:avLst/>
                    </a:prstGeom>
                  </p:spPr>
                </p:pic>
              </p:grpSp>
              <p:grpSp>
                <p:nvGrpSpPr>
                  <p:cNvPr id="31" name="Group 30">
                    <a:extLst>
                      <a:ext uri="{FF2B5EF4-FFF2-40B4-BE49-F238E27FC236}">
                        <a16:creationId xmlns:a16="http://schemas.microsoft.com/office/drawing/2014/main" id="{1B8B7297-D6CA-F84A-9F07-544AE0F1A792}"/>
                      </a:ext>
                    </a:extLst>
                  </p:cNvPr>
                  <p:cNvGrpSpPr/>
                  <p:nvPr/>
                </p:nvGrpSpPr>
                <p:grpSpPr>
                  <a:xfrm>
                    <a:off x="1260104" y="3614122"/>
                    <a:ext cx="584764" cy="584764"/>
                    <a:chOff x="4301923" y="5672891"/>
                    <a:chExt cx="1005434" cy="1005434"/>
                  </a:xfrm>
                </p:grpSpPr>
                <p:sp>
                  <p:nvSpPr>
                    <p:cNvPr id="22" name="Oval 21">
                      <a:extLst>
                        <a:ext uri="{FF2B5EF4-FFF2-40B4-BE49-F238E27FC236}">
                          <a16:creationId xmlns:a16="http://schemas.microsoft.com/office/drawing/2014/main" id="{464A20EB-6BB5-AE44-B6F4-E06C249F8451}"/>
                        </a:ext>
                      </a:extLst>
                    </p:cNvPr>
                    <p:cNvSpPr/>
                    <p:nvPr/>
                  </p:nvSpPr>
                  <p:spPr>
                    <a:xfrm>
                      <a:off x="4301923" y="5672891"/>
                      <a:ext cx="1005434" cy="10054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Grafikk 39" descr="Sau med heldekkende fyll">
                      <a:extLst>
                        <a:ext uri="{FF2B5EF4-FFF2-40B4-BE49-F238E27FC236}">
                          <a16:creationId xmlns:a16="http://schemas.microsoft.com/office/drawing/2014/main" id="{45774D3F-4B8B-6146-9B82-A4AEE3308B1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408640" y="5779608"/>
                      <a:ext cx="792000" cy="792000"/>
                    </a:xfrm>
                    <a:prstGeom prst="rect">
                      <a:avLst/>
                    </a:prstGeom>
                  </p:spPr>
                </p:pic>
              </p:grpSp>
              <p:grpSp>
                <p:nvGrpSpPr>
                  <p:cNvPr id="30" name="Group 29">
                    <a:extLst>
                      <a:ext uri="{FF2B5EF4-FFF2-40B4-BE49-F238E27FC236}">
                        <a16:creationId xmlns:a16="http://schemas.microsoft.com/office/drawing/2014/main" id="{08D335DA-D3E3-3E4C-AF73-5438F1BCB0F1}"/>
                      </a:ext>
                    </a:extLst>
                  </p:cNvPr>
                  <p:cNvGrpSpPr/>
                  <p:nvPr/>
                </p:nvGrpSpPr>
                <p:grpSpPr>
                  <a:xfrm>
                    <a:off x="588566" y="3614122"/>
                    <a:ext cx="584764" cy="584764"/>
                    <a:chOff x="4301923" y="4644191"/>
                    <a:chExt cx="1005434" cy="1005434"/>
                  </a:xfrm>
                </p:grpSpPr>
                <p:sp>
                  <p:nvSpPr>
                    <p:cNvPr id="21" name="Oval 20">
                      <a:extLst>
                        <a:ext uri="{FF2B5EF4-FFF2-40B4-BE49-F238E27FC236}">
                          <a16:creationId xmlns:a16="http://schemas.microsoft.com/office/drawing/2014/main" id="{F720DB85-A979-1E42-84C5-D4A60D918A2E}"/>
                        </a:ext>
                      </a:extLst>
                    </p:cNvPr>
                    <p:cNvSpPr/>
                    <p:nvPr/>
                  </p:nvSpPr>
                  <p:spPr>
                    <a:xfrm>
                      <a:off x="4301923" y="4644191"/>
                      <a:ext cx="1005434" cy="10054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Grafikk 49" descr="Gris med heldekkende fyll">
                      <a:extLst>
                        <a:ext uri="{FF2B5EF4-FFF2-40B4-BE49-F238E27FC236}">
                          <a16:creationId xmlns:a16="http://schemas.microsoft.com/office/drawing/2014/main" id="{B02C7380-98F8-F242-B8BC-DEFAC120284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08640" y="4750908"/>
                      <a:ext cx="792000" cy="792000"/>
                    </a:xfrm>
                    <a:prstGeom prst="rect">
                      <a:avLst/>
                    </a:prstGeom>
                  </p:spPr>
                </p:pic>
              </p:grpSp>
            </p:grpSp>
            <p:grpSp>
              <p:nvGrpSpPr>
                <p:cNvPr id="217" name="Group 216">
                  <a:extLst>
                    <a:ext uri="{FF2B5EF4-FFF2-40B4-BE49-F238E27FC236}">
                      <a16:creationId xmlns:a16="http://schemas.microsoft.com/office/drawing/2014/main" id="{3AC009E3-7019-5649-8A64-2A28212FFF93}"/>
                    </a:ext>
                  </a:extLst>
                </p:cNvPr>
                <p:cNvGrpSpPr/>
                <p:nvPr/>
              </p:nvGrpSpPr>
              <p:grpSpPr>
                <a:xfrm>
                  <a:off x="924335" y="2271046"/>
                  <a:ext cx="1256302" cy="584764"/>
                  <a:chOff x="588566" y="2271046"/>
                  <a:chExt cx="1256302" cy="584764"/>
                </a:xfrm>
              </p:grpSpPr>
              <p:grpSp>
                <p:nvGrpSpPr>
                  <p:cNvPr id="3" name="Group 2">
                    <a:extLst>
                      <a:ext uri="{FF2B5EF4-FFF2-40B4-BE49-F238E27FC236}">
                        <a16:creationId xmlns:a16="http://schemas.microsoft.com/office/drawing/2014/main" id="{87A4D23B-B831-8647-AF63-617337D55D5A}"/>
                      </a:ext>
                    </a:extLst>
                  </p:cNvPr>
                  <p:cNvGrpSpPr/>
                  <p:nvPr/>
                </p:nvGrpSpPr>
                <p:grpSpPr>
                  <a:xfrm>
                    <a:off x="588566" y="2271046"/>
                    <a:ext cx="584764" cy="584764"/>
                    <a:chOff x="593676" y="1967392"/>
                    <a:chExt cx="1005434" cy="1005434"/>
                  </a:xfrm>
                </p:grpSpPr>
                <p:sp>
                  <p:nvSpPr>
                    <p:cNvPr id="4" name="Oval 3">
                      <a:extLst>
                        <a:ext uri="{FF2B5EF4-FFF2-40B4-BE49-F238E27FC236}">
                          <a16:creationId xmlns:a16="http://schemas.microsoft.com/office/drawing/2014/main" id="{5504BBE7-3AB5-1549-A4F3-7802A667117E}"/>
                        </a:ext>
                      </a:extLst>
                    </p:cNvPr>
                    <p:cNvSpPr/>
                    <p:nvPr/>
                  </p:nvSpPr>
                  <p:spPr>
                    <a:xfrm>
                      <a:off x="593676" y="1967392"/>
                      <a:ext cx="1005434" cy="1005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k 47" descr="Vannmannen med heldekkende fyll">
                      <a:extLst>
                        <a:ext uri="{FF2B5EF4-FFF2-40B4-BE49-F238E27FC236}">
                          <a16:creationId xmlns:a16="http://schemas.microsoft.com/office/drawing/2014/main" id="{66541DC7-34FD-2A42-9ED0-2BEFB00C425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0393" y="2074109"/>
                      <a:ext cx="792000" cy="792000"/>
                    </a:xfrm>
                    <a:prstGeom prst="rect">
                      <a:avLst/>
                    </a:prstGeom>
                  </p:spPr>
                </p:pic>
              </p:grpSp>
              <p:grpSp>
                <p:nvGrpSpPr>
                  <p:cNvPr id="156" name="Group 155">
                    <a:extLst>
                      <a:ext uri="{FF2B5EF4-FFF2-40B4-BE49-F238E27FC236}">
                        <a16:creationId xmlns:a16="http://schemas.microsoft.com/office/drawing/2014/main" id="{6FB75304-ADDB-C144-AC72-B10A3CA033DE}"/>
                      </a:ext>
                    </a:extLst>
                  </p:cNvPr>
                  <p:cNvGrpSpPr/>
                  <p:nvPr/>
                </p:nvGrpSpPr>
                <p:grpSpPr>
                  <a:xfrm>
                    <a:off x="1260104" y="2271046"/>
                    <a:ext cx="584764" cy="584764"/>
                    <a:chOff x="1038843" y="3569308"/>
                    <a:chExt cx="658425" cy="658425"/>
                  </a:xfrm>
                </p:grpSpPr>
                <p:sp>
                  <p:nvSpPr>
                    <p:cNvPr id="23" name="Oval 22">
                      <a:extLst>
                        <a:ext uri="{FF2B5EF4-FFF2-40B4-BE49-F238E27FC236}">
                          <a16:creationId xmlns:a16="http://schemas.microsoft.com/office/drawing/2014/main" id="{3CEB7A25-7FD7-B149-AEDB-B4CD7C2FFFF1}"/>
                        </a:ext>
                      </a:extLst>
                    </p:cNvPr>
                    <p:cNvSpPr/>
                    <p:nvPr/>
                  </p:nvSpPr>
                  <p:spPr>
                    <a:xfrm>
                      <a:off x="1038843" y="3569308"/>
                      <a:ext cx="658425" cy="6584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Grafikk 7" descr="Fisk med heldekkende fyll">
                      <a:extLst>
                        <a:ext uri="{FF2B5EF4-FFF2-40B4-BE49-F238E27FC236}">
                          <a16:creationId xmlns:a16="http://schemas.microsoft.com/office/drawing/2014/main" id="{6EEF6C73-9214-474B-917F-D839BE4F86B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107549" y="3638014"/>
                      <a:ext cx="521012" cy="521012"/>
                    </a:xfrm>
                    <a:prstGeom prst="rect">
                      <a:avLst/>
                    </a:prstGeom>
                  </p:spPr>
                </p:pic>
              </p:grpSp>
            </p:grpSp>
            <p:grpSp>
              <p:nvGrpSpPr>
                <p:cNvPr id="215" name="Group 214">
                  <a:extLst>
                    <a:ext uri="{FF2B5EF4-FFF2-40B4-BE49-F238E27FC236}">
                      <a16:creationId xmlns:a16="http://schemas.microsoft.com/office/drawing/2014/main" id="{8D97CF13-083F-DC47-89D2-D35C9013FA01}"/>
                    </a:ext>
                  </a:extLst>
                </p:cNvPr>
                <p:cNvGrpSpPr/>
                <p:nvPr/>
              </p:nvGrpSpPr>
              <p:grpSpPr>
                <a:xfrm>
                  <a:off x="924335" y="4292774"/>
                  <a:ext cx="1256302" cy="584764"/>
                  <a:chOff x="588566" y="4292774"/>
                  <a:chExt cx="1256302" cy="584764"/>
                </a:xfrm>
              </p:grpSpPr>
              <p:grpSp>
                <p:nvGrpSpPr>
                  <p:cNvPr id="27" name="Group 26">
                    <a:extLst>
                      <a:ext uri="{FF2B5EF4-FFF2-40B4-BE49-F238E27FC236}">
                        <a16:creationId xmlns:a16="http://schemas.microsoft.com/office/drawing/2014/main" id="{3F3A7776-35BD-1244-BC0E-3A9F74BDA94F}"/>
                      </a:ext>
                    </a:extLst>
                  </p:cNvPr>
                  <p:cNvGrpSpPr/>
                  <p:nvPr/>
                </p:nvGrpSpPr>
                <p:grpSpPr>
                  <a:xfrm>
                    <a:off x="588566" y="4292774"/>
                    <a:ext cx="584764" cy="584764"/>
                    <a:chOff x="4301923" y="1431091"/>
                    <a:chExt cx="1005434" cy="1005434"/>
                  </a:xfrm>
                </p:grpSpPr>
                <p:sp>
                  <p:nvSpPr>
                    <p:cNvPr id="25" name="Oval 24">
                      <a:extLst>
                        <a:ext uri="{FF2B5EF4-FFF2-40B4-BE49-F238E27FC236}">
                          <a16:creationId xmlns:a16="http://schemas.microsoft.com/office/drawing/2014/main" id="{B78A7E72-8140-4847-9807-3B8DCE49CA5A}"/>
                        </a:ext>
                      </a:extLst>
                    </p:cNvPr>
                    <p:cNvSpPr/>
                    <p:nvPr/>
                  </p:nvSpPr>
                  <p:spPr>
                    <a:xfrm>
                      <a:off x="4301923" y="1431091"/>
                      <a:ext cx="1005434" cy="100543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Grafikk 23" descr="Valp med heldekkende fyll">
                      <a:extLst>
                        <a:ext uri="{FF2B5EF4-FFF2-40B4-BE49-F238E27FC236}">
                          <a16:creationId xmlns:a16="http://schemas.microsoft.com/office/drawing/2014/main" id="{9C43DB95-C73E-B748-B946-D1653B5D372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408640" y="1537808"/>
                      <a:ext cx="792000" cy="792000"/>
                    </a:xfrm>
                    <a:prstGeom prst="rect">
                      <a:avLst/>
                    </a:prstGeom>
                  </p:spPr>
                </p:pic>
              </p:grpSp>
              <p:grpSp>
                <p:nvGrpSpPr>
                  <p:cNvPr id="177" name="Group 176">
                    <a:extLst>
                      <a:ext uri="{FF2B5EF4-FFF2-40B4-BE49-F238E27FC236}">
                        <a16:creationId xmlns:a16="http://schemas.microsoft.com/office/drawing/2014/main" id="{9CF87C9F-BD2C-3140-A0AC-9EA8352AB27B}"/>
                      </a:ext>
                    </a:extLst>
                  </p:cNvPr>
                  <p:cNvGrpSpPr/>
                  <p:nvPr/>
                </p:nvGrpSpPr>
                <p:grpSpPr>
                  <a:xfrm>
                    <a:off x="1260104" y="4292774"/>
                    <a:ext cx="584764" cy="584764"/>
                    <a:chOff x="3769809" y="3541602"/>
                    <a:chExt cx="658425" cy="658425"/>
                  </a:xfrm>
                </p:grpSpPr>
                <p:sp>
                  <p:nvSpPr>
                    <p:cNvPr id="175" name="Oval 174">
                      <a:extLst>
                        <a:ext uri="{FF2B5EF4-FFF2-40B4-BE49-F238E27FC236}">
                          <a16:creationId xmlns:a16="http://schemas.microsoft.com/office/drawing/2014/main" id="{5C6FE0F0-E89A-7543-9434-F65B01EA578B}"/>
                        </a:ext>
                      </a:extLst>
                    </p:cNvPr>
                    <p:cNvSpPr/>
                    <p:nvPr/>
                  </p:nvSpPr>
                  <p:spPr>
                    <a:xfrm>
                      <a:off x="3769809" y="3541602"/>
                      <a:ext cx="658425" cy="65842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3" name="Graphic 172" descr="Cat with solid fill">
                      <a:extLst>
                        <a:ext uri="{FF2B5EF4-FFF2-40B4-BE49-F238E27FC236}">
                          <a16:creationId xmlns:a16="http://schemas.microsoft.com/office/drawing/2014/main" id="{7711078C-6683-B348-A379-F9FFD6F7B8C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839821" y="3611614"/>
                      <a:ext cx="518400" cy="518400"/>
                    </a:xfrm>
                    <a:prstGeom prst="rect">
                      <a:avLst/>
                    </a:prstGeom>
                  </p:spPr>
                </p:pic>
              </p:grpSp>
            </p:grpSp>
          </p:grpSp>
        </p:grpSp>
        <p:sp>
          <p:nvSpPr>
            <p:cNvPr id="199" name="Triangle 198">
              <a:extLst>
                <a:ext uri="{FF2B5EF4-FFF2-40B4-BE49-F238E27FC236}">
                  <a16:creationId xmlns:a16="http://schemas.microsoft.com/office/drawing/2014/main" id="{B7141C25-A513-5C47-B732-497CBA9CE3FF}"/>
                </a:ext>
              </a:extLst>
            </p:cNvPr>
            <p:cNvSpPr/>
            <p:nvPr/>
          </p:nvSpPr>
          <p:spPr>
            <a:xfrm rot="5400000">
              <a:off x="9694534" y="3442888"/>
              <a:ext cx="1516919" cy="2651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01" name="Straight Connector 200">
              <a:extLst>
                <a:ext uri="{FF2B5EF4-FFF2-40B4-BE49-F238E27FC236}">
                  <a16:creationId xmlns:a16="http://schemas.microsoft.com/office/drawing/2014/main" id="{D6C657C1-675A-4E4B-A8ED-E6BC82EE67A3}"/>
                </a:ext>
              </a:extLst>
            </p:cNvPr>
            <p:cNvCxnSpPr>
              <a:cxnSpLocks/>
              <a:stCxn id="73" idx="6"/>
              <a:endCxn id="130" idx="2"/>
            </p:cNvCxnSpPr>
            <p:nvPr/>
          </p:nvCxnSpPr>
          <p:spPr>
            <a:xfrm>
              <a:off x="2965889" y="3575478"/>
              <a:ext cx="6131170" cy="1"/>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6B2858CC-3794-B04E-A3C8-C66A4C414C20}"/>
                </a:ext>
              </a:extLst>
            </p:cNvPr>
            <p:cNvGrpSpPr/>
            <p:nvPr/>
          </p:nvGrpSpPr>
          <p:grpSpPr>
            <a:xfrm>
              <a:off x="3360993" y="2817019"/>
              <a:ext cx="1516918" cy="1516918"/>
              <a:chOff x="3252692" y="2690983"/>
              <a:chExt cx="1767374" cy="1767374"/>
            </a:xfrm>
          </p:grpSpPr>
          <p:sp>
            <p:nvSpPr>
              <p:cNvPr id="83" name="Oval 82">
                <a:extLst>
                  <a:ext uri="{FF2B5EF4-FFF2-40B4-BE49-F238E27FC236}">
                    <a16:creationId xmlns:a16="http://schemas.microsoft.com/office/drawing/2014/main" id="{4B4A997C-895C-324D-9AB4-AB0A93EC3371}"/>
                  </a:ext>
                </a:extLst>
              </p:cNvPr>
              <p:cNvSpPr/>
              <p:nvPr/>
            </p:nvSpPr>
            <p:spPr>
              <a:xfrm>
                <a:off x="3252692" y="2690983"/>
                <a:ext cx="1767374" cy="1767374"/>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9" name="Group 208">
                <a:extLst>
                  <a:ext uri="{FF2B5EF4-FFF2-40B4-BE49-F238E27FC236}">
                    <a16:creationId xmlns:a16="http://schemas.microsoft.com/office/drawing/2014/main" id="{B7291BF5-321F-9349-BB26-5DB0483781CC}"/>
                  </a:ext>
                </a:extLst>
              </p:cNvPr>
              <p:cNvGrpSpPr/>
              <p:nvPr/>
            </p:nvGrpSpPr>
            <p:grpSpPr>
              <a:xfrm>
                <a:off x="3843997" y="2946519"/>
                <a:ext cx="584764" cy="1256302"/>
                <a:chOff x="3845656" y="2974651"/>
                <a:chExt cx="584764" cy="1256302"/>
              </a:xfrm>
            </p:grpSpPr>
            <p:grpSp>
              <p:nvGrpSpPr>
                <p:cNvPr id="40" name="Group 39">
                  <a:extLst>
                    <a:ext uri="{FF2B5EF4-FFF2-40B4-BE49-F238E27FC236}">
                      <a16:creationId xmlns:a16="http://schemas.microsoft.com/office/drawing/2014/main" id="{48D6FF8A-A95A-EA4A-87B8-032387CCB0B6}"/>
                    </a:ext>
                  </a:extLst>
                </p:cNvPr>
                <p:cNvGrpSpPr/>
                <p:nvPr/>
              </p:nvGrpSpPr>
              <p:grpSpPr>
                <a:xfrm>
                  <a:off x="3845656" y="2974651"/>
                  <a:ext cx="584764" cy="584224"/>
                  <a:chOff x="6747005" y="2808825"/>
                  <a:chExt cx="1005434" cy="1005434"/>
                </a:xfrm>
              </p:grpSpPr>
              <p:sp>
                <p:nvSpPr>
                  <p:cNvPr id="39" name="Oval 38">
                    <a:extLst>
                      <a:ext uri="{FF2B5EF4-FFF2-40B4-BE49-F238E27FC236}">
                        <a16:creationId xmlns:a16="http://schemas.microsoft.com/office/drawing/2014/main" id="{EF2D37B6-0040-3C47-B600-AE7A7E14DACD}"/>
                      </a:ext>
                    </a:extLst>
                  </p:cNvPr>
                  <p:cNvSpPr/>
                  <p:nvPr/>
                </p:nvSpPr>
                <p:spPr>
                  <a:xfrm>
                    <a:off x="6747005" y="2808825"/>
                    <a:ext cx="1005434" cy="10054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Grafikk 13" descr="Produksjon med heldekkende fyll">
                    <a:extLst>
                      <a:ext uri="{FF2B5EF4-FFF2-40B4-BE49-F238E27FC236}">
                        <a16:creationId xmlns:a16="http://schemas.microsoft.com/office/drawing/2014/main" id="{5C2727E2-63C7-A24D-9F73-CD3DCABFBC82}"/>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851922" y="2913742"/>
                    <a:ext cx="795600" cy="795600"/>
                  </a:xfrm>
                  <a:prstGeom prst="rect">
                    <a:avLst/>
                  </a:prstGeom>
                </p:spPr>
              </p:pic>
            </p:grpSp>
            <p:grpSp>
              <p:nvGrpSpPr>
                <p:cNvPr id="41" name="Group 40">
                  <a:extLst>
                    <a:ext uri="{FF2B5EF4-FFF2-40B4-BE49-F238E27FC236}">
                      <a16:creationId xmlns:a16="http://schemas.microsoft.com/office/drawing/2014/main" id="{A40D34A0-AA10-8649-997B-D0BF5C94EE61}"/>
                    </a:ext>
                  </a:extLst>
                </p:cNvPr>
                <p:cNvGrpSpPr/>
                <p:nvPr/>
              </p:nvGrpSpPr>
              <p:grpSpPr>
                <a:xfrm>
                  <a:off x="3845656" y="3646729"/>
                  <a:ext cx="584764" cy="584224"/>
                  <a:chOff x="6781294" y="4728725"/>
                  <a:chExt cx="1005434" cy="1005434"/>
                </a:xfrm>
              </p:grpSpPr>
              <p:sp>
                <p:nvSpPr>
                  <p:cNvPr id="37" name="Oval 36">
                    <a:extLst>
                      <a:ext uri="{FF2B5EF4-FFF2-40B4-BE49-F238E27FC236}">
                        <a16:creationId xmlns:a16="http://schemas.microsoft.com/office/drawing/2014/main" id="{A46E75EA-6874-BB49-9B0B-D5974E8B3848}"/>
                      </a:ext>
                    </a:extLst>
                  </p:cNvPr>
                  <p:cNvSpPr/>
                  <p:nvPr/>
                </p:nvSpPr>
                <p:spPr>
                  <a:xfrm>
                    <a:off x="6781294" y="4728725"/>
                    <a:ext cx="1005434" cy="10054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Grafikk 63" descr="Ost med heldekkende fyll">
                    <a:extLst>
                      <a:ext uri="{FF2B5EF4-FFF2-40B4-BE49-F238E27FC236}">
                        <a16:creationId xmlns:a16="http://schemas.microsoft.com/office/drawing/2014/main" id="{C812FF09-5381-EB49-8661-722F9547BB07}"/>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886211" y="4833642"/>
                    <a:ext cx="795600" cy="795600"/>
                  </a:xfrm>
                  <a:prstGeom prst="rect">
                    <a:avLst/>
                  </a:prstGeom>
                </p:spPr>
              </p:pic>
            </p:grpSp>
          </p:grpSp>
        </p:grpSp>
        <p:grpSp>
          <p:nvGrpSpPr>
            <p:cNvPr id="228" name="Group 227">
              <a:extLst>
                <a:ext uri="{FF2B5EF4-FFF2-40B4-BE49-F238E27FC236}">
                  <a16:creationId xmlns:a16="http://schemas.microsoft.com/office/drawing/2014/main" id="{432CD26A-CF94-9746-938C-E2F58E0B2219}"/>
                </a:ext>
              </a:extLst>
            </p:cNvPr>
            <p:cNvGrpSpPr/>
            <p:nvPr/>
          </p:nvGrpSpPr>
          <p:grpSpPr>
            <a:xfrm>
              <a:off x="5273015" y="2817019"/>
              <a:ext cx="1516918" cy="1516918"/>
              <a:chOff x="5268329" y="2690983"/>
              <a:chExt cx="1767374" cy="1767374"/>
            </a:xfrm>
          </p:grpSpPr>
          <p:sp>
            <p:nvSpPr>
              <p:cNvPr id="103" name="Oval 102">
                <a:extLst>
                  <a:ext uri="{FF2B5EF4-FFF2-40B4-BE49-F238E27FC236}">
                    <a16:creationId xmlns:a16="http://schemas.microsoft.com/office/drawing/2014/main" id="{C48CD1AA-DB24-C246-A043-493A8D099CED}"/>
                  </a:ext>
                </a:extLst>
              </p:cNvPr>
              <p:cNvSpPr/>
              <p:nvPr/>
            </p:nvSpPr>
            <p:spPr>
              <a:xfrm>
                <a:off x="5268329" y="2690983"/>
                <a:ext cx="1767374" cy="1767374"/>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8" name="Group 207">
                <a:extLst>
                  <a:ext uri="{FF2B5EF4-FFF2-40B4-BE49-F238E27FC236}">
                    <a16:creationId xmlns:a16="http://schemas.microsoft.com/office/drawing/2014/main" id="{2B804898-C479-5E45-A093-754A4557A16A}"/>
                  </a:ext>
                </a:extLst>
              </p:cNvPr>
              <p:cNvGrpSpPr/>
              <p:nvPr/>
            </p:nvGrpSpPr>
            <p:grpSpPr>
              <a:xfrm>
                <a:off x="5524672" y="2947326"/>
                <a:ext cx="1256302" cy="1256302"/>
                <a:chOff x="4871665" y="4614220"/>
                <a:chExt cx="1256302" cy="1256302"/>
              </a:xfrm>
            </p:grpSpPr>
            <p:grpSp>
              <p:nvGrpSpPr>
                <p:cNvPr id="60" name="Group 59">
                  <a:extLst>
                    <a:ext uri="{FF2B5EF4-FFF2-40B4-BE49-F238E27FC236}">
                      <a16:creationId xmlns:a16="http://schemas.microsoft.com/office/drawing/2014/main" id="{65F5A59D-88F6-DE42-ADEA-19205B114C97}"/>
                    </a:ext>
                  </a:extLst>
                </p:cNvPr>
                <p:cNvGrpSpPr/>
                <p:nvPr/>
              </p:nvGrpSpPr>
              <p:grpSpPr>
                <a:xfrm>
                  <a:off x="4871665" y="4614220"/>
                  <a:ext cx="584224" cy="584224"/>
                  <a:chOff x="8204866" y="2016649"/>
                  <a:chExt cx="1005434" cy="1005434"/>
                </a:xfrm>
              </p:grpSpPr>
              <p:sp>
                <p:nvSpPr>
                  <p:cNvPr id="50" name="Oval 49">
                    <a:extLst>
                      <a:ext uri="{FF2B5EF4-FFF2-40B4-BE49-F238E27FC236}">
                        <a16:creationId xmlns:a16="http://schemas.microsoft.com/office/drawing/2014/main" id="{281622A3-EFE1-5F40-BBCF-AAD182A7A5C8}"/>
                      </a:ext>
                    </a:extLst>
                  </p:cNvPr>
                  <p:cNvSpPr/>
                  <p:nvPr/>
                </p:nvSpPr>
                <p:spPr>
                  <a:xfrm>
                    <a:off x="8204866" y="2016649"/>
                    <a:ext cx="1005434" cy="10054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Grafikk 71" descr="Lander med heldekkende fyll">
                    <a:extLst>
                      <a:ext uri="{FF2B5EF4-FFF2-40B4-BE49-F238E27FC236}">
                        <a16:creationId xmlns:a16="http://schemas.microsoft.com/office/drawing/2014/main" id="{86B03628-7004-BE4A-B673-25FB60FE1E7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8309783" y="2121566"/>
                    <a:ext cx="795600" cy="795600"/>
                  </a:xfrm>
                  <a:prstGeom prst="rect">
                    <a:avLst/>
                  </a:prstGeom>
                </p:spPr>
              </p:pic>
            </p:grpSp>
            <p:grpSp>
              <p:nvGrpSpPr>
                <p:cNvPr id="61" name="Group 60">
                  <a:extLst>
                    <a:ext uri="{FF2B5EF4-FFF2-40B4-BE49-F238E27FC236}">
                      <a16:creationId xmlns:a16="http://schemas.microsoft.com/office/drawing/2014/main" id="{D434F0B1-6234-4C4A-AB46-3839D9370F56}"/>
                    </a:ext>
                  </a:extLst>
                </p:cNvPr>
                <p:cNvGrpSpPr/>
                <p:nvPr/>
              </p:nvGrpSpPr>
              <p:grpSpPr>
                <a:xfrm>
                  <a:off x="5543743" y="4614220"/>
                  <a:ext cx="584224" cy="584224"/>
                  <a:chOff x="8204866" y="3049011"/>
                  <a:chExt cx="1005434" cy="1005434"/>
                </a:xfrm>
              </p:grpSpPr>
              <p:sp>
                <p:nvSpPr>
                  <p:cNvPr id="51" name="Oval 50">
                    <a:extLst>
                      <a:ext uri="{FF2B5EF4-FFF2-40B4-BE49-F238E27FC236}">
                        <a16:creationId xmlns:a16="http://schemas.microsoft.com/office/drawing/2014/main" id="{E3D09B99-1825-DF4A-BE83-69BE3A241B76}"/>
                      </a:ext>
                    </a:extLst>
                  </p:cNvPr>
                  <p:cNvSpPr/>
                  <p:nvPr/>
                </p:nvSpPr>
                <p:spPr>
                  <a:xfrm>
                    <a:off x="8204866" y="3049011"/>
                    <a:ext cx="1005434" cy="10054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4" name="Grafikk 73" descr="Ta av med heldekkende fyll">
                    <a:extLst>
                      <a:ext uri="{FF2B5EF4-FFF2-40B4-BE49-F238E27FC236}">
                        <a16:creationId xmlns:a16="http://schemas.microsoft.com/office/drawing/2014/main" id="{BD875E77-2E72-0C40-8421-0C348472B146}"/>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309783" y="3153928"/>
                    <a:ext cx="793025" cy="793025"/>
                  </a:xfrm>
                  <a:prstGeom prst="rect">
                    <a:avLst/>
                  </a:prstGeom>
                </p:spPr>
              </p:pic>
            </p:grpSp>
            <p:grpSp>
              <p:nvGrpSpPr>
                <p:cNvPr id="62" name="Group 61">
                  <a:extLst>
                    <a:ext uri="{FF2B5EF4-FFF2-40B4-BE49-F238E27FC236}">
                      <a16:creationId xmlns:a16="http://schemas.microsoft.com/office/drawing/2014/main" id="{4D0944DE-B9ED-024F-8A46-DE256CBA4569}"/>
                    </a:ext>
                  </a:extLst>
                </p:cNvPr>
                <p:cNvGrpSpPr/>
                <p:nvPr/>
              </p:nvGrpSpPr>
              <p:grpSpPr>
                <a:xfrm>
                  <a:off x="4871665" y="5286298"/>
                  <a:ext cx="584224" cy="584224"/>
                  <a:chOff x="8204866" y="3988811"/>
                  <a:chExt cx="1005434" cy="1005434"/>
                </a:xfrm>
              </p:grpSpPr>
              <p:sp>
                <p:nvSpPr>
                  <p:cNvPr id="48" name="Oval 47">
                    <a:extLst>
                      <a:ext uri="{FF2B5EF4-FFF2-40B4-BE49-F238E27FC236}">
                        <a16:creationId xmlns:a16="http://schemas.microsoft.com/office/drawing/2014/main" id="{A586B371-5545-6544-9B4E-0FA51FDE721B}"/>
                      </a:ext>
                    </a:extLst>
                  </p:cNvPr>
                  <p:cNvSpPr/>
                  <p:nvPr/>
                </p:nvSpPr>
                <p:spPr>
                  <a:xfrm>
                    <a:off x="8204866" y="3988811"/>
                    <a:ext cx="1005434" cy="10054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5" name="Grafikk 92" descr="Frakt med heldekkende fyll">
                    <a:extLst>
                      <a:ext uri="{FF2B5EF4-FFF2-40B4-BE49-F238E27FC236}">
                        <a16:creationId xmlns:a16="http://schemas.microsoft.com/office/drawing/2014/main" id="{A2AD4AB9-062A-7E4E-AAC6-E0D9181F3BAC}"/>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309783" y="4093728"/>
                    <a:ext cx="795600" cy="795600"/>
                  </a:xfrm>
                  <a:prstGeom prst="rect">
                    <a:avLst/>
                  </a:prstGeom>
                </p:spPr>
              </p:pic>
            </p:grpSp>
            <p:grpSp>
              <p:nvGrpSpPr>
                <p:cNvPr id="63" name="Group 62">
                  <a:extLst>
                    <a:ext uri="{FF2B5EF4-FFF2-40B4-BE49-F238E27FC236}">
                      <a16:creationId xmlns:a16="http://schemas.microsoft.com/office/drawing/2014/main" id="{7FD09E59-A302-414E-BC5D-8D1154303B98}"/>
                    </a:ext>
                  </a:extLst>
                </p:cNvPr>
                <p:cNvGrpSpPr/>
                <p:nvPr/>
              </p:nvGrpSpPr>
              <p:grpSpPr>
                <a:xfrm>
                  <a:off x="5543743" y="5286298"/>
                  <a:ext cx="584224" cy="584224"/>
                  <a:chOff x="8204866" y="4890511"/>
                  <a:chExt cx="1005434" cy="1005434"/>
                </a:xfrm>
              </p:grpSpPr>
              <p:sp>
                <p:nvSpPr>
                  <p:cNvPr id="52" name="Oval 51">
                    <a:extLst>
                      <a:ext uri="{FF2B5EF4-FFF2-40B4-BE49-F238E27FC236}">
                        <a16:creationId xmlns:a16="http://schemas.microsoft.com/office/drawing/2014/main" id="{CC789075-D311-C844-B9AC-FE6FD8751F06}"/>
                      </a:ext>
                    </a:extLst>
                  </p:cNvPr>
                  <p:cNvSpPr/>
                  <p:nvPr/>
                </p:nvSpPr>
                <p:spPr>
                  <a:xfrm>
                    <a:off x="8204866" y="4890511"/>
                    <a:ext cx="1005434" cy="10054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6" name="Grafikk 94" descr="Lastebil med heldekkende fyll">
                    <a:extLst>
                      <a:ext uri="{FF2B5EF4-FFF2-40B4-BE49-F238E27FC236}">
                        <a16:creationId xmlns:a16="http://schemas.microsoft.com/office/drawing/2014/main" id="{16426B8F-4C5B-3843-9494-75A7B18C595F}"/>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8309783" y="4995428"/>
                    <a:ext cx="795600" cy="795600"/>
                  </a:xfrm>
                  <a:prstGeom prst="rect">
                    <a:avLst/>
                  </a:prstGeom>
                </p:spPr>
              </p:pic>
            </p:grpSp>
          </p:grpSp>
        </p:grpSp>
        <p:grpSp>
          <p:nvGrpSpPr>
            <p:cNvPr id="239" name="Group 238">
              <a:extLst>
                <a:ext uri="{FF2B5EF4-FFF2-40B4-BE49-F238E27FC236}">
                  <a16:creationId xmlns:a16="http://schemas.microsoft.com/office/drawing/2014/main" id="{EA1B0989-A0FF-A944-BACE-92E8984234F1}"/>
                </a:ext>
              </a:extLst>
            </p:cNvPr>
            <p:cNvGrpSpPr/>
            <p:nvPr/>
          </p:nvGrpSpPr>
          <p:grpSpPr>
            <a:xfrm>
              <a:off x="7185037" y="2817019"/>
              <a:ext cx="1516918" cy="1516918"/>
              <a:chOff x="7347690" y="2691791"/>
              <a:chExt cx="1767374" cy="1767374"/>
            </a:xfrm>
          </p:grpSpPr>
          <p:sp>
            <p:nvSpPr>
              <p:cNvPr id="123" name="Oval 122">
                <a:extLst>
                  <a:ext uri="{FF2B5EF4-FFF2-40B4-BE49-F238E27FC236}">
                    <a16:creationId xmlns:a16="http://schemas.microsoft.com/office/drawing/2014/main" id="{A7ACE787-56C5-C040-A96B-CD6A02EF58ED}"/>
                  </a:ext>
                </a:extLst>
              </p:cNvPr>
              <p:cNvSpPr/>
              <p:nvPr/>
            </p:nvSpPr>
            <p:spPr>
              <a:xfrm>
                <a:off x="7347690" y="2691791"/>
                <a:ext cx="1767374" cy="1767374"/>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C9F2B91C-426D-6243-8297-697EFF51152B}"/>
                  </a:ext>
                </a:extLst>
              </p:cNvPr>
              <p:cNvGrpSpPr/>
              <p:nvPr/>
            </p:nvGrpSpPr>
            <p:grpSpPr>
              <a:xfrm>
                <a:off x="7603776" y="2947877"/>
                <a:ext cx="1255202" cy="1255202"/>
                <a:chOff x="7603776" y="2947877"/>
                <a:chExt cx="1255202" cy="1255202"/>
              </a:xfrm>
            </p:grpSpPr>
            <p:grpSp>
              <p:nvGrpSpPr>
                <p:cNvPr id="235" name="Group 234">
                  <a:extLst>
                    <a:ext uri="{FF2B5EF4-FFF2-40B4-BE49-F238E27FC236}">
                      <a16:creationId xmlns:a16="http://schemas.microsoft.com/office/drawing/2014/main" id="{16442363-7218-9943-B04D-3C19F6CCF61D}"/>
                    </a:ext>
                  </a:extLst>
                </p:cNvPr>
                <p:cNvGrpSpPr/>
                <p:nvPr/>
              </p:nvGrpSpPr>
              <p:grpSpPr>
                <a:xfrm>
                  <a:off x="8275266" y="2947877"/>
                  <a:ext cx="583712" cy="583712"/>
                  <a:chOff x="7603776" y="2947877"/>
                  <a:chExt cx="583712" cy="583712"/>
                </a:xfrm>
              </p:grpSpPr>
              <p:sp>
                <p:nvSpPr>
                  <p:cNvPr id="236" name="Oval 235">
                    <a:extLst>
                      <a:ext uri="{FF2B5EF4-FFF2-40B4-BE49-F238E27FC236}">
                        <a16:creationId xmlns:a16="http://schemas.microsoft.com/office/drawing/2014/main" id="{381225FE-5AEE-4F41-8FDC-E83410595F9A}"/>
                      </a:ext>
                    </a:extLst>
                  </p:cNvPr>
                  <p:cNvSpPr/>
                  <p:nvPr/>
                </p:nvSpPr>
                <p:spPr>
                  <a:xfrm>
                    <a:off x="7603776" y="2947877"/>
                    <a:ext cx="583712" cy="5837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7" name="Grafikk 35" descr="Pasta med heldekkende fyll">
                    <a:extLst>
                      <a:ext uri="{FF2B5EF4-FFF2-40B4-BE49-F238E27FC236}">
                        <a16:creationId xmlns:a16="http://schemas.microsoft.com/office/drawing/2014/main" id="{BDE4D7D0-68EE-8A44-9312-0B0698B603D4}"/>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664686" y="3008787"/>
                    <a:ext cx="461891" cy="461891"/>
                  </a:xfrm>
                  <a:prstGeom prst="rect">
                    <a:avLst/>
                  </a:prstGeom>
                </p:spPr>
              </p:pic>
            </p:grpSp>
            <p:grpSp>
              <p:nvGrpSpPr>
                <p:cNvPr id="70" name="Group 69">
                  <a:extLst>
                    <a:ext uri="{FF2B5EF4-FFF2-40B4-BE49-F238E27FC236}">
                      <a16:creationId xmlns:a16="http://schemas.microsoft.com/office/drawing/2014/main" id="{B682BD0A-8C5C-2E44-A9B1-96F453150B07}"/>
                    </a:ext>
                  </a:extLst>
                </p:cNvPr>
                <p:cNvGrpSpPr/>
                <p:nvPr/>
              </p:nvGrpSpPr>
              <p:grpSpPr>
                <a:xfrm>
                  <a:off x="7603776" y="2947877"/>
                  <a:ext cx="583712" cy="583712"/>
                  <a:chOff x="8923483" y="3328405"/>
                  <a:chExt cx="1005434" cy="1005434"/>
                </a:xfrm>
              </p:grpSpPr>
              <p:sp>
                <p:nvSpPr>
                  <p:cNvPr id="65" name="Oval 64">
                    <a:extLst>
                      <a:ext uri="{FF2B5EF4-FFF2-40B4-BE49-F238E27FC236}">
                        <a16:creationId xmlns:a16="http://schemas.microsoft.com/office/drawing/2014/main" id="{6E6B4B92-4988-734E-B49A-7B29CDD45CAC}"/>
                      </a:ext>
                    </a:extLst>
                  </p:cNvPr>
                  <p:cNvSpPr/>
                  <p:nvPr/>
                </p:nvSpPr>
                <p:spPr>
                  <a:xfrm>
                    <a:off x="8923483" y="3328405"/>
                    <a:ext cx="1005434" cy="10054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7" name="Grafikk 21" descr="Lekkende tappekran med heldekkende fyll">
                    <a:extLst>
                      <a:ext uri="{FF2B5EF4-FFF2-40B4-BE49-F238E27FC236}">
                        <a16:creationId xmlns:a16="http://schemas.microsoft.com/office/drawing/2014/main" id="{9339DAED-4950-C246-B7BE-EFE1326DB3CF}"/>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9028398" y="3433320"/>
                    <a:ext cx="797846" cy="797846"/>
                  </a:xfrm>
                  <a:prstGeom prst="rect">
                    <a:avLst/>
                  </a:prstGeom>
                </p:spPr>
              </p:pic>
            </p:grpSp>
            <p:grpSp>
              <p:nvGrpSpPr>
                <p:cNvPr id="71" name="Group 70">
                  <a:extLst>
                    <a:ext uri="{FF2B5EF4-FFF2-40B4-BE49-F238E27FC236}">
                      <a16:creationId xmlns:a16="http://schemas.microsoft.com/office/drawing/2014/main" id="{BF00753B-9282-1B4D-A4B8-71F849E84A5D}"/>
                    </a:ext>
                  </a:extLst>
                </p:cNvPr>
                <p:cNvGrpSpPr/>
                <p:nvPr/>
              </p:nvGrpSpPr>
              <p:grpSpPr>
                <a:xfrm>
                  <a:off x="7939521" y="3619367"/>
                  <a:ext cx="583712" cy="583712"/>
                  <a:chOff x="8923483" y="4566034"/>
                  <a:chExt cx="1005434" cy="1005434"/>
                </a:xfrm>
              </p:grpSpPr>
              <p:sp>
                <p:nvSpPr>
                  <p:cNvPr id="68" name="Oval 67">
                    <a:extLst>
                      <a:ext uri="{FF2B5EF4-FFF2-40B4-BE49-F238E27FC236}">
                        <a16:creationId xmlns:a16="http://schemas.microsoft.com/office/drawing/2014/main" id="{F1E1CFFA-5490-7243-B01A-6805484107DD}"/>
                      </a:ext>
                    </a:extLst>
                  </p:cNvPr>
                  <p:cNvSpPr/>
                  <p:nvPr/>
                </p:nvSpPr>
                <p:spPr>
                  <a:xfrm>
                    <a:off x="8923483" y="4566034"/>
                    <a:ext cx="1005434" cy="100543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9" name="Grafikk 90" descr="Handlevogn med heldekkende fyll">
                    <a:extLst>
                      <a:ext uri="{FF2B5EF4-FFF2-40B4-BE49-F238E27FC236}">
                        <a16:creationId xmlns:a16="http://schemas.microsoft.com/office/drawing/2014/main" id="{88865B46-986E-154C-96DC-7736D3C0E6E4}"/>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028400" y="4670951"/>
                    <a:ext cx="795600" cy="795600"/>
                  </a:xfrm>
                  <a:prstGeom prst="rect">
                    <a:avLst/>
                  </a:prstGeom>
                </p:spPr>
              </p:pic>
            </p:grpSp>
          </p:grpSp>
        </p:grpSp>
      </p:grpSp>
      <p:sp>
        <p:nvSpPr>
          <p:cNvPr id="97" name="Tittel 1">
            <a:extLst>
              <a:ext uri="{FF2B5EF4-FFF2-40B4-BE49-F238E27FC236}">
                <a16:creationId xmlns:a16="http://schemas.microsoft.com/office/drawing/2014/main" id="{6EAFBA5D-2D48-E144-A1EE-32ADC6014789}"/>
              </a:ext>
            </a:extLst>
          </p:cNvPr>
          <p:cNvSpPr txBox="1">
            <a:spLocks/>
          </p:cNvSpPr>
          <p:nvPr/>
        </p:nvSpPr>
        <p:spPr>
          <a:xfrm>
            <a:off x="838200" y="365125"/>
            <a:ext cx="110592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nb-NO">
                <a:latin typeface="Calibri Light" panose="020F0302020204030204" pitchFamily="34" charset="0"/>
                <a:cs typeface="Calibri Light" panose="020F0302020204030204" pitchFamily="34" charset="0"/>
              </a:rPr>
              <a:t>F</a:t>
            </a:r>
            <a:r>
              <a:rPr lang="en-NO">
                <a:latin typeface="Calibri Light" panose="020F0302020204030204" pitchFamily="34" charset="0"/>
                <a:cs typeface="Calibri Light" panose="020F0302020204030204" pitchFamily="34" charset="0"/>
              </a:rPr>
              <a:t>ra fjord </a:t>
            </a:r>
            <a:r>
              <a:rPr lang="nb-NO">
                <a:latin typeface="Calibri Light" panose="020F0302020204030204" pitchFamily="34" charset="0"/>
                <a:cs typeface="Calibri Light" panose="020F0302020204030204" pitchFamily="34" charset="0"/>
              </a:rPr>
              <a:t>og </a:t>
            </a:r>
            <a:r>
              <a:rPr lang="en-NO">
                <a:latin typeface="Calibri Light" panose="020F0302020204030204" pitchFamily="34" charset="0"/>
                <a:cs typeface="Calibri Light" panose="020F0302020204030204" pitchFamily="34" charset="0"/>
              </a:rPr>
              <a:t>jord til bord</a:t>
            </a:r>
            <a:endParaRPr kumimoji="0" lang="nb-NO"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49414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84DD3DB6-5B79-58B3-54F2-2FFB7D8CE2F9}"/>
              </a:ext>
            </a:extLst>
          </p:cNvPr>
          <p:cNvGrpSpPr/>
          <p:nvPr/>
        </p:nvGrpSpPr>
        <p:grpSpPr>
          <a:xfrm>
            <a:off x="58904" y="2022365"/>
            <a:ext cx="6699129" cy="3360309"/>
            <a:chOff x="5422348" y="2834086"/>
            <a:chExt cx="5739548" cy="2878980"/>
          </a:xfrm>
        </p:grpSpPr>
        <p:grpSp>
          <p:nvGrpSpPr>
            <p:cNvPr id="6" name="Gruppe 5">
              <a:extLst>
                <a:ext uri="{FF2B5EF4-FFF2-40B4-BE49-F238E27FC236}">
                  <a16:creationId xmlns:a16="http://schemas.microsoft.com/office/drawing/2014/main" id="{3DD8E695-3D59-9C1A-99ED-69032C722BE2}"/>
                </a:ext>
              </a:extLst>
            </p:cNvPr>
            <p:cNvGrpSpPr/>
            <p:nvPr/>
          </p:nvGrpSpPr>
          <p:grpSpPr>
            <a:xfrm>
              <a:off x="5422348" y="2845991"/>
              <a:ext cx="2892525" cy="2827337"/>
              <a:chOff x="-1840359" y="4520741"/>
              <a:chExt cx="2892525" cy="2827337"/>
            </a:xfrm>
          </p:grpSpPr>
          <p:pic>
            <p:nvPicPr>
              <p:cNvPr id="15" name="Bilde 14">
                <a:extLst>
                  <a:ext uri="{FF2B5EF4-FFF2-40B4-BE49-F238E27FC236}">
                    <a16:creationId xmlns:a16="http://schemas.microsoft.com/office/drawing/2014/main" id="{1F431938-B384-06F1-0BB4-E97116E2F668}"/>
                  </a:ext>
                </a:extLst>
              </p:cNvPr>
              <p:cNvPicPr>
                <a:picLocks noChangeAspect="1"/>
              </p:cNvPicPr>
              <p:nvPr/>
            </p:nvPicPr>
            <p:blipFill rotWithShape="1">
              <a:blip r:embed="rId3"/>
              <a:srcRect r="50030"/>
              <a:stretch/>
            </p:blipFill>
            <p:spPr>
              <a:xfrm>
                <a:off x="-1840359" y="4520741"/>
                <a:ext cx="2885234" cy="2827337"/>
              </a:xfrm>
              <a:prstGeom prst="rect">
                <a:avLst/>
              </a:prstGeom>
            </p:spPr>
          </p:pic>
          <p:pic>
            <p:nvPicPr>
              <p:cNvPr id="16" name="Bilde 15">
                <a:extLst>
                  <a:ext uri="{FF2B5EF4-FFF2-40B4-BE49-F238E27FC236}">
                    <a16:creationId xmlns:a16="http://schemas.microsoft.com/office/drawing/2014/main" id="{42A4557B-A081-0E2D-411F-73B197B167C2}"/>
                  </a:ext>
                </a:extLst>
              </p:cNvPr>
              <p:cNvPicPr>
                <a:picLocks noChangeAspect="1"/>
              </p:cNvPicPr>
              <p:nvPr/>
            </p:nvPicPr>
            <p:blipFill rotWithShape="1">
              <a:blip r:embed="rId3"/>
              <a:srcRect l="49512" r="518" b="65759"/>
              <a:stretch/>
            </p:blipFill>
            <p:spPr>
              <a:xfrm>
                <a:off x="-1834302" y="5471630"/>
                <a:ext cx="2885234" cy="968101"/>
              </a:xfrm>
              <a:prstGeom prst="rect">
                <a:avLst/>
              </a:prstGeom>
            </p:spPr>
          </p:pic>
          <p:pic>
            <p:nvPicPr>
              <p:cNvPr id="17" name="Bilde 16">
                <a:extLst>
                  <a:ext uri="{FF2B5EF4-FFF2-40B4-BE49-F238E27FC236}">
                    <a16:creationId xmlns:a16="http://schemas.microsoft.com/office/drawing/2014/main" id="{BEFAA944-B24D-32F4-BB17-A0172C7EC6FF}"/>
                  </a:ext>
                </a:extLst>
              </p:cNvPr>
              <p:cNvPicPr>
                <a:picLocks noChangeAspect="1"/>
              </p:cNvPicPr>
              <p:nvPr/>
            </p:nvPicPr>
            <p:blipFill rotWithShape="1">
              <a:blip r:embed="rId3"/>
              <a:srcRect t="32823" r="50030" b="33284"/>
              <a:stretch/>
            </p:blipFill>
            <p:spPr>
              <a:xfrm>
                <a:off x="-1833068" y="6385704"/>
                <a:ext cx="2885234" cy="958213"/>
              </a:xfrm>
              <a:prstGeom prst="rect">
                <a:avLst/>
              </a:prstGeom>
            </p:spPr>
          </p:pic>
        </p:grpSp>
        <p:grpSp>
          <p:nvGrpSpPr>
            <p:cNvPr id="7" name="Gruppe 6">
              <a:extLst>
                <a:ext uri="{FF2B5EF4-FFF2-40B4-BE49-F238E27FC236}">
                  <a16:creationId xmlns:a16="http://schemas.microsoft.com/office/drawing/2014/main" id="{EF333D2D-55C9-2C57-E166-55A584BD5345}"/>
                </a:ext>
              </a:extLst>
            </p:cNvPr>
            <p:cNvGrpSpPr/>
            <p:nvPr/>
          </p:nvGrpSpPr>
          <p:grpSpPr>
            <a:xfrm>
              <a:off x="8274043" y="2834086"/>
              <a:ext cx="2887853" cy="2878980"/>
              <a:chOff x="4526641" y="937568"/>
              <a:chExt cx="2887853" cy="2878980"/>
            </a:xfrm>
          </p:grpSpPr>
          <p:pic>
            <p:nvPicPr>
              <p:cNvPr id="12" name="Bilde 11">
                <a:extLst>
                  <a:ext uri="{FF2B5EF4-FFF2-40B4-BE49-F238E27FC236}">
                    <a16:creationId xmlns:a16="http://schemas.microsoft.com/office/drawing/2014/main" id="{A4653271-D87A-239C-FBF1-AF95A063F552}"/>
                  </a:ext>
                </a:extLst>
              </p:cNvPr>
              <p:cNvPicPr>
                <a:picLocks noChangeAspect="1"/>
              </p:cNvPicPr>
              <p:nvPr/>
            </p:nvPicPr>
            <p:blipFill rotWithShape="1">
              <a:blip r:embed="rId3"/>
              <a:srcRect l="49512" r="518" b="-1827"/>
              <a:stretch/>
            </p:blipFill>
            <p:spPr>
              <a:xfrm>
                <a:off x="4529260" y="937568"/>
                <a:ext cx="2885234" cy="2878980"/>
              </a:xfrm>
              <a:prstGeom prst="rect">
                <a:avLst/>
              </a:prstGeom>
            </p:spPr>
          </p:pic>
          <p:pic>
            <p:nvPicPr>
              <p:cNvPr id="13" name="Bilde 12">
                <a:extLst>
                  <a:ext uri="{FF2B5EF4-FFF2-40B4-BE49-F238E27FC236}">
                    <a16:creationId xmlns:a16="http://schemas.microsoft.com/office/drawing/2014/main" id="{8E3CAD65-DB6F-61DF-8EE2-5766A3B99CB4}"/>
                  </a:ext>
                </a:extLst>
              </p:cNvPr>
              <p:cNvPicPr>
                <a:picLocks noChangeAspect="1"/>
              </p:cNvPicPr>
              <p:nvPr/>
            </p:nvPicPr>
            <p:blipFill rotWithShape="1">
              <a:blip r:embed="rId3"/>
              <a:srcRect t="62912" r="50030"/>
              <a:stretch/>
            </p:blipFill>
            <p:spPr>
              <a:xfrm>
                <a:off x="4526641" y="1773159"/>
                <a:ext cx="2885234" cy="1048600"/>
              </a:xfrm>
              <a:prstGeom prst="rect">
                <a:avLst/>
              </a:prstGeom>
            </p:spPr>
          </p:pic>
          <p:pic>
            <p:nvPicPr>
              <p:cNvPr id="14" name="Bilde 13">
                <a:extLst>
                  <a:ext uri="{FF2B5EF4-FFF2-40B4-BE49-F238E27FC236}">
                    <a16:creationId xmlns:a16="http://schemas.microsoft.com/office/drawing/2014/main" id="{079D5788-1A02-DF53-6FF9-059549E018F4}"/>
                  </a:ext>
                </a:extLst>
              </p:cNvPr>
              <p:cNvPicPr>
                <a:picLocks noChangeAspect="1"/>
              </p:cNvPicPr>
              <p:nvPr/>
            </p:nvPicPr>
            <p:blipFill rotWithShape="1">
              <a:blip r:embed="rId3"/>
              <a:srcRect l="49512" t="33282" r="518" b="31964"/>
              <a:stretch/>
            </p:blipFill>
            <p:spPr>
              <a:xfrm>
                <a:off x="4529260" y="945312"/>
                <a:ext cx="2885234" cy="982609"/>
              </a:xfrm>
              <a:prstGeom prst="rect">
                <a:avLst/>
              </a:prstGeom>
            </p:spPr>
          </p:pic>
        </p:grpSp>
      </p:grpSp>
      <p:pic>
        <p:nvPicPr>
          <p:cNvPr id="18" name="Picture 2" descr="EU Green Deal: one billion euros in the forthcoming H2020 call for proposals">
            <a:extLst>
              <a:ext uri="{FF2B5EF4-FFF2-40B4-BE49-F238E27FC236}">
                <a16:creationId xmlns:a16="http://schemas.microsoft.com/office/drawing/2014/main" id="{49A6A410-6F90-40F7-53A1-4F3796FE33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0"/>
          <a:stretch/>
        </p:blipFill>
        <p:spPr bwMode="auto">
          <a:xfrm>
            <a:off x="6774362" y="2072374"/>
            <a:ext cx="5299279" cy="3201101"/>
          </a:xfrm>
          <a:prstGeom prst="rect">
            <a:avLst/>
          </a:prstGeom>
          <a:noFill/>
          <a:extLst>
            <a:ext uri="{909E8E84-426E-40DD-AFC4-6F175D3DCCD1}">
              <a14:hiddenFill xmlns:a14="http://schemas.microsoft.com/office/drawing/2010/main">
                <a:solidFill>
                  <a:srgbClr val="FFFFFF"/>
                </a:solidFill>
              </a14:hiddenFill>
            </a:ext>
          </a:extLst>
        </p:spPr>
      </p:pic>
      <p:sp>
        <p:nvSpPr>
          <p:cNvPr id="19" name="Tittel 1">
            <a:extLst>
              <a:ext uri="{FF2B5EF4-FFF2-40B4-BE49-F238E27FC236}">
                <a16:creationId xmlns:a16="http://schemas.microsoft.com/office/drawing/2014/main" id="{539AF427-226C-07D6-BCC8-C5B75E588E28}"/>
              </a:ext>
            </a:extLst>
          </p:cNvPr>
          <p:cNvSpPr txBox="1">
            <a:spLocks/>
          </p:cNvSpPr>
          <p:nvPr/>
        </p:nvSpPr>
        <p:spPr>
          <a:xfrm>
            <a:off x="0" y="979376"/>
            <a:ext cx="12192000" cy="1042989"/>
          </a:xfrm>
          <a:prstGeom prst="rect">
            <a:avLst/>
          </a:prstGeom>
        </p:spPr>
        <p:txBody>
          <a:bodyPr>
            <a:no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sz="4000"/>
              <a:t>Mange store utfordringer siste 30 år</a:t>
            </a:r>
          </a:p>
        </p:txBody>
      </p:sp>
    </p:spTree>
    <p:extLst>
      <p:ext uri="{BB962C8B-B14F-4D97-AF65-F5344CB8AC3E}">
        <p14:creationId xmlns:p14="http://schemas.microsoft.com/office/powerpoint/2010/main" val="185925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CAC2B45-191F-05A8-4D89-D78A8A39EC1B}"/>
              </a:ext>
            </a:extLst>
          </p:cNvPr>
          <p:cNvSpPr/>
          <p:nvPr/>
        </p:nvSpPr>
        <p:spPr>
          <a:xfrm>
            <a:off x="0" y="0"/>
            <a:ext cx="5736237"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Om Europas grønne giv (Green Deal) - Miljødirektoratet">
            <a:extLst>
              <a:ext uri="{FF2B5EF4-FFF2-40B4-BE49-F238E27FC236}">
                <a16:creationId xmlns:a16="http://schemas.microsoft.com/office/drawing/2014/main" id="{AB61A935-5623-E903-40EF-BFC3EDFF5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128" y="1501399"/>
            <a:ext cx="6148145" cy="444221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4C622F83-38DD-F01A-C5FE-F27715D37F3B}"/>
              </a:ext>
            </a:extLst>
          </p:cNvPr>
          <p:cNvSpPr txBox="1"/>
          <p:nvPr/>
        </p:nvSpPr>
        <p:spPr>
          <a:xfrm>
            <a:off x="357201" y="1181152"/>
            <a:ext cx="5308695" cy="4216539"/>
          </a:xfrm>
          <a:prstGeom prst="rect">
            <a:avLst/>
          </a:prstGeom>
          <a:noFill/>
        </p:spPr>
        <p:txBody>
          <a:bodyPr wrap="square" lIns="91440" tIns="45720" rIns="91440" bIns="45720" rtlCol="0" anchor="t">
            <a:spAutoFit/>
          </a:bodyPr>
          <a:lstStyle/>
          <a:p>
            <a:endParaRPr lang="nb-NO" sz="1600" dirty="0">
              <a:cs typeface="Calibri"/>
            </a:endParaRPr>
          </a:p>
          <a:p>
            <a:pPr marL="285750" indent="-285750">
              <a:buFont typeface="Arial,Sans-Serif" panose="020B0604020202020204" pitchFamily="34" charset="0"/>
              <a:buChar char="•"/>
            </a:pPr>
            <a:r>
              <a:rPr lang="nb-NO" sz="2400" dirty="0">
                <a:ea typeface="+mn-lt"/>
                <a:cs typeface="+mn-lt"/>
              </a:rPr>
              <a:t>Største endring i EU siden Indre marked ble etablert</a:t>
            </a:r>
          </a:p>
          <a:p>
            <a:pPr marL="285750" indent="-285750">
              <a:buFont typeface="Arial,Sans-Serif" panose="020B0604020202020204" pitchFamily="34" charset="0"/>
              <a:buChar char="•"/>
            </a:pPr>
            <a:endParaRPr lang="nb-NO" sz="2000" dirty="0">
              <a:cs typeface="Calibri"/>
            </a:endParaRPr>
          </a:p>
          <a:p>
            <a:pPr marL="285750" indent="-285750">
              <a:buFont typeface="Arial" panose="020B0604020202020204" pitchFamily="34" charset="0"/>
              <a:buChar char="•"/>
            </a:pPr>
            <a:r>
              <a:rPr lang="nb-NO" sz="2400" dirty="0"/>
              <a:t>EUs svar på FNs </a:t>
            </a:r>
            <a:r>
              <a:rPr lang="nb-NO" sz="2400" dirty="0" err="1"/>
              <a:t>bærekraftsmål</a:t>
            </a:r>
            <a:br>
              <a:rPr lang="nb-NO" sz="2000" dirty="0"/>
            </a:br>
            <a:endParaRPr lang="nb-NO" sz="2000" dirty="0">
              <a:cs typeface="Calibri"/>
            </a:endParaRPr>
          </a:p>
          <a:p>
            <a:pPr marL="285750" indent="-285750">
              <a:buFont typeface="Arial" panose="020B0604020202020204" pitchFamily="34" charset="0"/>
              <a:buChar char="•"/>
            </a:pPr>
            <a:r>
              <a:rPr lang="nb-NO" sz="2400" dirty="0"/>
              <a:t>Ambisjonen er å lage «gullstandarden»</a:t>
            </a:r>
            <a:br>
              <a:rPr lang="nb-NO" sz="2400" dirty="0"/>
            </a:br>
            <a:endParaRPr lang="nb-NO" sz="2400" dirty="0">
              <a:cs typeface="Calibri"/>
            </a:endParaRPr>
          </a:p>
          <a:p>
            <a:pPr marL="285750" indent="-285750">
              <a:buFont typeface="Arial" panose="020B0604020202020204" pitchFamily="34" charset="0"/>
              <a:buChar char="•"/>
            </a:pPr>
            <a:r>
              <a:rPr lang="nb-NO" sz="2400" i="1" dirty="0"/>
              <a:t>Push and pull </a:t>
            </a:r>
            <a:r>
              <a:rPr lang="nb-NO" sz="2400" dirty="0"/>
              <a:t>– </a:t>
            </a:r>
            <a:r>
              <a:rPr lang="nb-NO" sz="2000" dirty="0"/>
              <a:t>fremelske og fremtvinge</a:t>
            </a:r>
          </a:p>
          <a:p>
            <a:pPr marL="285750" indent="-285750">
              <a:buFont typeface="Arial" panose="020B0604020202020204" pitchFamily="34" charset="0"/>
              <a:buChar char="•"/>
            </a:pPr>
            <a:endParaRPr lang="nb-NO" sz="2000" dirty="0">
              <a:cs typeface="Calibri"/>
            </a:endParaRPr>
          </a:p>
          <a:p>
            <a:pPr marL="285750" indent="-285750">
              <a:buFont typeface="Arial" panose="020B0604020202020204" pitchFamily="34" charset="0"/>
              <a:buChar char="•"/>
            </a:pPr>
            <a:r>
              <a:rPr lang="nb-NO" sz="2400" dirty="0"/>
              <a:t>Industri, finans, energi og ny </a:t>
            </a:r>
            <a:r>
              <a:rPr lang="nb-NO" sz="2400" dirty="0" err="1"/>
              <a:t>matstrategi</a:t>
            </a:r>
            <a:r>
              <a:rPr lang="nb-NO" sz="2400" dirty="0"/>
              <a:t>: </a:t>
            </a:r>
            <a:r>
              <a:rPr lang="nb-NO" sz="2400" b="1" dirty="0"/>
              <a:t>Farm to fork</a:t>
            </a:r>
            <a:endParaRPr lang="nb-NO" sz="2400" b="1" dirty="0">
              <a:cs typeface="Calibri"/>
            </a:endParaRPr>
          </a:p>
        </p:txBody>
      </p:sp>
      <p:sp>
        <p:nvSpPr>
          <p:cNvPr id="7" name="TekstSylinder 6">
            <a:extLst>
              <a:ext uri="{FF2B5EF4-FFF2-40B4-BE49-F238E27FC236}">
                <a16:creationId xmlns:a16="http://schemas.microsoft.com/office/drawing/2014/main" id="{52DFE30F-E5AE-0545-5769-D6D695FA6043}"/>
              </a:ext>
            </a:extLst>
          </p:cNvPr>
          <p:cNvSpPr txBox="1"/>
          <p:nvPr/>
        </p:nvSpPr>
        <p:spPr>
          <a:xfrm>
            <a:off x="0" y="473266"/>
            <a:ext cx="5736236" cy="707886"/>
          </a:xfrm>
          <a:prstGeom prst="rect">
            <a:avLst/>
          </a:prstGeom>
          <a:noFill/>
        </p:spPr>
        <p:txBody>
          <a:bodyPr wrap="square" rtlCol="0">
            <a:spAutoFit/>
          </a:bodyPr>
          <a:lstStyle/>
          <a:p>
            <a:pPr algn="ctr"/>
            <a:r>
              <a:rPr kumimoji="0" lang="nb-NO" sz="4000" b="0" i="0" u="none" strike="noStrike" kern="1200" cap="none" spc="0" normalizeH="0" baseline="0" noProof="0">
                <a:ln>
                  <a:noFill/>
                </a:ln>
                <a:solidFill>
                  <a:srgbClr val="765B11"/>
                </a:solidFill>
                <a:effectLst/>
                <a:uLnTx/>
                <a:uFillTx/>
                <a:latin typeface="Calibri" panose="020F0502020204030204"/>
                <a:ea typeface="+mj-ea"/>
                <a:cs typeface="+mj-cs"/>
              </a:rPr>
              <a:t>EUs </a:t>
            </a:r>
            <a:r>
              <a:rPr kumimoji="0" lang="nb-NO" sz="4000" b="0" u="none" strike="noStrike" kern="1200" cap="none" spc="0" normalizeH="0" baseline="0" noProof="0">
                <a:ln>
                  <a:noFill/>
                </a:ln>
                <a:solidFill>
                  <a:srgbClr val="765B11"/>
                </a:solidFill>
                <a:effectLst/>
                <a:uLnTx/>
                <a:uFillTx/>
                <a:latin typeface="Calibri" panose="020F0502020204030204"/>
                <a:ea typeface="+mj-ea"/>
                <a:cs typeface="+mj-cs"/>
              </a:rPr>
              <a:t>Green </a:t>
            </a:r>
            <a:r>
              <a:rPr kumimoji="0" lang="nb-NO" sz="4000" b="0" u="none" strike="noStrike" kern="1200" cap="none" spc="0" normalizeH="0" baseline="0" noProof="0" err="1">
                <a:ln>
                  <a:noFill/>
                </a:ln>
                <a:solidFill>
                  <a:srgbClr val="765B11"/>
                </a:solidFill>
                <a:effectLst/>
                <a:uLnTx/>
                <a:uFillTx/>
                <a:latin typeface="Calibri" panose="020F0502020204030204"/>
                <a:ea typeface="+mj-ea"/>
                <a:cs typeface="+mj-cs"/>
              </a:rPr>
              <a:t>Deal</a:t>
            </a:r>
            <a:endParaRPr lang="nb-NO" sz="4000" b="1"/>
          </a:p>
        </p:txBody>
      </p:sp>
    </p:spTree>
    <p:extLst>
      <p:ext uri="{BB962C8B-B14F-4D97-AF65-F5344CB8AC3E}">
        <p14:creationId xmlns:p14="http://schemas.microsoft.com/office/powerpoint/2010/main" val="167416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lante, gress, mais&#10;&#10;Automatisk generert beskrivelse">
            <a:extLst>
              <a:ext uri="{FF2B5EF4-FFF2-40B4-BE49-F238E27FC236}">
                <a16:creationId xmlns:a16="http://schemas.microsoft.com/office/drawing/2014/main" id="{B9353748-B976-5207-B94A-6B6AB064D2E9}"/>
              </a:ext>
            </a:extLst>
          </p:cNvPr>
          <p:cNvPicPr>
            <a:picLocks noChangeAspect="1"/>
          </p:cNvPicPr>
          <p:nvPr/>
        </p:nvPicPr>
        <p:blipFill rotWithShape="1">
          <a:blip r:embed="rId3">
            <a:extLst>
              <a:ext uri="{28A0092B-C50C-407E-A947-70E740481C1C}">
                <a14:useLocalDpi xmlns:a14="http://schemas.microsoft.com/office/drawing/2010/main" val="0"/>
              </a:ext>
            </a:extLst>
          </a:blip>
          <a:srcRect l="1631" r="1"/>
          <a:stretch/>
        </p:blipFill>
        <p:spPr>
          <a:xfrm>
            <a:off x="7694602" y="0"/>
            <a:ext cx="4497398" cy="6858000"/>
          </a:xfrm>
          <a:prstGeom prst="rect">
            <a:avLst/>
          </a:prstGeom>
        </p:spPr>
      </p:pic>
      <p:sp>
        <p:nvSpPr>
          <p:cNvPr id="2" name="Tittel 1">
            <a:extLst>
              <a:ext uri="{FF2B5EF4-FFF2-40B4-BE49-F238E27FC236}">
                <a16:creationId xmlns:a16="http://schemas.microsoft.com/office/drawing/2014/main" id="{BBDD2851-0457-5B29-0F23-FCEDBA0FE627}"/>
              </a:ext>
            </a:extLst>
          </p:cNvPr>
          <p:cNvSpPr txBox="1">
            <a:spLocks/>
          </p:cNvSpPr>
          <p:nvPr/>
        </p:nvSpPr>
        <p:spPr>
          <a:xfrm>
            <a:off x="-93892" y="842561"/>
            <a:ext cx="7839857" cy="859822"/>
          </a:xfrm>
          <a:prstGeom prst="rect">
            <a:avLst/>
          </a:prstGeom>
        </p:spPr>
        <p:txBody>
          <a:bodyPr>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pPr algn="ctr"/>
            <a:r>
              <a:rPr lang="nb-NO" sz="4000"/>
              <a:t>Vi må tilpasse oss klimaendringer </a:t>
            </a:r>
          </a:p>
        </p:txBody>
      </p:sp>
      <p:sp>
        <p:nvSpPr>
          <p:cNvPr id="3" name="Plassholder for tekst 3">
            <a:extLst>
              <a:ext uri="{FF2B5EF4-FFF2-40B4-BE49-F238E27FC236}">
                <a16:creationId xmlns:a16="http://schemas.microsoft.com/office/drawing/2014/main" id="{F9C151ED-0271-D81F-6EB2-0933F2CE465B}"/>
              </a:ext>
            </a:extLst>
          </p:cNvPr>
          <p:cNvSpPr txBox="1">
            <a:spLocks/>
          </p:cNvSpPr>
          <p:nvPr/>
        </p:nvSpPr>
        <p:spPr>
          <a:xfrm>
            <a:off x="-38114" y="1524539"/>
            <a:ext cx="7839856" cy="859822"/>
          </a:xfrm>
          <a:prstGeom prst="rect">
            <a:avLst/>
          </a:prstGeom>
        </p:spPr>
        <p:txBody>
          <a:bodyPr>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2400"/>
              <a:t>- </a:t>
            </a:r>
            <a:r>
              <a:rPr lang="nb-NO" sz="2400"/>
              <a:t>effektene på matproduksjonen er allerede stor</a:t>
            </a:r>
          </a:p>
        </p:txBody>
      </p:sp>
      <p:graphicFrame>
        <p:nvGraphicFramePr>
          <p:cNvPr id="6" name="Plassholder for tabell 11">
            <a:extLst>
              <a:ext uri="{FF2B5EF4-FFF2-40B4-BE49-F238E27FC236}">
                <a16:creationId xmlns:a16="http://schemas.microsoft.com/office/drawing/2014/main" id="{71FCCE82-80B8-8A37-BDBD-DA431D1C745F}"/>
              </a:ext>
            </a:extLst>
          </p:cNvPr>
          <p:cNvGraphicFramePr>
            <a:graphicFrameLocks/>
          </p:cNvGraphicFramePr>
          <p:nvPr>
            <p:extLst>
              <p:ext uri="{D42A27DB-BD31-4B8C-83A1-F6EECF244321}">
                <p14:modId xmlns:p14="http://schemas.microsoft.com/office/powerpoint/2010/main" val="486474513"/>
              </p:ext>
            </p:extLst>
          </p:nvPr>
        </p:nvGraphicFramePr>
        <p:xfrm>
          <a:off x="297712" y="2059725"/>
          <a:ext cx="7119398" cy="3310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kstSylinder 10">
            <a:extLst>
              <a:ext uri="{FF2B5EF4-FFF2-40B4-BE49-F238E27FC236}">
                <a16:creationId xmlns:a16="http://schemas.microsoft.com/office/drawing/2014/main" id="{6A4D47A3-AE71-1830-7F05-88CDC59ABF06}"/>
              </a:ext>
            </a:extLst>
          </p:cNvPr>
          <p:cNvSpPr txBox="1"/>
          <p:nvPr/>
        </p:nvSpPr>
        <p:spPr>
          <a:xfrm>
            <a:off x="-1" y="5395829"/>
            <a:ext cx="7690186" cy="338554"/>
          </a:xfrm>
          <a:prstGeom prst="rect">
            <a:avLst/>
          </a:prstGeom>
          <a:noFill/>
        </p:spPr>
        <p:txBody>
          <a:bodyPr wrap="square">
            <a:spAutoFit/>
          </a:bodyPr>
          <a:lstStyle/>
          <a:p>
            <a:pPr algn="ctr"/>
            <a:r>
              <a:rPr lang="nb-NO" sz="1600" i="1"/>
              <a:t>(NIBIO, Vista og </a:t>
            </a:r>
            <a:r>
              <a:rPr lang="nb-NO" sz="1600" i="1" err="1"/>
              <a:t>Ruralis</a:t>
            </a:r>
            <a:r>
              <a:rPr lang="nb-NO" sz="1600" i="1"/>
              <a:t> – Klimaendring utfordrer det norske matsystemet – august 2022)</a:t>
            </a:r>
          </a:p>
        </p:txBody>
      </p:sp>
      <p:sp>
        <p:nvSpPr>
          <p:cNvPr id="12" name="Avrundet rektangel 11">
            <a:extLst>
              <a:ext uri="{FF2B5EF4-FFF2-40B4-BE49-F238E27FC236}">
                <a16:creationId xmlns:a16="http://schemas.microsoft.com/office/drawing/2014/main" id="{3A3425C0-14AB-8B6A-151E-FDE778A2D235}"/>
              </a:ext>
            </a:extLst>
          </p:cNvPr>
          <p:cNvSpPr/>
          <p:nvPr/>
        </p:nvSpPr>
        <p:spPr>
          <a:xfrm>
            <a:off x="2434042" y="2389341"/>
            <a:ext cx="2846737" cy="1164991"/>
          </a:xfrm>
          <a:prstGeom prst="roundRect">
            <a:avLst/>
          </a:prstGeom>
          <a:solidFill>
            <a:srgbClr val="F2EAD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a:solidFill>
                  <a:schemeClr val="tx1">
                    <a:lumMod val="75000"/>
                    <a:lumOff val="25000"/>
                  </a:schemeClr>
                </a:solidFill>
              </a:rPr>
              <a:t>Klimarisiko og matsystemet </a:t>
            </a:r>
          </a:p>
        </p:txBody>
      </p:sp>
      <p:sp>
        <p:nvSpPr>
          <p:cNvPr id="13" name="Avrundet rektangel 12">
            <a:extLst>
              <a:ext uri="{FF2B5EF4-FFF2-40B4-BE49-F238E27FC236}">
                <a16:creationId xmlns:a16="http://schemas.microsoft.com/office/drawing/2014/main" id="{AC89219D-301F-6BA5-34D7-BBEADAF768D1}"/>
              </a:ext>
            </a:extLst>
          </p:cNvPr>
          <p:cNvSpPr/>
          <p:nvPr/>
        </p:nvSpPr>
        <p:spPr>
          <a:xfrm>
            <a:off x="197891" y="3875565"/>
            <a:ext cx="2328358" cy="1368308"/>
          </a:xfrm>
          <a:prstGeom prst="roundRect">
            <a:avLst/>
          </a:prstGeom>
          <a:solidFill>
            <a:schemeClr val="accent2">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a:solidFill>
                  <a:schemeClr val="tx1">
                    <a:lumMod val="75000"/>
                    <a:lumOff val="25000"/>
                  </a:schemeClr>
                </a:solidFill>
              </a:rPr>
              <a:t>Klimaendringer </a:t>
            </a:r>
            <a:br>
              <a:rPr lang="nb-NO">
                <a:solidFill>
                  <a:schemeClr val="tx1">
                    <a:lumMod val="75000"/>
                    <a:lumOff val="25000"/>
                  </a:schemeClr>
                </a:solidFill>
              </a:rPr>
            </a:br>
            <a:r>
              <a:rPr lang="nb-NO">
                <a:solidFill>
                  <a:schemeClr val="tx1">
                    <a:lumMod val="75000"/>
                    <a:lumOff val="25000"/>
                  </a:schemeClr>
                </a:solidFill>
              </a:rPr>
              <a:t>skader produksjon av matråvarer globalt</a:t>
            </a:r>
          </a:p>
        </p:txBody>
      </p:sp>
      <p:sp>
        <p:nvSpPr>
          <p:cNvPr id="20" name="Avrundet rektangel 19">
            <a:extLst>
              <a:ext uri="{FF2B5EF4-FFF2-40B4-BE49-F238E27FC236}">
                <a16:creationId xmlns:a16="http://schemas.microsoft.com/office/drawing/2014/main" id="{75925EF5-DAF6-108F-10D5-7A245C4021C7}"/>
              </a:ext>
            </a:extLst>
          </p:cNvPr>
          <p:cNvSpPr/>
          <p:nvPr/>
        </p:nvSpPr>
        <p:spPr>
          <a:xfrm>
            <a:off x="2675105" y="3875565"/>
            <a:ext cx="2328358" cy="1368308"/>
          </a:xfrm>
          <a:prstGeom prst="roundRect">
            <a:avLst/>
          </a:prstGeom>
          <a:solidFill>
            <a:schemeClr val="accent2">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800">
                <a:solidFill>
                  <a:schemeClr val="tx1">
                    <a:lumMod val="75000"/>
                    <a:lumOff val="25000"/>
                  </a:schemeClr>
                </a:solidFill>
              </a:rPr>
              <a:t>Vi bør forberede oss </a:t>
            </a:r>
          </a:p>
          <a:p>
            <a:pPr lvl="0" algn="ctr"/>
            <a:r>
              <a:rPr lang="nb-NO" sz="1800">
                <a:solidFill>
                  <a:schemeClr val="tx1">
                    <a:lumMod val="75000"/>
                    <a:lumOff val="25000"/>
                  </a:schemeClr>
                </a:solidFill>
              </a:rPr>
              <a:t>på høy forekomst av avlingssvikt</a:t>
            </a:r>
          </a:p>
        </p:txBody>
      </p:sp>
      <p:sp>
        <p:nvSpPr>
          <p:cNvPr id="21" name="Avrundet rektangel 20">
            <a:extLst>
              <a:ext uri="{FF2B5EF4-FFF2-40B4-BE49-F238E27FC236}">
                <a16:creationId xmlns:a16="http://schemas.microsoft.com/office/drawing/2014/main" id="{B997F6E1-5349-2ADB-61C5-5D573B46C4D7}"/>
              </a:ext>
            </a:extLst>
          </p:cNvPr>
          <p:cNvSpPr/>
          <p:nvPr/>
        </p:nvSpPr>
        <p:spPr>
          <a:xfrm>
            <a:off x="5145344" y="3875565"/>
            <a:ext cx="2328358" cy="1368308"/>
          </a:xfrm>
          <a:prstGeom prst="roundRect">
            <a:avLst/>
          </a:prstGeom>
          <a:solidFill>
            <a:schemeClr val="accent2">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b-NO" sz="1800">
                <a:solidFill>
                  <a:schemeClr val="tx1">
                    <a:lumMod val="75000"/>
                    <a:lumOff val="25000"/>
                  </a:schemeClr>
                </a:solidFill>
              </a:rPr>
              <a:t>Risikobildet blir forsterket når vi ser flere risikofaktorer</a:t>
            </a:r>
          </a:p>
        </p:txBody>
      </p:sp>
      <p:sp>
        <p:nvSpPr>
          <p:cNvPr id="22" name="TekstSylinder 21">
            <a:extLst>
              <a:ext uri="{FF2B5EF4-FFF2-40B4-BE49-F238E27FC236}">
                <a16:creationId xmlns:a16="http://schemas.microsoft.com/office/drawing/2014/main" id="{BEC05EA8-E7E6-16D9-04BE-469F337AC520}"/>
              </a:ext>
            </a:extLst>
          </p:cNvPr>
          <p:cNvSpPr txBox="1"/>
          <p:nvPr/>
        </p:nvSpPr>
        <p:spPr>
          <a:xfrm>
            <a:off x="11185189" y="6598527"/>
            <a:ext cx="1174703" cy="246221"/>
          </a:xfrm>
          <a:prstGeom prst="rect">
            <a:avLst/>
          </a:prstGeom>
          <a:noFill/>
        </p:spPr>
        <p:txBody>
          <a:bodyPr wrap="square">
            <a:spAutoFit/>
          </a:bodyPr>
          <a:lstStyle/>
          <a:p>
            <a:r>
              <a:rPr lang="nb-NO" sz="1000" i="1">
                <a:solidFill>
                  <a:srgbClr val="F2EADF"/>
                </a:solidFill>
              </a:rPr>
              <a:t>Foto: Unsplash </a:t>
            </a:r>
          </a:p>
        </p:txBody>
      </p:sp>
    </p:spTree>
    <p:extLst>
      <p:ext uri="{BB962C8B-B14F-4D97-AF65-F5344CB8AC3E}">
        <p14:creationId xmlns:p14="http://schemas.microsoft.com/office/powerpoint/2010/main" val="425132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CEB4D63E-D6DC-FBB1-F193-022D4883C778}"/>
              </a:ext>
            </a:extLst>
          </p:cNvPr>
          <p:cNvSpPr txBox="1"/>
          <p:nvPr/>
        </p:nvSpPr>
        <p:spPr>
          <a:xfrm>
            <a:off x="-842119" y="5800291"/>
            <a:ext cx="7899816" cy="276999"/>
          </a:xfrm>
          <a:prstGeom prst="rect">
            <a:avLst/>
          </a:prstGeom>
          <a:noFill/>
        </p:spPr>
        <p:txBody>
          <a:bodyPr wrap="square">
            <a:spAutoFit/>
          </a:bodyPr>
          <a:lstStyle/>
          <a:p>
            <a:pPr algn="ctr"/>
            <a:r>
              <a:rPr lang="en-GB" sz="1200" i="1"/>
              <a:t>(</a:t>
            </a:r>
            <a:r>
              <a:rPr lang="en-GB" sz="1200" i="1" err="1"/>
              <a:t>Kilde</a:t>
            </a:r>
            <a:r>
              <a:rPr lang="en-GB" sz="1200" i="1"/>
              <a:t>: IPCCAR6 WG 2, Annex 1: Synthesis Report: Climate Change 2023)</a:t>
            </a:r>
          </a:p>
        </p:txBody>
      </p:sp>
      <p:pic>
        <p:nvPicPr>
          <p:cNvPr id="2" name="Bilde 1">
            <a:extLst>
              <a:ext uri="{FF2B5EF4-FFF2-40B4-BE49-F238E27FC236}">
                <a16:creationId xmlns:a16="http://schemas.microsoft.com/office/drawing/2014/main" id="{4A92E711-963E-ED54-01A2-2815BBE01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162" y="245600"/>
            <a:ext cx="6341502" cy="4603177"/>
          </a:xfrm>
          <a:prstGeom prst="rect">
            <a:avLst/>
          </a:prstGeom>
        </p:spPr>
      </p:pic>
      <p:pic>
        <p:nvPicPr>
          <p:cNvPr id="3" name="Bilde 2">
            <a:extLst>
              <a:ext uri="{FF2B5EF4-FFF2-40B4-BE49-F238E27FC236}">
                <a16:creationId xmlns:a16="http://schemas.microsoft.com/office/drawing/2014/main" id="{5CB1E7CE-B018-8627-F47A-4129961E06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2549" y="1065914"/>
            <a:ext cx="5988487" cy="4346931"/>
          </a:xfrm>
          <a:prstGeom prst="rect">
            <a:avLst/>
          </a:prstGeom>
        </p:spPr>
      </p:pic>
      <p:pic>
        <p:nvPicPr>
          <p:cNvPr id="5" name="Bilde 4">
            <a:extLst>
              <a:ext uri="{FF2B5EF4-FFF2-40B4-BE49-F238E27FC236}">
                <a16:creationId xmlns:a16="http://schemas.microsoft.com/office/drawing/2014/main" id="{AE0AC54A-40AC-C135-6800-8F4B397316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9270" y="2022280"/>
            <a:ext cx="5862180" cy="4252527"/>
          </a:xfrm>
          <a:prstGeom prst="rect">
            <a:avLst/>
          </a:prstGeom>
        </p:spPr>
      </p:pic>
    </p:spTree>
    <p:extLst>
      <p:ext uri="{BB962C8B-B14F-4D97-AF65-F5344CB8AC3E}">
        <p14:creationId xmlns:p14="http://schemas.microsoft.com/office/powerpoint/2010/main" val="9773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0810D553-D6E5-A57C-826E-9170C90791CF}"/>
              </a:ext>
            </a:extLst>
          </p:cNvPr>
          <p:cNvSpPr txBox="1">
            <a:spLocks/>
          </p:cNvSpPr>
          <p:nvPr/>
        </p:nvSpPr>
        <p:spPr>
          <a:xfrm>
            <a:off x="883277" y="1686843"/>
            <a:ext cx="7935907" cy="4824663"/>
          </a:xfrm>
          <a:prstGeom prst="rect">
            <a:avLst/>
          </a:prstGeom>
        </p:spPr>
        <p:txBody>
          <a:bodyPr vert="horz" lIns="0" tIns="0" rIns="0" bIns="0" rtlCol="0" anchor="t">
            <a:normAutofit fontScale="55000" lnSpcReduction="20000"/>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Font typeface="Calibri" panose="020F0502020204030204" pitchFamily="34" charset="0"/>
              <a:buNone/>
              <a:defRPr/>
            </a:pPr>
            <a:r>
              <a:rPr lang="en-US" sz="3600" i="1">
                <a:latin typeface="Calibri Light"/>
                <a:cs typeface="Calibri Light"/>
              </a:rPr>
              <a:t>“Gene-editing technology, including CRISPR, represents one of the most recent advances in genetics and its application to plant and animal breeding, and it has the potential to help satisfy the increasing global demand for food and agricultural products.” </a:t>
            </a:r>
            <a:r>
              <a:rPr lang="en-US" sz="2900" b="1"/>
              <a:t>(FAO, des. 2022)</a:t>
            </a:r>
            <a:endParaRPr lang="nb-NO" sz="2900" b="1"/>
          </a:p>
          <a:p>
            <a:pPr marL="0" indent="0" fontAlgn="base">
              <a:buFont typeface="Calibri" panose="020F0502020204030204" pitchFamily="34" charset="0"/>
              <a:buNone/>
              <a:defRPr/>
            </a:pPr>
            <a:endParaRPr lang="nb-NO" sz="3600"/>
          </a:p>
          <a:p>
            <a:pPr marL="0" indent="0">
              <a:buFont typeface="Calibri" panose="020F0502020204030204" pitchFamily="34" charset="0"/>
              <a:buNone/>
              <a:defRPr/>
            </a:pPr>
            <a:br>
              <a:rPr lang="nb-NO" sz="3600"/>
            </a:br>
            <a:r>
              <a:rPr lang="nb-NO" sz="3600" i="1">
                <a:latin typeface="Calibri Light"/>
                <a:cs typeface="Calibri Light"/>
              </a:rPr>
              <a:t>«For å nå målene om bærekraftig matproduksjon i et klima i endring, kan ny teknologi, som for eksempel </a:t>
            </a:r>
            <a:r>
              <a:rPr lang="nb-NO" sz="3600" i="1" err="1">
                <a:latin typeface="Calibri Light"/>
                <a:cs typeface="Calibri Light"/>
              </a:rPr>
              <a:t>genomredigering</a:t>
            </a:r>
            <a:r>
              <a:rPr lang="nb-NO" sz="3600" i="1">
                <a:latin typeface="Calibri Light"/>
                <a:cs typeface="Calibri Light"/>
              </a:rPr>
              <a:t>, være viktige verktøy i tillegg </a:t>
            </a:r>
            <a:br>
              <a:rPr lang="nb-NO" sz="3600" i="1">
                <a:latin typeface="Calibri Light" panose="020F0302020204030204" pitchFamily="34" charset="0"/>
                <a:cs typeface="Calibri Light" panose="020F0302020204030204" pitchFamily="34" charset="0"/>
              </a:rPr>
            </a:br>
            <a:r>
              <a:rPr lang="nb-NO" sz="3600" i="1">
                <a:latin typeface="Calibri Light"/>
                <a:cs typeface="Calibri Light"/>
              </a:rPr>
              <a:t>til konvensjonelle </a:t>
            </a:r>
            <a:r>
              <a:rPr lang="nb-NO" sz="3600" i="1" err="1">
                <a:latin typeface="Calibri Light"/>
                <a:cs typeface="Calibri Light"/>
              </a:rPr>
              <a:t>foredlingsmetoder</a:t>
            </a:r>
            <a:r>
              <a:rPr lang="nb-NO" sz="3600" i="1">
                <a:latin typeface="Calibri Light"/>
                <a:cs typeface="Calibri Light"/>
              </a:rPr>
              <a:t> og god agronomi.» </a:t>
            </a:r>
            <a:r>
              <a:rPr lang="nb-NO" sz="2900" b="1"/>
              <a:t>(VKM, nov. 2022)</a:t>
            </a:r>
            <a:endParaRPr lang="nb-NO"/>
          </a:p>
          <a:p>
            <a:pPr marL="215900" indent="-215900" fontAlgn="base">
              <a:defRPr/>
            </a:pPr>
            <a:endParaRPr lang="nb-NO" sz="3400">
              <a:cs typeface="Calibri" panose="020F0502020204030204"/>
            </a:endParaRPr>
          </a:p>
          <a:p>
            <a:pPr marL="215900" indent="-215900"/>
            <a:endParaRPr lang="nb-NO" sz="3400">
              <a:cs typeface="Calibri" panose="020F0502020204030204"/>
            </a:endParaRPr>
          </a:p>
          <a:p>
            <a:pPr marL="0" indent="0" fontAlgn="base">
              <a:buFont typeface="Calibri" panose="020F0502020204030204" pitchFamily="34" charset="0"/>
              <a:buNone/>
            </a:pPr>
            <a:r>
              <a:rPr lang="en-US" sz="3600" i="1">
                <a:latin typeface="Calibri Light"/>
                <a:cs typeface="Calibri Light"/>
              </a:rPr>
              <a:t>“Plant products with similar risk profiles can be obtained with conventional breeding techniques, targeted mutagenesis and </a:t>
            </a:r>
            <a:r>
              <a:rPr lang="en-US" sz="3600" i="1" err="1">
                <a:latin typeface="Calibri Light"/>
                <a:cs typeface="Calibri Light"/>
              </a:rPr>
              <a:t>cisgenesis</a:t>
            </a:r>
            <a:r>
              <a:rPr lang="en-US" sz="3600" i="1">
                <a:latin typeface="Calibri Light"/>
                <a:cs typeface="Calibri Light"/>
              </a:rPr>
              <a:t>.” </a:t>
            </a:r>
            <a:r>
              <a:rPr lang="en-US" sz="2900" b="1"/>
              <a:t>(EFSA, 2020)</a:t>
            </a:r>
            <a:endParaRPr lang="nb-NO" sz="2900" b="1"/>
          </a:p>
          <a:p>
            <a:pPr marL="215900" indent="-215900" fontAlgn="base"/>
            <a:endParaRPr lang="nb-NO" sz="3600">
              <a:latin typeface="Calibri Light" panose="020F0302020204030204" pitchFamily="34" charset="0"/>
              <a:cs typeface="Calibri Light" panose="020F0302020204030204" pitchFamily="34" charset="0"/>
            </a:endParaRPr>
          </a:p>
          <a:p>
            <a:pPr marL="215900" indent="-215900"/>
            <a:endParaRPr lang="nb-NO" sz="3600">
              <a:latin typeface="Calibri Light"/>
              <a:cs typeface="Calibri Light"/>
            </a:endParaRPr>
          </a:p>
          <a:p>
            <a:pPr marL="0" indent="0" fontAlgn="base">
              <a:buFont typeface="Calibri" panose="020F0502020204030204" pitchFamily="34" charset="0"/>
              <a:buNone/>
            </a:pPr>
            <a:r>
              <a:rPr lang="da-DK" sz="3600" i="1">
                <a:latin typeface="Calibri Light"/>
                <a:cs typeface="Calibri Light"/>
              </a:rPr>
              <a:t>”Det er etisk problematisk at afvise GMO-sorter, hvis de kan bidrage til at </a:t>
            </a:r>
            <a:endParaRPr lang="da-DK" sz="3600" i="1">
              <a:latin typeface="Calibri Light" panose="020F0302020204030204" pitchFamily="34" charset="0"/>
              <a:cs typeface="Calibri Light" panose="020F0302020204030204" pitchFamily="34" charset="0"/>
            </a:endParaRPr>
          </a:p>
          <a:p>
            <a:pPr marL="0" indent="0" fontAlgn="base">
              <a:buFont typeface="Calibri" panose="020F0502020204030204" pitchFamily="34" charset="0"/>
              <a:buNone/>
            </a:pPr>
            <a:r>
              <a:rPr lang="da-DK" sz="3600" i="1">
                <a:latin typeface="Calibri Light"/>
                <a:cs typeface="Calibri Light"/>
              </a:rPr>
              <a:t>afbøde eller løse væsentlige problemer, og der ikke er gode argumenter for </a:t>
            </a:r>
            <a:br>
              <a:rPr lang="da-DK" sz="3600" i="1">
                <a:latin typeface="Calibri Light" panose="020F0302020204030204" pitchFamily="34" charset="0"/>
                <a:cs typeface="Calibri Light" panose="020F0302020204030204" pitchFamily="34" charset="0"/>
              </a:rPr>
            </a:br>
            <a:r>
              <a:rPr lang="da-DK" sz="3600" i="1">
                <a:latin typeface="Calibri Light"/>
                <a:cs typeface="Calibri Light"/>
              </a:rPr>
              <a:t>at afvise dem.” </a:t>
            </a:r>
            <a:r>
              <a:rPr lang="nb-NO" sz="2900" b="1"/>
              <a:t>(Etisk Råd i Danmark, 2019)</a:t>
            </a:r>
            <a:endParaRPr lang="nb-NO" sz="2900" b="1">
              <a:cs typeface="Calibri"/>
            </a:endParaRPr>
          </a:p>
          <a:p>
            <a:pPr marL="215900" indent="-215900" fontAlgn="base"/>
            <a:endParaRPr lang="da-DK" sz="3600">
              <a:cs typeface="Calibri" panose="020F0502020204030204"/>
            </a:endParaRPr>
          </a:p>
          <a:p>
            <a:pPr marL="215900" indent="-215900"/>
            <a:endParaRPr lang="en-US">
              <a:cs typeface="Calibri" panose="020F0502020204030204"/>
            </a:endParaRPr>
          </a:p>
        </p:txBody>
      </p:sp>
      <p:sp>
        <p:nvSpPr>
          <p:cNvPr id="6" name="Title 4">
            <a:extLst>
              <a:ext uri="{FF2B5EF4-FFF2-40B4-BE49-F238E27FC236}">
                <a16:creationId xmlns:a16="http://schemas.microsoft.com/office/drawing/2014/main" id="{8F96E161-1F3A-8BC4-2DE7-71A9A7B0AB77}"/>
              </a:ext>
            </a:extLst>
          </p:cNvPr>
          <p:cNvSpPr txBox="1">
            <a:spLocks/>
          </p:cNvSpPr>
          <p:nvPr/>
        </p:nvSpPr>
        <p:spPr>
          <a:xfrm>
            <a:off x="760267" y="676532"/>
            <a:ext cx="7691111" cy="868710"/>
          </a:xfrm>
          <a:prstGeom prst="rect">
            <a:avLst/>
          </a:prstGeom>
        </p:spPr>
        <p:txBody>
          <a:bodyPr>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a:t>Er </a:t>
            </a:r>
            <a:r>
              <a:rPr lang="nb-NO" err="1"/>
              <a:t>genredigering</a:t>
            </a:r>
            <a:r>
              <a:rPr lang="nb-NO"/>
              <a:t> løsningen? </a:t>
            </a:r>
            <a:endParaRPr lang="en-US"/>
          </a:p>
        </p:txBody>
      </p:sp>
      <p:pic>
        <p:nvPicPr>
          <p:cNvPr id="8" name="Bilde 7">
            <a:extLst>
              <a:ext uri="{FF2B5EF4-FFF2-40B4-BE49-F238E27FC236}">
                <a16:creationId xmlns:a16="http://schemas.microsoft.com/office/drawing/2014/main" id="{5B3B7FC6-54A2-BA34-908E-ADF76053DC42}"/>
              </a:ext>
            </a:extLst>
          </p:cNvPr>
          <p:cNvPicPr>
            <a:picLocks noChangeAspect="1"/>
          </p:cNvPicPr>
          <p:nvPr/>
        </p:nvPicPr>
        <p:blipFill rotWithShape="1">
          <a:blip r:embed="rId3"/>
          <a:srcRect l="33150" t="12453" r="33955" b="12807"/>
          <a:stretch/>
        </p:blipFill>
        <p:spPr>
          <a:xfrm>
            <a:off x="9376888" y="1143545"/>
            <a:ext cx="1576231" cy="2238349"/>
          </a:xfrm>
          <a:prstGeom prst="rect">
            <a:avLst/>
          </a:prstGeom>
        </p:spPr>
      </p:pic>
      <p:pic>
        <p:nvPicPr>
          <p:cNvPr id="9" name="Bilde 8">
            <a:extLst>
              <a:ext uri="{FF2B5EF4-FFF2-40B4-BE49-F238E27FC236}">
                <a16:creationId xmlns:a16="http://schemas.microsoft.com/office/drawing/2014/main" id="{ED899D60-7E83-CCAC-AAC4-4842597A5601}"/>
              </a:ext>
            </a:extLst>
          </p:cNvPr>
          <p:cNvPicPr>
            <a:picLocks noChangeAspect="1"/>
          </p:cNvPicPr>
          <p:nvPr/>
        </p:nvPicPr>
        <p:blipFill>
          <a:blip r:embed="rId4"/>
          <a:stretch>
            <a:fillRect/>
          </a:stretch>
        </p:blipFill>
        <p:spPr>
          <a:xfrm>
            <a:off x="9732492" y="2148727"/>
            <a:ext cx="1576231" cy="2235787"/>
          </a:xfrm>
          <a:prstGeom prst="rect">
            <a:avLst/>
          </a:prstGeom>
          <a:noFill/>
        </p:spPr>
      </p:pic>
      <p:pic>
        <p:nvPicPr>
          <p:cNvPr id="10" name="Bilde 9">
            <a:extLst>
              <a:ext uri="{FF2B5EF4-FFF2-40B4-BE49-F238E27FC236}">
                <a16:creationId xmlns:a16="http://schemas.microsoft.com/office/drawing/2014/main" id="{61AD7FB1-8FDC-632F-FA37-A5B88DAF461B}"/>
              </a:ext>
            </a:extLst>
          </p:cNvPr>
          <p:cNvPicPr>
            <a:picLocks noChangeAspect="1"/>
          </p:cNvPicPr>
          <p:nvPr/>
        </p:nvPicPr>
        <p:blipFill>
          <a:blip r:embed="rId5"/>
          <a:stretch>
            <a:fillRect/>
          </a:stretch>
        </p:blipFill>
        <p:spPr>
          <a:xfrm>
            <a:off x="10070638" y="3537728"/>
            <a:ext cx="1557680" cy="2235788"/>
          </a:xfrm>
          <a:prstGeom prst="rect">
            <a:avLst/>
          </a:prstGeom>
        </p:spPr>
      </p:pic>
    </p:spTree>
    <p:extLst>
      <p:ext uri="{BB962C8B-B14F-4D97-AF65-F5344CB8AC3E}">
        <p14:creationId xmlns:p14="http://schemas.microsoft.com/office/powerpoint/2010/main" val="178787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AC3D30E-B864-4CBF-A859-3EB0D06B399E}"/>
              </a:ext>
            </a:extLst>
          </p:cNvPr>
          <p:cNvSpPr>
            <a:spLocks noGrp="1"/>
          </p:cNvSpPr>
          <p:nvPr>
            <p:ph type="body" sz="quarter" idx="13"/>
          </p:nvPr>
        </p:nvSpPr>
        <p:spPr>
          <a:xfrm>
            <a:off x="211017" y="580293"/>
            <a:ext cx="7007036" cy="1054234"/>
          </a:xfrm>
        </p:spPr>
        <p:txBody>
          <a:bodyPr vert="horz" lIns="0" tIns="0" rIns="0" bIns="0" rtlCol="0" anchor="t">
            <a:normAutofit/>
          </a:bodyPr>
          <a:lstStyle/>
          <a:p>
            <a:pPr algn="ctr"/>
            <a:r>
              <a:rPr lang="nb-NO" sz="3800">
                <a:solidFill>
                  <a:schemeClr val="tx2"/>
                </a:solidFill>
                <a:latin typeface="+mj-lt"/>
                <a:ea typeface="+mj-ea"/>
                <a:cs typeface="+mj-cs"/>
              </a:rPr>
              <a:t>Lav risiko for helse og miljø?</a:t>
            </a:r>
          </a:p>
        </p:txBody>
      </p:sp>
      <p:sp>
        <p:nvSpPr>
          <p:cNvPr id="7" name="Plassholder for innhold 2">
            <a:extLst>
              <a:ext uri="{FF2B5EF4-FFF2-40B4-BE49-F238E27FC236}">
                <a16:creationId xmlns:a16="http://schemas.microsoft.com/office/drawing/2014/main" id="{76706CDB-8071-C2B1-E6E9-637C5E9B4C4A}"/>
              </a:ext>
            </a:extLst>
          </p:cNvPr>
          <p:cNvSpPr txBox="1">
            <a:spLocks/>
          </p:cNvSpPr>
          <p:nvPr/>
        </p:nvSpPr>
        <p:spPr>
          <a:xfrm>
            <a:off x="486475" y="1963759"/>
            <a:ext cx="6731578" cy="4630364"/>
          </a:xfrm>
          <a:prstGeom prst="rect">
            <a:avLst/>
          </a:prstGeom>
        </p:spPr>
        <p:txBody>
          <a:bodyPr lIns="91440" tIns="45720" rIns="91440" bIns="45720"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indent="-215900"/>
            <a:r>
              <a:rPr lang="nb-NO" sz="2000">
                <a:solidFill>
                  <a:srgbClr val="000000"/>
                </a:solidFill>
                <a:latin typeface="Calibri"/>
                <a:cs typeface="Calibri"/>
              </a:rPr>
              <a:t>Utgangspunktet for planteforedling og avlsarbeid -  </a:t>
            </a:r>
            <a:br>
              <a:rPr lang="nb-NO" sz="2000">
                <a:latin typeface="Calibri"/>
                <a:cs typeface="Calibri"/>
              </a:rPr>
            </a:br>
            <a:r>
              <a:rPr lang="nb-NO" sz="2000">
                <a:solidFill>
                  <a:srgbClr val="000000"/>
                </a:solidFill>
                <a:latin typeface="Calibri"/>
                <a:cs typeface="Calibri"/>
              </a:rPr>
              <a:t> genetisk variasjon </a:t>
            </a:r>
            <a:endParaRPr lang="nb-NO">
              <a:cs typeface="Calibri" panose="020F0502020204030204"/>
            </a:endParaRPr>
          </a:p>
          <a:p>
            <a:pPr marL="215900" indent="-215900"/>
            <a:endParaRPr lang="nb-NO" sz="2000"/>
          </a:p>
          <a:p>
            <a:pPr marL="215900" indent="-215900"/>
            <a:r>
              <a:rPr lang="nb-NO" sz="2000"/>
              <a:t>Tradisjonell planteforedling – indusert </a:t>
            </a:r>
            <a:r>
              <a:rPr lang="nb-NO" sz="2000" err="1"/>
              <a:t>mutagenese</a:t>
            </a:r>
            <a:r>
              <a:rPr lang="nb-NO" sz="2000"/>
              <a:t>   </a:t>
            </a:r>
            <a:endParaRPr lang="nb-NO" sz="2000">
              <a:cs typeface="Calibri"/>
            </a:endParaRPr>
          </a:p>
          <a:p>
            <a:pPr marL="215900" indent="-215900"/>
            <a:endParaRPr lang="nb-NO" sz="2000">
              <a:solidFill>
                <a:srgbClr val="000000"/>
              </a:solidFill>
              <a:ea typeface="Calibri" panose="020F0502020204030204" pitchFamily="34" charset="0"/>
              <a:cs typeface="Calibri"/>
            </a:endParaRPr>
          </a:p>
          <a:p>
            <a:pPr marL="215900" indent="-215900"/>
            <a:r>
              <a:rPr lang="nb-NO" sz="2000">
                <a:solidFill>
                  <a:srgbClr val="000000"/>
                </a:solidFill>
                <a:ea typeface="Calibri" panose="020F0502020204030204" pitchFamily="34" charset="0"/>
                <a:cs typeface="Arial"/>
              </a:rPr>
              <a:t>Tilsvarende eller </a:t>
            </a:r>
            <a:r>
              <a:rPr lang="nb-NO" sz="2000" i="1">
                <a:solidFill>
                  <a:srgbClr val="000000"/>
                </a:solidFill>
                <a:ea typeface="Calibri" panose="020F0502020204030204" pitchFamily="34" charset="0"/>
                <a:cs typeface="Arial"/>
              </a:rPr>
              <a:t>lavere</a:t>
            </a:r>
            <a:r>
              <a:rPr lang="nb-NO" sz="2000">
                <a:solidFill>
                  <a:srgbClr val="000000"/>
                </a:solidFill>
                <a:ea typeface="Calibri" panose="020F0502020204030204" pitchFamily="34" charset="0"/>
                <a:cs typeface="Arial"/>
              </a:rPr>
              <a:t> risikoprofil for produkter produsert med målrettet </a:t>
            </a:r>
            <a:r>
              <a:rPr lang="nb-NO" sz="2000" err="1">
                <a:solidFill>
                  <a:srgbClr val="000000"/>
                </a:solidFill>
                <a:ea typeface="Calibri" panose="020F0502020204030204" pitchFamily="34" charset="0"/>
                <a:cs typeface="Arial"/>
              </a:rPr>
              <a:t>mutagenese</a:t>
            </a:r>
            <a:endParaRPr lang="nb-NO" sz="2000">
              <a:solidFill>
                <a:srgbClr val="000000"/>
              </a:solidFill>
              <a:ea typeface="Calibri" panose="020F0502020204030204" pitchFamily="34" charset="0"/>
              <a:cs typeface="Arial" panose="020B0604020202020204" pitchFamily="34" charset="0"/>
            </a:endParaRPr>
          </a:p>
          <a:p>
            <a:pPr marL="215900" indent="-215900"/>
            <a:endParaRPr lang="nb-NO" sz="2000">
              <a:solidFill>
                <a:srgbClr val="000000"/>
              </a:solidFill>
              <a:latin typeface="Calibri"/>
              <a:cs typeface="Arial"/>
            </a:endParaRPr>
          </a:p>
          <a:p>
            <a:pPr marL="215900" indent="-215900"/>
            <a:r>
              <a:rPr lang="nb-NO" sz="2000">
                <a:solidFill>
                  <a:srgbClr val="000000"/>
                </a:solidFill>
                <a:latin typeface="Calibri"/>
                <a:cs typeface="Calibri"/>
              </a:rPr>
              <a:t>Produkter fremstilt med </a:t>
            </a:r>
            <a:r>
              <a:rPr lang="nb-NO" sz="2000" err="1">
                <a:solidFill>
                  <a:srgbClr val="000000"/>
                </a:solidFill>
                <a:latin typeface="Calibri"/>
                <a:cs typeface="Calibri"/>
              </a:rPr>
              <a:t>genredigering</a:t>
            </a:r>
            <a:r>
              <a:rPr lang="nb-NO" sz="2000">
                <a:solidFill>
                  <a:srgbClr val="000000"/>
                </a:solidFill>
                <a:latin typeface="Calibri"/>
                <a:cs typeface="Calibri"/>
              </a:rPr>
              <a:t> defineres likevel </a:t>
            </a:r>
            <a:br>
              <a:rPr lang="nb-NO" sz="2000">
                <a:latin typeface="Calibri"/>
                <a:cs typeface="Calibri"/>
              </a:rPr>
            </a:br>
            <a:r>
              <a:rPr lang="nb-NO" sz="2000">
                <a:solidFill>
                  <a:srgbClr val="000000"/>
                </a:solidFill>
                <a:latin typeface="Calibri"/>
                <a:cs typeface="Calibri"/>
              </a:rPr>
              <a:t>som GMO etter dagens regelverk i EU og Norge </a:t>
            </a:r>
            <a:br>
              <a:rPr lang="nb-NO" sz="2000">
                <a:latin typeface="Calibri"/>
                <a:cs typeface="Calibri"/>
              </a:rPr>
            </a:br>
            <a:endParaRPr lang="nb-NO">
              <a:cs typeface="Calibri" panose="020F0502020204030204"/>
            </a:endParaRPr>
          </a:p>
          <a:p>
            <a:pPr marL="215900" indent="-215900"/>
            <a:endParaRPr lang="nb-NO" sz="2000">
              <a:solidFill>
                <a:srgbClr val="000000"/>
              </a:solidFill>
              <a:ea typeface="Calibri" panose="020F0502020204030204" pitchFamily="34" charset="0"/>
              <a:cs typeface="Arial" panose="020B0604020202020204" pitchFamily="34" charset="0"/>
            </a:endParaRPr>
          </a:p>
          <a:p>
            <a:pPr marL="215900" indent="-215900"/>
            <a:endParaRPr lang="nb-NO">
              <a:cs typeface="Calibri" panose="020F0502020204030204"/>
            </a:endParaRPr>
          </a:p>
        </p:txBody>
      </p:sp>
      <p:sp>
        <p:nvSpPr>
          <p:cNvPr id="8" name="TekstSylinder 7">
            <a:extLst>
              <a:ext uri="{FF2B5EF4-FFF2-40B4-BE49-F238E27FC236}">
                <a16:creationId xmlns:a16="http://schemas.microsoft.com/office/drawing/2014/main" id="{B0271011-AFD4-9F79-A90D-8BD134C67EEE}"/>
              </a:ext>
            </a:extLst>
          </p:cNvPr>
          <p:cNvSpPr txBox="1"/>
          <p:nvPr/>
        </p:nvSpPr>
        <p:spPr>
          <a:xfrm>
            <a:off x="7527799" y="6571222"/>
            <a:ext cx="1174703" cy="246221"/>
          </a:xfrm>
          <a:prstGeom prst="rect">
            <a:avLst/>
          </a:prstGeom>
          <a:noFill/>
        </p:spPr>
        <p:txBody>
          <a:bodyPr wrap="square">
            <a:spAutoFit/>
          </a:bodyPr>
          <a:lstStyle/>
          <a:p>
            <a:r>
              <a:rPr lang="nb-NO" sz="1000" i="1">
                <a:solidFill>
                  <a:schemeClr val="tx1">
                    <a:lumMod val="65000"/>
                    <a:lumOff val="35000"/>
                  </a:schemeClr>
                </a:solidFill>
              </a:rPr>
              <a:t>Foto: Colourbox </a:t>
            </a:r>
          </a:p>
        </p:txBody>
      </p:sp>
      <p:pic>
        <p:nvPicPr>
          <p:cNvPr id="10" name="Bilde 9" descr="Et bilde som inneholder bakke, utendørs, nøtt, person&#10;&#10;Automatisk generert beskrivelse">
            <a:extLst>
              <a:ext uri="{FF2B5EF4-FFF2-40B4-BE49-F238E27FC236}">
                <a16:creationId xmlns:a16="http://schemas.microsoft.com/office/drawing/2014/main" id="{C0E94C5E-2B47-7A30-A6EB-5C6AB0668D6A}"/>
              </a:ext>
            </a:extLst>
          </p:cNvPr>
          <p:cNvPicPr>
            <a:picLocks noChangeAspect="1"/>
          </p:cNvPicPr>
          <p:nvPr/>
        </p:nvPicPr>
        <p:blipFill rotWithShape="1">
          <a:blip r:embed="rId3">
            <a:extLst>
              <a:ext uri="{28A0092B-C50C-407E-A947-70E740481C1C}">
                <a14:useLocalDpi xmlns:a14="http://schemas.microsoft.com/office/drawing/2010/main" val="0"/>
              </a:ext>
            </a:extLst>
          </a:blip>
          <a:srcRect l="10913" t="2443"/>
          <a:stretch/>
        </p:blipFill>
        <p:spPr>
          <a:xfrm>
            <a:off x="7495082" y="0"/>
            <a:ext cx="4696918" cy="6858000"/>
          </a:xfrm>
          <a:prstGeom prst="rect">
            <a:avLst/>
          </a:prstGeom>
        </p:spPr>
      </p:pic>
      <p:sp>
        <p:nvSpPr>
          <p:cNvPr id="11" name="TekstSylinder 10">
            <a:extLst>
              <a:ext uri="{FF2B5EF4-FFF2-40B4-BE49-F238E27FC236}">
                <a16:creationId xmlns:a16="http://schemas.microsoft.com/office/drawing/2014/main" id="{0DDB0A12-C9BF-9E65-202A-C6BEDD8A1C42}"/>
              </a:ext>
            </a:extLst>
          </p:cNvPr>
          <p:cNvSpPr txBox="1"/>
          <p:nvPr/>
        </p:nvSpPr>
        <p:spPr>
          <a:xfrm>
            <a:off x="11259156" y="6594194"/>
            <a:ext cx="1174703" cy="246221"/>
          </a:xfrm>
          <a:prstGeom prst="rect">
            <a:avLst/>
          </a:prstGeom>
          <a:noFill/>
        </p:spPr>
        <p:txBody>
          <a:bodyPr wrap="square">
            <a:spAutoFit/>
          </a:bodyPr>
          <a:lstStyle/>
          <a:p>
            <a:r>
              <a:rPr lang="nb-NO" sz="1000" i="1">
                <a:solidFill>
                  <a:srgbClr val="F2EADF"/>
                </a:solidFill>
              </a:rPr>
              <a:t>Foto: Unsplash </a:t>
            </a:r>
          </a:p>
        </p:txBody>
      </p:sp>
    </p:spTree>
    <p:extLst>
      <p:ext uri="{BB962C8B-B14F-4D97-AF65-F5344CB8AC3E}">
        <p14:creationId xmlns:p14="http://schemas.microsoft.com/office/powerpoint/2010/main" val="2578507310"/>
      </p:ext>
    </p:extLst>
  </p:cSld>
  <p:clrMapOvr>
    <a:masterClrMapping/>
  </p:clrMapOvr>
</p:sld>
</file>

<file path=ppt/theme/theme1.xml><?xml version="1.0" encoding="utf-8"?>
<a:theme xmlns:a="http://schemas.openxmlformats.org/drawingml/2006/main" name="Mattilsynet">
  <a:themeElements>
    <a:clrScheme name="Mattilsynet V1">
      <a:dk1>
        <a:sysClr val="windowText" lastClr="000000"/>
      </a:dk1>
      <a:lt1>
        <a:srgbClr val="FFFFFF"/>
      </a:lt1>
      <a:dk2>
        <a:srgbClr val="765B11"/>
      </a:dk2>
      <a:lt2>
        <a:srgbClr val="AFAB89"/>
      </a:lt2>
      <a:accent1>
        <a:srgbClr val="075B7A"/>
      </a:accent1>
      <a:accent2>
        <a:srgbClr val="98C2E8"/>
      </a:accent2>
      <a:accent3>
        <a:srgbClr val="E23128"/>
      </a:accent3>
      <a:accent4>
        <a:srgbClr val="F8971D"/>
      </a:accent4>
      <a:accent5>
        <a:srgbClr val="FFD65A"/>
      </a:accent5>
      <a:accent6>
        <a:srgbClr val="B0B71A"/>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tilsynet_pp_presentasjon" id="{0E9474CF-F3A4-4740-BA1A-8D32757DC52F}" vid="{913ACB96-AC7F-DE45-AFD6-E53CDA2B299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4844B452392746BCC46F76139FC5CC" ma:contentTypeVersion="6" ma:contentTypeDescription="Opprett et nytt dokument." ma:contentTypeScope="" ma:versionID="b127e348678f3835d23264d7d3b3eddb">
  <xsd:schema xmlns:xsd="http://www.w3.org/2001/XMLSchema" xmlns:xs="http://www.w3.org/2001/XMLSchema" xmlns:p="http://schemas.microsoft.com/office/2006/metadata/properties" xmlns:ns2="4c53512b-63d1-4b8d-b388-38d701fd841b" targetNamespace="http://schemas.microsoft.com/office/2006/metadata/properties" ma:root="true" ma:fieldsID="5065395dab2ce7130454999106d25236" ns2:_="">
    <xsd:import namespace="4c53512b-63d1-4b8d-b388-38d701fd84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3512b-63d1-4b8d-b388-38d701fd8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2591A2-9F67-4ADD-9CD4-5DB49A492821}">
  <ds:schemaRefs>
    <ds:schemaRef ds:uri="4c53512b-63d1-4b8d-b388-38d701fd84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232F3C-8D47-4A2F-BFBC-7365FA26F510}">
  <ds:schemaRefs>
    <ds:schemaRef ds:uri="http://schemas.microsoft.com/sharepoint/v3/contenttype/forms"/>
  </ds:schemaRefs>
</ds:datastoreItem>
</file>

<file path=customXml/itemProps3.xml><?xml version="1.0" encoding="utf-8"?>
<ds:datastoreItem xmlns:ds="http://schemas.openxmlformats.org/officeDocument/2006/customXml" ds:itemID="{198AB755-68EB-454B-99AD-AAC8179B88E0}">
  <ds:schemaRefs>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purl.org/dc/terms/"/>
    <ds:schemaRef ds:uri="http://purl.org/dc/elements/1.1/"/>
    <ds:schemaRef ds:uri="http://schemas.microsoft.com/office/infopath/2007/PartnerControls"/>
    <ds:schemaRef ds:uri="4c53512b-63d1-4b8d-b388-38d701fd841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Mattilsynet PowerPoint mal</Template>
  <TotalTime>611</TotalTime>
  <Words>3346</Words>
  <Application>Microsoft Macintosh PowerPoint</Application>
  <PresentationFormat>Widescreen</PresentationFormat>
  <Paragraphs>290</Paragraphs>
  <Slides>13</Slides>
  <Notes>13</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13</vt:i4>
      </vt:variant>
    </vt:vector>
  </HeadingPairs>
  <TitlesOfParts>
    <vt:vector size="22" baseType="lpstr">
      <vt:lpstr>Arial</vt:lpstr>
      <vt:lpstr>Arial,Sans-Serif</vt:lpstr>
      <vt:lpstr>Calibri</vt:lpstr>
      <vt:lpstr>Calibri Light</vt:lpstr>
      <vt:lpstr>clarendon-text-pro</vt:lpstr>
      <vt:lpstr>Merriweather</vt:lpstr>
      <vt:lpstr>Open Sans</vt:lpstr>
      <vt:lpstr>Verdana</vt:lpstr>
      <vt:lpstr>Mattilsynet</vt:lpstr>
      <vt:lpstr>Matproduksjon i Norge i dag og i morgen – trenger vi GMO?</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Konsekvenser</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Aslaug Ragnhild Hagen</dc:creator>
  <dc:description>template by officeconsult.no</dc:description>
  <cp:lastModifiedBy>Ingunn Midttun Godal</cp:lastModifiedBy>
  <cp:revision>2</cp:revision>
  <dcterms:created xsi:type="dcterms:W3CDTF">2022-11-28T07:46:49Z</dcterms:created>
  <dcterms:modified xsi:type="dcterms:W3CDTF">2023-01-24T07:36:22Z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0x0101008E4844B452392746BCC46F76139FC5CC</vt:lpwstr>
  </property>
</Properties>
</file>