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5"/>
  </p:notesMasterIdLst>
  <p:sldIdLst>
    <p:sldId id="256" r:id="rId2"/>
    <p:sldId id="257" r:id="rId3"/>
    <p:sldId id="260" r:id="rId4"/>
    <p:sldId id="263" r:id="rId5"/>
    <p:sldId id="268" r:id="rId6"/>
    <p:sldId id="258" r:id="rId7"/>
    <p:sldId id="261" r:id="rId8"/>
    <p:sldId id="259" r:id="rId9"/>
    <p:sldId id="265" r:id="rId10"/>
    <p:sldId id="262" r:id="rId11"/>
    <p:sldId id="264" r:id="rId12"/>
    <p:sldId id="266" r:id="rId13"/>
    <p:sldId id="26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6773"/>
  </p:normalViewPr>
  <p:slideViewPr>
    <p:cSldViewPr snapToGrid="0">
      <p:cViewPr varScale="1">
        <p:scale>
          <a:sx n="72" d="100"/>
          <a:sy n="72" d="100"/>
        </p:scale>
        <p:origin x="1584" y="200"/>
      </p:cViewPr>
      <p:guideLst/>
    </p:cSldViewPr>
  </p:slideViewPr>
  <p:notesTextViewPr>
    <p:cViewPr>
      <p:scale>
        <a:sx n="1" d="1"/>
        <a:sy n="1" d="1"/>
      </p:scale>
      <p:origin x="0" y="0"/>
    </p:cViewPr>
  </p:notesTextViewPr>
  <p:notesViewPr>
    <p:cSldViewPr snapToGrid="0">
      <p:cViewPr varScale="1">
        <p:scale>
          <a:sx n="73" d="100"/>
          <a:sy n="73" d="100"/>
        </p:scale>
        <p:origin x="356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CC97A-AA73-D646-8A9D-785FD4940FC3}" type="datetimeFigureOut">
              <a:rPr lang="en-GB" smtClean="0"/>
              <a:t>23/01/2023</a:t>
            </a:fld>
            <a:endParaRPr lang="en-GB"/>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C1DD5-243F-B34D-BF5F-964C628F698A}" type="slidenum">
              <a:rPr lang="en-GB" smtClean="0"/>
              <a:t>‹#›</a:t>
            </a:fld>
            <a:endParaRPr lang="en-GB"/>
          </a:p>
        </p:txBody>
      </p:sp>
    </p:spTree>
    <p:extLst>
      <p:ext uri="{BB962C8B-B14F-4D97-AF65-F5344CB8AC3E}">
        <p14:creationId xmlns:p14="http://schemas.microsoft.com/office/powerpoint/2010/main" val="1901423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5"/>
          </p:nvPr>
        </p:nvSpPr>
        <p:spPr/>
        <p:txBody>
          <a:bodyPr/>
          <a:lstStyle/>
          <a:p>
            <a:fld id="{B53C1DD5-243F-B34D-BF5F-964C628F698A}" type="slidenum">
              <a:rPr lang="en-GB" smtClean="0"/>
              <a:t>1</a:t>
            </a:fld>
            <a:endParaRPr lang="en-GB"/>
          </a:p>
        </p:txBody>
      </p:sp>
    </p:spTree>
    <p:extLst>
      <p:ext uri="{BB962C8B-B14F-4D97-AF65-F5344CB8AC3E}">
        <p14:creationId xmlns:p14="http://schemas.microsoft.com/office/powerpoint/2010/main" val="3148556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u="none" strike="noStrike" dirty="0">
                <a:solidFill>
                  <a:srgbClr val="1F1F1F"/>
                </a:solidFill>
                <a:effectLst/>
                <a:latin typeface="plantin"/>
              </a:rPr>
              <a:t>Tilhengerne av forbudslinjen kan henvise til det nokså anerkjente prinsippet om at bevisbyrden ligger hos den som vil forandre </a:t>
            </a:r>
            <a:r>
              <a:rPr lang="nb-NO" b="0" i="1" u="none" strike="noStrike" dirty="0">
                <a:solidFill>
                  <a:srgbClr val="1F1F1F"/>
                </a:solidFill>
                <a:effectLst/>
                <a:latin typeface="plantin"/>
              </a:rPr>
              <a:t>status </a:t>
            </a:r>
            <a:r>
              <a:rPr lang="nb-NO" b="0" i="1" u="none" strike="noStrike" dirty="0" err="1">
                <a:solidFill>
                  <a:srgbClr val="1F1F1F"/>
                </a:solidFill>
                <a:effectLst/>
                <a:latin typeface="plantin"/>
              </a:rPr>
              <a:t>quo</a:t>
            </a:r>
            <a:r>
              <a:rPr lang="nb-NO" b="0" i="0" u="none" strike="noStrike" dirty="0">
                <a:solidFill>
                  <a:srgbClr val="1F1F1F"/>
                </a:solidFill>
                <a:effectLst/>
                <a:latin typeface="plantin"/>
              </a:rPr>
              <a:t>, altså de som vil tillate GMO. «Vi vet hva vi har, men ikke hva vi får». Det er risikabelt med GMO. En overdreven konservativ  tolkning av føre var prinsippet. Problemet med denne forsiktighetsstrategien er at den vil legge de mest pessimistiske skadescenerier til grunn for en beslutning. </a:t>
            </a:r>
          </a:p>
          <a:p>
            <a:endParaRPr lang="nb-NO" b="0" i="0" u="none" strike="noStrike" dirty="0">
              <a:solidFill>
                <a:srgbClr val="1F1F1F"/>
              </a:solidFill>
              <a:effectLst/>
              <a:latin typeface="plantin"/>
            </a:endParaRPr>
          </a:p>
          <a:p>
            <a:r>
              <a:rPr lang="nb-NO" b="0" i="0" u="none" strike="noStrike" dirty="0">
                <a:solidFill>
                  <a:srgbClr val="1F1F1F"/>
                </a:solidFill>
                <a:effectLst/>
                <a:latin typeface="plantin"/>
              </a:rPr>
              <a:t>Motstandere av forbudslinjen kan henvise til den oppdaterte kunnskapen vi har om genteknologi, og den potensielt store nytteverdien denne teknologien har i å løse viktige samfunnsutfordringer. Hvis genteknologi er en vesentlig del av løsningen på disse utfordringene, og det ikke finnes aktuelle alternativer som er bedre eller mindre risikable, så taler mye for at begrunnelsesbyrden ligger på de som vil opprettholde et forbud. Risikoproporsjonal strategi: behandler produkter forskjellig ut fra grad av risiko.</a:t>
            </a:r>
          </a:p>
          <a:p>
            <a:endParaRPr lang="nb-NO" b="0" i="0" u="none" strike="noStrike" dirty="0">
              <a:solidFill>
                <a:srgbClr val="1F1F1F"/>
              </a:solidFill>
              <a:effectLst/>
              <a:latin typeface="plantin"/>
            </a:endParaRPr>
          </a:p>
          <a:p>
            <a:r>
              <a:rPr lang="nb-NO" b="0" i="0" u="none" strike="noStrike" dirty="0">
                <a:solidFill>
                  <a:srgbClr val="1F1F1F"/>
                </a:solidFill>
                <a:effectLst/>
                <a:latin typeface="plantin"/>
              </a:rPr>
              <a:t>Det har vært en større aksept for å benytte genteknologi på helseområdet, i behandlingen av sykdom, enn på planteområdet. Et fersk eksempel her er vaksiner mot </a:t>
            </a:r>
            <a:r>
              <a:rPr lang="nb-NO" b="0" i="0" u="none" strike="noStrike" dirty="0" err="1">
                <a:solidFill>
                  <a:srgbClr val="1F1F1F"/>
                </a:solidFill>
                <a:effectLst/>
                <a:latin typeface="plantin"/>
              </a:rPr>
              <a:t>Covid</a:t>
            </a:r>
            <a:r>
              <a:rPr lang="nb-NO" b="0" i="0" u="none" strike="noStrike" dirty="0">
                <a:solidFill>
                  <a:srgbClr val="1F1F1F"/>
                </a:solidFill>
                <a:effectLst/>
                <a:latin typeface="plantin"/>
              </a:rPr>
              <a:t> 19.</a:t>
            </a:r>
          </a:p>
          <a:p>
            <a:endParaRPr lang="nb-NO" b="0" i="0" u="none" strike="noStrike" dirty="0">
              <a:solidFill>
                <a:srgbClr val="1F1F1F"/>
              </a:solidFill>
              <a:effectLst/>
              <a:latin typeface="plantin"/>
            </a:endParaRPr>
          </a:p>
          <a:p>
            <a:r>
              <a:rPr lang="nb-NO" b="0" i="0" u="none" strike="noStrike" dirty="0">
                <a:solidFill>
                  <a:srgbClr val="1F1F1F"/>
                </a:solidFill>
                <a:effectLst/>
                <a:latin typeface="plantin"/>
              </a:rPr>
              <a:t>Moral </a:t>
            </a:r>
            <a:r>
              <a:rPr lang="nb-NO" b="0" i="0" u="none" strike="noStrike" dirty="0" err="1">
                <a:solidFill>
                  <a:srgbClr val="1F1F1F"/>
                </a:solidFill>
                <a:effectLst/>
                <a:latin typeface="plantin"/>
              </a:rPr>
              <a:t>hazard</a:t>
            </a:r>
            <a:r>
              <a:rPr lang="nb-NO" b="0" i="0" u="none" strike="noStrike" dirty="0">
                <a:solidFill>
                  <a:srgbClr val="1F1F1F"/>
                </a:solidFill>
                <a:effectLst/>
                <a:latin typeface="plantin"/>
              </a:rPr>
              <a:t>: Dersom vi satser på GMO/genteknologi som en del av løsningen på klimaproblemet, fører det til at vi unnlater å gjøre andre og mer effektive tiltak for å løse det samme problemet og/eller at vi tenker at teknologien vil løse problemet for oss. Respons: Vanskelig å vurdere om det vil påvirke den politiske handlekraften på klimaområdet. Den er mangelfull nok som den er allerede.</a:t>
            </a:r>
            <a:endParaRPr lang="en-GB" dirty="0"/>
          </a:p>
        </p:txBody>
      </p:sp>
      <p:sp>
        <p:nvSpPr>
          <p:cNvPr id="4" name="Plassholder for lysbildenummer 3"/>
          <p:cNvSpPr>
            <a:spLocks noGrp="1"/>
          </p:cNvSpPr>
          <p:nvPr>
            <p:ph type="sldNum" sz="quarter" idx="5"/>
          </p:nvPr>
        </p:nvSpPr>
        <p:spPr/>
        <p:txBody>
          <a:bodyPr/>
          <a:lstStyle/>
          <a:p>
            <a:fld id="{B53C1DD5-243F-B34D-BF5F-964C628F698A}" type="slidenum">
              <a:rPr lang="en-GB" smtClean="0"/>
              <a:t>10</a:t>
            </a:fld>
            <a:endParaRPr lang="en-GB"/>
          </a:p>
        </p:txBody>
      </p:sp>
    </p:spTree>
    <p:extLst>
      <p:ext uri="{BB962C8B-B14F-4D97-AF65-F5344CB8AC3E}">
        <p14:creationId xmlns:p14="http://schemas.microsoft.com/office/powerpoint/2010/main" val="1045693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err="1"/>
              <a:t>Selv</a:t>
            </a:r>
            <a:r>
              <a:rPr lang="en-GB" dirty="0"/>
              <a:t> om </a:t>
            </a:r>
            <a:r>
              <a:rPr lang="en-GB" dirty="0" err="1"/>
              <a:t>begge</a:t>
            </a:r>
            <a:r>
              <a:rPr lang="en-GB" dirty="0"/>
              <a:t> </a:t>
            </a:r>
            <a:r>
              <a:rPr lang="en-GB" dirty="0" err="1"/>
              <a:t>parter</a:t>
            </a:r>
            <a:r>
              <a:rPr lang="en-GB" dirty="0"/>
              <a:t> </a:t>
            </a:r>
            <a:r>
              <a:rPr lang="en-GB" dirty="0" err="1"/>
              <a:t>har</a:t>
            </a:r>
            <a:r>
              <a:rPr lang="en-GB" dirty="0"/>
              <a:t> </a:t>
            </a:r>
            <a:r>
              <a:rPr lang="en-GB" dirty="0" err="1"/>
              <a:t>en</a:t>
            </a:r>
            <a:r>
              <a:rPr lang="en-GB" dirty="0"/>
              <a:t> </a:t>
            </a:r>
            <a:r>
              <a:rPr lang="en-GB" dirty="0" err="1"/>
              <a:t>begrunnelsesbyrde</a:t>
            </a:r>
            <a:r>
              <a:rPr lang="en-GB" dirty="0"/>
              <a:t>, </a:t>
            </a:r>
            <a:r>
              <a:rPr lang="en-GB" dirty="0" err="1"/>
              <a:t>hviler</a:t>
            </a:r>
            <a:r>
              <a:rPr lang="en-GB" dirty="0"/>
              <a:t> </a:t>
            </a:r>
            <a:r>
              <a:rPr lang="en-GB" dirty="0" err="1"/>
              <a:t>etter</a:t>
            </a:r>
            <a:r>
              <a:rPr lang="en-GB" dirty="0"/>
              <a:t> mitt </a:t>
            </a:r>
            <a:r>
              <a:rPr lang="en-GB" dirty="0" err="1"/>
              <a:t>skjønn</a:t>
            </a:r>
            <a:r>
              <a:rPr lang="en-GB" dirty="0"/>
              <a:t> den </a:t>
            </a:r>
            <a:r>
              <a:rPr lang="en-GB" dirty="0" err="1"/>
              <a:t>tyngste</a:t>
            </a:r>
            <a:r>
              <a:rPr lang="en-GB" dirty="0"/>
              <a:t> </a:t>
            </a:r>
            <a:r>
              <a:rPr lang="en-GB" dirty="0" err="1"/>
              <a:t>byrden</a:t>
            </a:r>
            <a:r>
              <a:rPr lang="en-GB" dirty="0"/>
              <a:t> på de </a:t>
            </a:r>
            <a:r>
              <a:rPr lang="en-GB" dirty="0" err="1"/>
              <a:t>som</a:t>
            </a:r>
            <a:r>
              <a:rPr lang="en-GB" dirty="0"/>
              <a:t> </a:t>
            </a:r>
            <a:r>
              <a:rPr lang="en-GB" dirty="0" err="1"/>
              <a:t>vil</a:t>
            </a:r>
            <a:r>
              <a:rPr lang="en-GB" dirty="0"/>
              <a:t> </a:t>
            </a:r>
            <a:r>
              <a:rPr lang="en-GB" dirty="0" err="1"/>
              <a:t>oppretholde</a:t>
            </a:r>
            <a:r>
              <a:rPr lang="en-GB" dirty="0"/>
              <a:t> et </a:t>
            </a:r>
            <a:r>
              <a:rPr lang="en-GB" dirty="0" err="1"/>
              <a:t>forbud</a:t>
            </a:r>
            <a:r>
              <a:rPr lang="en-GB" dirty="0"/>
              <a:t> mot GMO. </a:t>
            </a:r>
          </a:p>
          <a:p>
            <a:endParaRPr lang="en-GB" dirty="0"/>
          </a:p>
          <a:p>
            <a:r>
              <a:rPr lang="en-GB" dirty="0" err="1"/>
              <a:t>Storindustri</a:t>
            </a:r>
            <a:r>
              <a:rPr lang="en-GB" dirty="0"/>
              <a:t> og </a:t>
            </a:r>
            <a:r>
              <a:rPr lang="en-GB" dirty="0" err="1"/>
              <a:t>kapitalisme</a:t>
            </a:r>
            <a:r>
              <a:rPr lang="en-GB" dirty="0"/>
              <a:t>. Store </a:t>
            </a:r>
            <a:r>
              <a:rPr lang="en-GB" dirty="0" err="1"/>
              <a:t>penger</a:t>
            </a:r>
            <a:r>
              <a:rPr lang="en-GB" dirty="0"/>
              <a:t> </a:t>
            </a:r>
            <a:r>
              <a:rPr lang="en-GB" dirty="0" err="1"/>
              <a:t>involvert</a:t>
            </a:r>
            <a:r>
              <a:rPr lang="en-GB" dirty="0"/>
              <a:t>. Men </a:t>
            </a:r>
            <a:r>
              <a:rPr lang="en-GB" dirty="0" err="1"/>
              <a:t>ikke</a:t>
            </a:r>
            <a:r>
              <a:rPr lang="en-GB" dirty="0"/>
              <a:t> </a:t>
            </a:r>
            <a:r>
              <a:rPr lang="en-GB" dirty="0" err="1"/>
              <a:t>noe</a:t>
            </a:r>
            <a:r>
              <a:rPr lang="en-GB" dirty="0"/>
              <a:t> </a:t>
            </a:r>
            <a:r>
              <a:rPr lang="en-GB" dirty="0" err="1"/>
              <a:t>som</a:t>
            </a:r>
            <a:r>
              <a:rPr lang="en-GB" dirty="0"/>
              <a:t> er </a:t>
            </a:r>
            <a:r>
              <a:rPr lang="en-GB" dirty="0" err="1"/>
              <a:t>typisk</a:t>
            </a:r>
            <a:r>
              <a:rPr lang="en-GB" dirty="0"/>
              <a:t> for </a:t>
            </a:r>
            <a:r>
              <a:rPr lang="en-GB" dirty="0" err="1"/>
              <a:t>genteknologi</a:t>
            </a:r>
            <a:r>
              <a:rPr lang="en-GB" dirty="0"/>
              <a:t> og GMO.</a:t>
            </a:r>
          </a:p>
          <a:p>
            <a:endParaRPr lang="en-GB" dirty="0"/>
          </a:p>
          <a:p>
            <a:r>
              <a:rPr lang="en-GB" dirty="0"/>
              <a:t>Moral Hazard.</a:t>
            </a:r>
          </a:p>
        </p:txBody>
      </p:sp>
      <p:sp>
        <p:nvSpPr>
          <p:cNvPr id="4" name="Plassholder for lysbildenummer 3"/>
          <p:cNvSpPr>
            <a:spLocks noGrp="1"/>
          </p:cNvSpPr>
          <p:nvPr>
            <p:ph type="sldNum" sz="quarter" idx="5"/>
          </p:nvPr>
        </p:nvSpPr>
        <p:spPr/>
        <p:txBody>
          <a:bodyPr/>
          <a:lstStyle/>
          <a:p>
            <a:fld id="{B53C1DD5-243F-B34D-BF5F-964C628F698A}" type="slidenum">
              <a:rPr lang="en-GB" smtClean="0"/>
              <a:t>11</a:t>
            </a:fld>
            <a:endParaRPr lang="en-GB"/>
          </a:p>
        </p:txBody>
      </p:sp>
    </p:spTree>
    <p:extLst>
      <p:ext uri="{BB962C8B-B14F-4D97-AF65-F5344CB8AC3E}">
        <p14:creationId xmlns:p14="http://schemas.microsoft.com/office/powerpoint/2010/main" val="933687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Lite kunnskap om genteknologi i befolkningen/Folkeopplysningsprosjekt: Sammenligning med pandemien og epidemiologi. Her har det skjedd en relativt stor folkeopplysning på kort tid.</a:t>
            </a:r>
          </a:p>
          <a:p>
            <a:r>
              <a:rPr lang="nb-NO" dirty="0"/>
              <a:t>Ut av skyttergravene: Polarisering i pandemien viser hvor fort det kan snu og vi får en ytterligere polarisering og forsterking av skyttergraver.</a:t>
            </a:r>
          </a:p>
          <a:p>
            <a:r>
              <a:rPr lang="nb-NO" dirty="0"/>
              <a:t>Ta vitenskapen og etikken på alvor: Mitt inntrykk er at vi ikke står i en situasjon i dag hvor det er betydelig vitenskapelig uenighet om genteknologiens natur og muligheter til å løse viktige samfunnsutfordringer. Den etiske uenigheten er også mindre enn hva man kan få inntrykk av, all den tid mye av motstanden mot GMO ikke er etisk særlig godt fundert. Den hviler i stor grad på ubegrunnede fordommer, stigmatisering, og en overdreven forsiktighetstenkning som ikke er etisk sett rettferdiggjort.</a:t>
            </a:r>
          </a:p>
        </p:txBody>
      </p:sp>
      <p:sp>
        <p:nvSpPr>
          <p:cNvPr id="4" name="Plassholder for lysbildenummer 3"/>
          <p:cNvSpPr>
            <a:spLocks noGrp="1"/>
          </p:cNvSpPr>
          <p:nvPr>
            <p:ph type="sldNum" sz="quarter" idx="5"/>
          </p:nvPr>
        </p:nvSpPr>
        <p:spPr/>
        <p:txBody>
          <a:bodyPr/>
          <a:lstStyle/>
          <a:p>
            <a:fld id="{B53C1DD5-243F-B34D-BF5F-964C628F698A}" type="slidenum">
              <a:rPr lang="en-GB" smtClean="0"/>
              <a:t>12</a:t>
            </a:fld>
            <a:endParaRPr lang="en-GB"/>
          </a:p>
        </p:txBody>
      </p:sp>
    </p:spTree>
    <p:extLst>
      <p:ext uri="{BB962C8B-B14F-4D97-AF65-F5344CB8AC3E}">
        <p14:creationId xmlns:p14="http://schemas.microsoft.com/office/powerpoint/2010/main" val="2312745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B53C1DD5-243F-B34D-BF5F-964C628F698A}" type="slidenum">
              <a:rPr lang="en-GB" smtClean="0"/>
              <a:t>13</a:t>
            </a:fld>
            <a:endParaRPr lang="en-GB"/>
          </a:p>
        </p:txBody>
      </p:sp>
    </p:spTree>
    <p:extLst>
      <p:ext uri="{BB962C8B-B14F-4D97-AF65-F5344CB8AC3E}">
        <p14:creationId xmlns:p14="http://schemas.microsoft.com/office/powerpoint/2010/main" val="2528730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Times New Roman" panose="02020603050405020304" pitchFamily="18" charset="0"/>
                <a:ea typeface="Calibri" panose="020F0502020204030204" pitchFamily="34" charset="0"/>
              </a:rPr>
              <a:t>Genteknologiens formålsparagraf §1 som skal sikre at fremstilling og bruk av genmodifiserte organismer skjer på en etisk og samfunnsmessig forsvarlig måte, i samsvar med prinsippet om bærekraftig utvikling og uten helse- og miljømessige skadevirkninger.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Times New Roman" panose="02020603050405020304" pitchFamily="18" charset="0"/>
                <a:ea typeface="Calibri" panose="020F0502020204030204" pitchFamily="34" charset="0"/>
              </a:rPr>
              <a:t>Genteknologi har velferdsmessige konsekvenser for mennesker, dyr og natur og er derfor et etisk anliggende.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Times New Roman" panose="02020603050405020304" pitchFamily="18" charset="0"/>
                <a:ea typeface="Calibri" panose="020F0502020204030204" pitchFamily="34" charset="0"/>
              </a:rPr>
              <a:t>Mange etiske spørsmål som melder seg i forbindelse med GMO-debatten: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effectLst/>
              <a:latin typeface="Times New Roman" panose="02020603050405020304" pitchFamily="18" charset="0"/>
              <a:ea typeface="Calibri" panose="020F0502020204030204" pitchFamily="34" charset="0"/>
            </a:endParaRPr>
          </a:p>
          <a:p>
            <a:r>
              <a:rPr lang="nb-NO" sz="1200" dirty="0">
                <a:effectLst/>
                <a:latin typeface="Times New Roman" panose="02020603050405020304" pitchFamily="18" charset="0"/>
                <a:ea typeface="Calibri" panose="020F0502020204030204" pitchFamily="34" charset="0"/>
              </a:rPr>
              <a:t>Hva vil det si at fremstilling og bruk av genmodifiserte organismer skal skje på en etisk og samfunnsmessig forsvarlig måte? </a:t>
            </a:r>
          </a:p>
          <a:p>
            <a:r>
              <a:rPr lang="nb-NO" sz="1200" dirty="0">
                <a:effectLst/>
                <a:latin typeface="Times New Roman" panose="02020603050405020304" pitchFamily="18" charset="0"/>
                <a:ea typeface="Calibri" panose="020F0502020204030204" pitchFamily="34" charset="0"/>
              </a:rPr>
              <a:t>Hvordan skal vi forstå etisk forsvarlighet?</a:t>
            </a:r>
          </a:p>
          <a:p>
            <a:r>
              <a:rPr lang="nb-NO" sz="1200" dirty="0">
                <a:effectLst/>
                <a:latin typeface="Times New Roman" panose="02020603050405020304" pitchFamily="18" charset="0"/>
                <a:ea typeface="Calibri" panose="020F0502020204030204" pitchFamily="34" charset="0"/>
              </a:rPr>
              <a:t>Hvordan skal prinsippet om bærekraftig utvikling forstås?</a:t>
            </a:r>
            <a:endParaRPr lang="nb-NO" sz="1200" dirty="0">
              <a:latin typeface="Times New Roman" panose="02020603050405020304" pitchFamily="18" charset="0"/>
              <a:ea typeface="Calibri" panose="020F0502020204030204" pitchFamily="34" charset="0"/>
            </a:endParaRPr>
          </a:p>
          <a:p>
            <a:r>
              <a:rPr lang="nb-NO" sz="1200" dirty="0">
                <a:effectLst/>
                <a:latin typeface="Times New Roman" panose="02020603050405020304" pitchFamily="18" charset="0"/>
                <a:ea typeface="Calibri" panose="020F0502020204030204" pitchFamily="34" charset="0"/>
              </a:rPr>
              <a:t>Hvilke helse- og miljømessige skadevirkninger er relevante i forbindelse med fremstilling og bruk av </a:t>
            </a:r>
            <a:r>
              <a:rPr lang="nb-NO" sz="1200" dirty="0" err="1">
                <a:effectLst/>
                <a:latin typeface="Times New Roman" panose="02020603050405020304" pitchFamily="18" charset="0"/>
                <a:ea typeface="Calibri" panose="020F0502020204030204" pitchFamily="34" charset="0"/>
              </a:rPr>
              <a:t>GMOer</a:t>
            </a:r>
            <a:r>
              <a:rPr lang="nb-NO" sz="1200" dirty="0">
                <a:effectLst/>
                <a:latin typeface="Times New Roman" panose="02020603050405020304" pitchFamily="18" charset="0"/>
                <a:ea typeface="Calibri" panose="020F0502020204030204" pitchFamily="34" charset="0"/>
              </a:rPr>
              <a:t>?</a:t>
            </a:r>
          </a:p>
          <a:p>
            <a:r>
              <a:rPr lang="nb-NO" sz="1200" dirty="0">
                <a:latin typeface="Times New Roman" panose="02020603050405020304" pitchFamily="18" charset="0"/>
                <a:ea typeface="Calibri" panose="020F0502020204030204" pitchFamily="34" charset="0"/>
              </a:rPr>
              <a:t>H</a:t>
            </a:r>
            <a:r>
              <a:rPr lang="nb-NO" sz="1200" dirty="0">
                <a:effectLst/>
                <a:latin typeface="Times New Roman" panose="02020603050405020304" pitchFamily="18" charset="0"/>
                <a:ea typeface="Calibri" panose="020F0502020204030204" pitchFamily="34" charset="0"/>
              </a:rPr>
              <a:t>vordan skal disse potensielle skadevirkningene veies opp mot eventuelle fordeler og samfunnsnytte av denne teknologien?</a:t>
            </a:r>
          </a:p>
          <a:p>
            <a:r>
              <a:rPr lang="nb-NO" sz="1200" dirty="0">
                <a:latin typeface="Times New Roman" panose="02020603050405020304" pitchFamily="18" charset="0"/>
                <a:ea typeface="Calibri" panose="020F0502020204030204" pitchFamily="34" charset="0"/>
              </a:rPr>
              <a:t>H</a:t>
            </a:r>
            <a:r>
              <a:rPr lang="nb-NO" sz="1200" dirty="0">
                <a:effectLst/>
                <a:latin typeface="Times New Roman" panose="02020603050405020304" pitchFamily="18" charset="0"/>
                <a:ea typeface="Calibri" panose="020F0502020204030204" pitchFamily="34" charset="0"/>
              </a:rPr>
              <a:t>va slags etisk rammeverk er mest hensiktsmessig å bruke for </a:t>
            </a:r>
            <a:r>
              <a:rPr lang="nb-NO" sz="1200" dirty="0" err="1">
                <a:effectLst/>
                <a:latin typeface="Times New Roman" panose="02020603050405020304" pitchFamily="18" charset="0"/>
                <a:ea typeface="Calibri" panose="020F0502020204030204" pitchFamily="34" charset="0"/>
              </a:rPr>
              <a:t>GMOer</a:t>
            </a:r>
            <a:r>
              <a:rPr lang="nb-NO" sz="1200" dirty="0">
                <a:effectLst/>
                <a:latin typeface="Times New Roman" panose="02020603050405020304" pitchFamily="18" charset="0"/>
                <a:ea typeface="Calibri" panose="020F0502020204030204" pitchFamily="34" charset="0"/>
              </a:rPr>
              <a:t>?</a:t>
            </a:r>
          </a:p>
          <a:p>
            <a:r>
              <a:rPr lang="nb-NO" sz="1200" dirty="0">
                <a:latin typeface="Times New Roman" panose="02020603050405020304" pitchFamily="18" charset="0"/>
              </a:rPr>
              <a:t>Hvordan kan og bør etikken operasjonaliseres i en reguleringsmodell for GMO?</a:t>
            </a:r>
          </a:p>
          <a:p>
            <a:endParaRPr lang="nb-NO" sz="1200" dirty="0">
              <a:latin typeface="Times New Roman" panose="02020603050405020304" pitchFamily="18" charset="0"/>
            </a:endParaRPr>
          </a:p>
          <a:p>
            <a:r>
              <a:rPr lang="nb-NO" sz="1200" dirty="0">
                <a:latin typeface="Times New Roman" panose="02020603050405020304" pitchFamily="18" charset="0"/>
              </a:rPr>
              <a:t>Jeg skal imidlertid ikke forsøke å besvare noen av de spørsmålene her. Isteden skal jeg løfte blikket litt og se på ulike måter vi kan og bør tenke etisk på i møte med genteknologi og GMO.</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effectLst/>
              <a:latin typeface="Times New Roman" panose="02020603050405020304" pitchFamily="18" charset="0"/>
              <a:ea typeface="Calibri" panose="020F0502020204030204" pitchFamily="34" charset="0"/>
            </a:endParaRPr>
          </a:p>
          <a:p>
            <a:endParaRPr lang="en-GB" dirty="0"/>
          </a:p>
          <a:p>
            <a:endParaRPr lang="en-GB" dirty="0"/>
          </a:p>
        </p:txBody>
      </p:sp>
      <p:sp>
        <p:nvSpPr>
          <p:cNvPr id="4" name="Plassholder for lysbildenummer 3"/>
          <p:cNvSpPr>
            <a:spLocks noGrp="1"/>
          </p:cNvSpPr>
          <p:nvPr>
            <p:ph type="sldNum" sz="quarter" idx="5"/>
          </p:nvPr>
        </p:nvSpPr>
        <p:spPr/>
        <p:txBody>
          <a:bodyPr/>
          <a:lstStyle/>
          <a:p>
            <a:fld id="{B53C1DD5-243F-B34D-BF5F-964C628F698A}" type="slidenum">
              <a:rPr lang="en-GB" smtClean="0"/>
              <a:t>2</a:t>
            </a:fld>
            <a:endParaRPr lang="en-GB"/>
          </a:p>
        </p:txBody>
      </p:sp>
    </p:spTree>
    <p:extLst>
      <p:ext uri="{BB962C8B-B14F-4D97-AF65-F5344CB8AC3E}">
        <p14:creationId xmlns:p14="http://schemas.microsoft.com/office/powerpoint/2010/main" val="936912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B53C1DD5-243F-B34D-BF5F-964C628F698A}" type="slidenum">
              <a:rPr lang="en-GB" smtClean="0"/>
              <a:t>3</a:t>
            </a:fld>
            <a:endParaRPr lang="en-GB"/>
          </a:p>
        </p:txBody>
      </p:sp>
    </p:spTree>
    <p:extLst>
      <p:ext uri="{BB962C8B-B14F-4D97-AF65-F5344CB8AC3E}">
        <p14:creationId xmlns:p14="http://schemas.microsoft.com/office/powerpoint/2010/main" val="4274442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Hvordan skal vi forklare at vi ikke har kommet lenger når det gjelder å åpne opp for GMO i Europa og Norge?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Skyttergraver, polarisert. Samme med andre etiske stridsspørsmål: abort, eutanasi, kjernekraft.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spørsmålet mange har stilt seg: Hva risikerer vi ved å bruke genteknologi i fremstillingen av nye matprodukter?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spørsmålet vi bør stille oss: Hva risikerer vi ved </a:t>
            </a:r>
            <a:r>
              <a:rPr lang="nb-NO" b="1" dirty="0"/>
              <a:t>ikke</a:t>
            </a:r>
            <a:r>
              <a:rPr lang="nb-NO" dirty="0"/>
              <a:t> å bruke genteknologi i fremstillingen av matprodukter?</a:t>
            </a:r>
          </a:p>
        </p:txBody>
      </p:sp>
      <p:sp>
        <p:nvSpPr>
          <p:cNvPr id="4" name="Plassholder for lysbildenummer 3"/>
          <p:cNvSpPr>
            <a:spLocks noGrp="1"/>
          </p:cNvSpPr>
          <p:nvPr>
            <p:ph type="sldNum" sz="quarter" idx="5"/>
          </p:nvPr>
        </p:nvSpPr>
        <p:spPr/>
        <p:txBody>
          <a:bodyPr/>
          <a:lstStyle/>
          <a:p>
            <a:fld id="{B53C1DD5-243F-B34D-BF5F-964C628F698A}" type="slidenum">
              <a:rPr lang="en-GB" smtClean="0"/>
              <a:t>4</a:t>
            </a:fld>
            <a:endParaRPr lang="en-GB"/>
          </a:p>
        </p:txBody>
      </p:sp>
    </p:spTree>
    <p:extLst>
      <p:ext uri="{BB962C8B-B14F-4D97-AF65-F5344CB8AC3E}">
        <p14:creationId xmlns:p14="http://schemas.microsoft.com/office/powerpoint/2010/main" val="674012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err="1"/>
              <a:t>Jeg</a:t>
            </a:r>
            <a:r>
              <a:rPr lang="en-GB" dirty="0"/>
              <a:t> </a:t>
            </a:r>
            <a:r>
              <a:rPr lang="en-GB" dirty="0" err="1"/>
              <a:t>skal</a:t>
            </a:r>
            <a:r>
              <a:rPr lang="en-GB" dirty="0"/>
              <a:t> </a:t>
            </a:r>
            <a:r>
              <a:rPr lang="en-GB" dirty="0" err="1"/>
              <a:t>servere</a:t>
            </a:r>
            <a:r>
              <a:rPr lang="en-GB" dirty="0"/>
              <a:t> </a:t>
            </a:r>
            <a:r>
              <a:rPr lang="en-GB" dirty="0" err="1"/>
              <a:t>tre</a:t>
            </a:r>
            <a:r>
              <a:rPr lang="en-GB" dirty="0"/>
              <a:t> alternative </a:t>
            </a:r>
            <a:r>
              <a:rPr lang="en-GB" dirty="0" err="1"/>
              <a:t>svar</a:t>
            </a:r>
            <a:r>
              <a:rPr lang="en-GB" dirty="0"/>
              <a:t> på </a:t>
            </a:r>
            <a:r>
              <a:rPr lang="en-GB" dirty="0" err="1"/>
              <a:t>dette</a:t>
            </a:r>
            <a:r>
              <a:rPr lang="en-GB" dirty="0"/>
              <a:t> </a:t>
            </a:r>
            <a:r>
              <a:rPr lang="en-GB" dirty="0" err="1"/>
              <a:t>spørsmålet</a:t>
            </a:r>
            <a:r>
              <a:rPr lang="en-GB" dirty="0"/>
              <a:t>.</a:t>
            </a:r>
          </a:p>
        </p:txBody>
      </p:sp>
      <p:sp>
        <p:nvSpPr>
          <p:cNvPr id="4" name="Plassholder for lysbildenummer 3"/>
          <p:cNvSpPr>
            <a:spLocks noGrp="1"/>
          </p:cNvSpPr>
          <p:nvPr>
            <p:ph type="sldNum" sz="quarter" idx="5"/>
          </p:nvPr>
        </p:nvSpPr>
        <p:spPr/>
        <p:txBody>
          <a:bodyPr/>
          <a:lstStyle/>
          <a:p>
            <a:fld id="{B53C1DD5-243F-B34D-BF5F-964C628F698A}" type="slidenum">
              <a:rPr lang="en-GB" smtClean="0"/>
              <a:t>5</a:t>
            </a:fld>
            <a:endParaRPr lang="en-GB"/>
          </a:p>
        </p:txBody>
      </p:sp>
    </p:spTree>
    <p:extLst>
      <p:ext uri="{BB962C8B-B14F-4D97-AF65-F5344CB8AC3E}">
        <p14:creationId xmlns:p14="http://schemas.microsoft.com/office/powerpoint/2010/main" val="1759516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noProof="0" dirty="0"/>
              <a:t>Unaturlig</a:t>
            </a:r>
            <a:r>
              <a:rPr lang="nb-NO" noProof="0" dirty="0"/>
              <a:t>: Mange tenker at GMO er unaturlig og derfor noe vi ikke bør gjøre, at det er galt. Begrunnelsen er at mennesker bør ikke endre på naturen. Ulike varianter her: (i) Mennesker bør ikke herske over naturen, bør ikke tukle med naturen, eller (ii) at visse prosesser i naturen bør gå uforstyrret av mennesker. Det er vanskelig å få ordentlig tak på hva som ligger i dette synet og hva som gjør det galt å handle på måter som endrer naturen eller som bryter med naturens evolusjon. Vi gjør jo det hele tiden i behandlingen av sykdommer, i tradisjonell planteforedling, uten at det betraktes som galt. Spørsmålet er derfor hvorfor GMO er unaturlig på en måte som er etisk gal eller problematisk, mens andre unaturlige handlinger, for eksempel utvikling av produkter ved hjelp av tradisjonelle avlsmetoder, ikke er etisk gale eller problematiske. Et annet spørsmål er hvorfor det at noe er naturlig eller unaturlig skal være etisk relevant overhodet. Jeg tror det er vanskelig å gi et overbevisende svar på begge disse spørsmålene, så konklusjonen må bli at vi ikke kan bruke </a:t>
            </a:r>
            <a:r>
              <a:rPr lang="nb-NO" noProof="0" dirty="0" err="1"/>
              <a:t>unaturlighet</a:t>
            </a:r>
            <a:r>
              <a:rPr lang="nb-NO" noProof="0" dirty="0"/>
              <a:t> som begrunnelse for at GMO er etisk galt.</a:t>
            </a:r>
          </a:p>
          <a:p>
            <a:endParaRPr lang="nb-NO" noProof="0" dirty="0"/>
          </a:p>
          <a:p>
            <a:r>
              <a:rPr lang="nb-NO" b="1" noProof="0" dirty="0"/>
              <a:t>Risikabelt</a:t>
            </a:r>
            <a:r>
              <a:rPr lang="nb-NO" noProof="0" dirty="0"/>
              <a:t>: Hva så med at det er risikabelt? Jeg mistenker at noen av de som anfører at GMO er galt fordi det er unaturlig, egentlig mener at det er galt fordi det er risikabelt. Men er det egentlig det? Det er ingen evidens for et slikt syn. Snarere tvert imot er det evidens for å hevde at GMO ikke er farligere eller mer risikabelt enn tradisjonelle avlsmetoder. 20 år med risikovurderinger har ikke avdekket noe som gir grunnlag for en slik bekymring. Det betyr selvsagt ikke at det i fremtiden ikke kan eller vil utvikles GMO produkter som er farlige eller risikable. Men det er typen av endring – den tilførte egenskap – som har betydning for risikoen, ikke teknologien som benyttes.</a:t>
            </a:r>
          </a:p>
          <a:p>
            <a:endParaRPr lang="nb-NO" noProof="0" dirty="0"/>
          </a:p>
          <a:p>
            <a:r>
              <a:rPr lang="nb-NO" noProof="0" dirty="0"/>
              <a:t>Motstanderen av GMO kan også anføre som et mer generelt prinsipp at vi ikke bør benytte nye teknologiske løsninger på de samfunnsutfordringene vi står ovenfor. Det som er nødvendig, og kanskje også tilstrekkelig, er endringer i synet på naturen og menneskets plass og rolle i naturen. Men det er vanskelig å se realismen i et slikt syn når vi vet hvilke utfordringer vi står ovenfor. Teknologi må være en del av løsningen.</a:t>
            </a:r>
          </a:p>
        </p:txBody>
      </p:sp>
      <p:sp>
        <p:nvSpPr>
          <p:cNvPr id="4" name="Plassholder for lysbildenummer 3"/>
          <p:cNvSpPr>
            <a:spLocks noGrp="1"/>
          </p:cNvSpPr>
          <p:nvPr>
            <p:ph type="sldNum" sz="quarter" idx="5"/>
          </p:nvPr>
        </p:nvSpPr>
        <p:spPr/>
        <p:txBody>
          <a:bodyPr/>
          <a:lstStyle/>
          <a:p>
            <a:fld id="{B53C1DD5-243F-B34D-BF5F-964C628F698A}" type="slidenum">
              <a:rPr lang="en-GB" smtClean="0"/>
              <a:t>6</a:t>
            </a:fld>
            <a:endParaRPr lang="en-GB"/>
          </a:p>
        </p:txBody>
      </p:sp>
    </p:spTree>
    <p:extLst>
      <p:ext uri="{BB962C8B-B14F-4D97-AF65-F5344CB8AC3E}">
        <p14:creationId xmlns:p14="http://schemas.microsoft.com/office/powerpoint/2010/main" val="3594251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Tilhengeren av dette synet er ikke prinsipielt motstander av å benytte teknologi som en del av løsningen på de utfordringene vi står ovenfor, og tenker at GMO kan være etisk forsvarlig og tillatt dersom nytteverdien overstiger risikoen. Det betyr ikke nødvendigvis at det er uetisk ikke å satse på GMO, som er et mer optimistisk syn.</a:t>
            </a:r>
          </a:p>
        </p:txBody>
      </p:sp>
      <p:sp>
        <p:nvSpPr>
          <p:cNvPr id="4" name="Plassholder for lysbildenummer 3"/>
          <p:cNvSpPr>
            <a:spLocks noGrp="1"/>
          </p:cNvSpPr>
          <p:nvPr>
            <p:ph type="sldNum" sz="quarter" idx="5"/>
          </p:nvPr>
        </p:nvSpPr>
        <p:spPr/>
        <p:txBody>
          <a:bodyPr/>
          <a:lstStyle/>
          <a:p>
            <a:fld id="{B53C1DD5-243F-B34D-BF5F-964C628F698A}" type="slidenum">
              <a:rPr lang="en-GB" smtClean="0"/>
              <a:t>7</a:t>
            </a:fld>
            <a:endParaRPr lang="en-GB"/>
          </a:p>
        </p:txBody>
      </p:sp>
    </p:spTree>
    <p:extLst>
      <p:ext uri="{BB962C8B-B14F-4D97-AF65-F5344CB8AC3E}">
        <p14:creationId xmlns:p14="http://schemas.microsoft.com/office/powerpoint/2010/main" val="1364717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optimistiske synet hviler på en sterkere påstand om at det er etisk påbudt å benytte GMO for å løse de utfordringene vi står ovenfor med hensyn til matforsyning, matsikkerhet og klimaendringer. Det innebærer at det er etisk galt å la være å benytte GMO til disse formål. Premissene for dette synet er at GMO produkter ikke er mer risikable enn produkter utviklet med mer tradisjonelle avlsmetoder, og at det hefter en større risiko ved ikke å betrakte GMO som del av en løsning på disse problemene enn ved å benytte seg av den teknologien som ligger bak slike produkter.</a:t>
            </a:r>
          </a:p>
          <a:p>
            <a:endParaRPr lang="nb-NO" dirty="0"/>
          </a:p>
          <a:p>
            <a:r>
              <a:rPr lang="nb-NO" dirty="0"/>
              <a:t>Vi bør ikke stille strengere krav til ny teknologi enn til den teknologien vi allerede benytter oss av i dag.</a:t>
            </a:r>
          </a:p>
          <a:p>
            <a:endParaRPr lang="nb-NO" dirty="0"/>
          </a:p>
          <a:p>
            <a:r>
              <a:rPr lang="nb-NO" dirty="0"/>
              <a:t>Fersk eksempel fra pandemien: vaksiner utviklet med genteknologi er ikke 100% trygge, men har en stor nytteverdi i bekjempelse av sykdom. Vi aksepterer en liten risiko når nytteverdien er ekstra stor.</a:t>
            </a:r>
          </a:p>
        </p:txBody>
      </p:sp>
      <p:sp>
        <p:nvSpPr>
          <p:cNvPr id="4" name="Plassholder for lysbildenummer 3"/>
          <p:cNvSpPr>
            <a:spLocks noGrp="1"/>
          </p:cNvSpPr>
          <p:nvPr>
            <p:ph type="sldNum" sz="quarter" idx="5"/>
          </p:nvPr>
        </p:nvSpPr>
        <p:spPr/>
        <p:txBody>
          <a:bodyPr/>
          <a:lstStyle/>
          <a:p>
            <a:fld id="{B53C1DD5-243F-B34D-BF5F-964C628F698A}" type="slidenum">
              <a:rPr lang="en-GB" smtClean="0"/>
              <a:t>8</a:t>
            </a:fld>
            <a:endParaRPr lang="en-GB"/>
          </a:p>
        </p:txBody>
      </p:sp>
    </p:spTree>
    <p:extLst>
      <p:ext uri="{BB962C8B-B14F-4D97-AF65-F5344CB8AC3E}">
        <p14:creationId xmlns:p14="http://schemas.microsoft.com/office/powerpoint/2010/main" val="939969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Times New Roman" panose="02020603050405020304" pitchFamily="18" charset="0"/>
                <a:ea typeface="Times New Roman" panose="02020603050405020304" pitchFamily="18" charset="0"/>
              </a:rPr>
              <a:t>Det formale likhetsprinsipp sier at hvis like tilfelle behandles forskjellig uten at det kan begrunnes ved noen relevant forskjell, eller hvis tilfelle som er relevant forskjellige, behandles likt, så er behandlingen uten grunn eller </a:t>
            </a:r>
            <a:r>
              <a:rPr lang="nb-NO" sz="1800" i="1" dirty="0">
                <a:effectLst/>
                <a:latin typeface="Times New Roman" panose="02020603050405020304" pitchFamily="18" charset="0"/>
                <a:ea typeface="Times New Roman" panose="02020603050405020304" pitchFamily="18" charset="0"/>
              </a:rPr>
              <a:t>ratio</a:t>
            </a:r>
            <a:r>
              <a:rPr lang="nb-NO" sz="1800" dirty="0">
                <a:effectLst/>
                <a:latin typeface="Times New Roman" panose="02020603050405020304" pitchFamily="18" charset="0"/>
                <a:ea typeface="Times New Roman" panose="02020603050405020304" pitchFamily="18" charset="0"/>
              </a:rPr>
              <a:t>, og i den forstand irrasjonell. Dette prinsippet kan spores helt tilbake til Aristoteles, og </a:t>
            </a:r>
            <a:r>
              <a:rPr lang="nb-NO" sz="1200" dirty="0">
                <a:effectLst/>
                <a:latin typeface="Times New Roman" panose="02020603050405020304" pitchFamily="18" charset="0"/>
                <a:ea typeface="Times New Roman" panose="02020603050405020304" pitchFamily="18" charset="0"/>
              </a:rPr>
              <a:t>er et grunnleggende vilkår for rasjonell praktisk tenkning. Prinsippet brytes for eksempel i tilfeller der noen gis en fordel eller noen gis en ulempe, sammenlignet med andre, uten at det henvises til en relevant forskjell som kan begrunne forskjellsbehandlingen. At kvinner lønnes dårligere enn menn fordi de er kvinner er et eksempel på en begrunnelse som ikke viser til en relevant forskjell. Det er diskriminering.</a:t>
            </a:r>
          </a:p>
          <a:p>
            <a:endParaRPr lang="nb-NO" sz="1200" dirty="0">
              <a:effectLst/>
              <a:latin typeface="Times New Roman" panose="02020603050405020304" pitchFamily="18" charset="0"/>
            </a:endParaRPr>
          </a:p>
          <a:p>
            <a:r>
              <a:rPr lang="nb-NO" sz="1200" dirty="0">
                <a:effectLst/>
                <a:latin typeface="Times New Roman" panose="02020603050405020304" pitchFamily="18" charset="0"/>
              </a:rPr>
              <a:t>Tilsvarende kan det anføres at det å forskjellsbehandle GMO på grunnlag av teknologien som er benyttet for å utvikle produktene på tilsvarende måte er diskriminerende.</a:t>
            </a:r>
            <a:endParaRPr lang="nb-NO" dirty="0"/>
          </a:p>
        </p:txBody>
      </p:sp>
      <p:sp>
        <p:nvSpPr>
          <p:cNvPr id="4" name="Plassholder for lysbildenummer 3"/>
          <p:cNvSpPr>
            <a:spLocks noGrp="1"/>
          </p:cNvSpPr>
          <p:nvPr>
            <p:ph type="sldNum" sz="quarter" idx="5"/>
          </p:nvPr>
        </p:nvSpPr>
        <p:spPr/>
        <p:txBody>
          <a:bodyPr/>
          <a:lstStyle/>
          <a:p>
            <a:fld id="{B53C1DD5-243F-B34D-BF5F-964C628F698A}" type="slidenum">
              <a:rPr lang="en-GB" smtClean="0"/>
              <a:t>9</a:t>
            </a:fld>
            <a:endParaRPr lang="en-GB"/>
          </a:p>
        </p:txBody>
      </p:sp>
    </p:spTree>
    <p:extLst>
      <p:ext uri="{BB962C8B-B14F-4D97-AF65-F5344CB8AC3E}">
        <p14:creationId xmlns:p14="http://schemas.microsoft.com/office/powerpoint/2010/main" val="1502993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nb-NO"/>
              <a:t>Klikk for å redigere tittelstil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5AB76E1F-14E9-5444-A7C7-D334E2A3D477}" type="datetimeFigureOut">
              <a:rPr lang="en-GB" smtClean="0"/>
              <a:t>23/01/2023</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98D324E-D9D2-7E41-B2B0-841BDF2191B2}" type="slidenum">
              <a:rPr lang="en-GB" smtClean="0"/>
              <a:t>‹#›</a:t>
            </a:fld>
            <a:endParaRPr lang="en-GB"/>
          </a:p>
        </p:txBody>
      </p:sp>
    </p:spTree>
    <p:extLst>
      <p:ext uri="{BB962C8B-B14F-4D97-AF65-F5344CB8AC3E}">
        <p14:creationId xmlns:p14="http://schemas.microsoft.com/office/powerpoint/2010/main" val="3216205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5AB76E1F-14E9-5444-A7C7-D334E2A3D477}" type="datetimeFigureOut">
              <a:rPr lang="en-GB" smtClean="0"/>
              <a:t>23/01/2023</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98D324E-D9D2-7E41-B2B0-841BDF2191B2}" type="slidenum">
              <a:rPr lang="en-GB" smtClean="0"/>
              <a:t>‹#›</a:t>
            </a:fld>
            <a:endParaRPr lang="en-GB"/>
          </a:p>
        </p:txBody>
      </p:sp>
    </p:spTree>
    <p:extLst>
      <p:ext uri="{BB962C8B-B14F-4D97-AF65-F5344CB8AC3E}">
        <p14:creationId xmlns:p14="http://schemas.microsoft.com/office/powerpoint/2010/main" val="786199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b-NO"/>
              <a:t>Klikk for å redigere tittelstil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5AB76E1F-14E9-5444-A7C7-D334E2A3D477}" type="datetimeFigureOut">
              <a:rPr lang="en-GB" smtClean="0"/>
              <a:t>23/01/2023</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98D324E-D9D2-7E41-B2B0-841BDF2191B2}" type="slidenum">
              <a:rPr lang="en-GB" smtClean="0"/>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30356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nb-NO"/>
              <a:t>Klikk for å redigere tittelstil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Klikk for å redigere tekststiler i malen</a:t>
            </a:r>
          </a:p>
        </p:txBody>
      </p:sp>
      <p:sp>
        <p:nvSpPr>
          <p:cNvPr id="5" name="Date Placeholder 4"/>
          <p:cNvSpPr>
            <a:spLocks noGrp="1"/>
          </p:cNvSpPr>
          <p:nvPr>
            <p:ph type="dt" sz="half" idx="10"/>
          </p:nvPr>
        </p:nvSpPr>
        <p:spPr/>
        <p:txBody>
          <a:bodyPr/>
          <a:lstStyle/>
          <a:p>
            <a:fld id="{5AB76E1F-14E9-5444-A7C7-D334E2A3D477}" type="datetimeFigureOut">
              <a:rPr lang="en-GB" smtClean="0"/>
              <a:t>23/01/2023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98D324E-D9D2-7E41-B2B0-841BDF2191B2}" type="slidenum">
              <a:rPr lang="en-GB" smtClean="0"/>
              <a:t>‹#›</a:t>
            </a:fld>
            <a:endParaRPr lang="en-GB"/>
          </a:p>
        </p:txBody>
      </p:sp>
    </p:spTree>
    <p:extLst>
      <p:ext uri="{BB962C8B-B14F-4D97-AF65-F5344CB8AC3E}">
        <p14:creationId xmlns:p14="http://schemas.microsoft.com/office/powerpoint/2010/main" val="3069620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med sitat">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b-NO"/>
              <a:t>Klikk for å redigere tittelstil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Klikk for å redigere tekststiler i malen</a:t>
            </a:r>
          </a:p>
        </p:txBody>
      </p:sp>
      <p:sp>
        <p:nvSpPr>
          <p:cNvPr id="5" name="Date Placeholder 4"/>
          <p:cNvSpPr>
            <a:spLocks noGrp="1"/>
          </p:cNvSpPr>
          <p:nvPr>
            <p:ph type="dt" sz="half" idx="10"/>
          </p:nvPr>
        </p:nvSpPr>
        <p:spPr/>
        <p:txBody>
          <a:bodyPr/>
          <a:lstStyle/>
          <a:p>
            <a:fld id="{5AB76E1F-14E9-5444-A7C7-D334E2A3D477}" type="datetimeFigureOut">
              <a:rPr lang="en-GB" smtClean="0"/>
              <a:t>23/01/2023</a:t>
            </a:fld>
            <a:endParaRPr lang="en-GB"/>
          </a:p>
        </p:txBody>
      </p:sp>
      <p:sp>
        <p:nvSpPr>
          <p:cNvPr id="6" name="Footer Placeholder 5"/>
          <p:cNvSpPr>
            <a:spLocks noGrp="1"/>
          </p:cNvSpPr>
          <p:nvPr>
            <p:ph type="ftr" sz="quarter" idx="11"/>
          </p:nvPr>
        </p:nvSpPr>
        <p:spPr/>
        <p:txBody>
          <a:bodyPr/>
          <a:lstStyle/>
          <a:p>
            <a:endParaRPr lang="en-GB"/>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98D324E-D9D2-7E41-B2B0-841BDF2191B2}" type="slidenum">
              <a:rPr lang="en-GB" smtClean="0"/>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99341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nb-NO"/>
              <a:t>Klikk for å redigere tittelstil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Klikk for å redigere tekststiler i malen</a:t>
            </a:r>
          </a:p>
        </p:txBody>
      </p:sp>
      <p:sp>
        <p:nvSpPr>
          <p:cNvPr id="5" name="Date Placeholder 4"/>
          <p:cNvSpPr>
            <a:spLocks noGrp="1"/>
          </p:cNvSpPr>
          <p:nvPr>
            <p:ph type="dt" sz="half" idx="10"/>
          </p:nvPr>
        </p:nvSpPr>
        <p:spPr/>
        <p:txBody>
          <a:bodyPr/>
          <a:lstStyle/>
          <a:p>
            <a:fld id="{5AB76E1F-14E9-5444-A7C7-D334E2A3D477}" type="datetimeFigureOut">
              <a:rPr lang="en-GB" smtClean="0"/>
              <a:t>23/01/2023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98D324E-D9D2-7E41-B2B0-841BDF2191B2}" type="slidenum">
              <a:rPr lang="en-GB" smtClean="0"/>
              <a:t>‹#›</a:t>
            </a:fld>
            <a:endParaRPr lang="en-GB"/>
          </a:p>
        </p:txBody>
      </p:sp>
    </p:spTree>
    <p:extLst>
      <p:ext uri="{BB962C8B-B14F-4D97-AF65-F5344CB8AC3E}">
        <p14:creationId xmlns:p14="http://schemas.microsoft.com/office/powerpoint/2010/main" val="208927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5AB76E1F-14E9-5444-A7C7-D334E2A3D477}" type="datetimeFigureOut">
              <a:rPr lang="en-GB" smtClean="0"/>
              <a:t>23/01/2023</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98D324E-D9D2-7E41-B2B0-841BDF2191B2}" type="slidenum">
              <a:rPr lang="en-GB" smtClean="0"/>
              <a:t>‹#›</a:t>
            </a:fld>
            <a:endParaRPr lang="en-GB"/>
          </a:p>
        </p:txBody>
      </p:sp>
    </p:spTree>
    <p:extLst>
      <p:ext uri="{BB962C8B-B14F-4D97-AF65-F5344CB8AC3E}">
        <p14:creationId xmlns:p14="http://schemas.microsoft.com/office/powerpoint/2010/main" val="1327084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5AB76E1F-14E9-5444-A7C7-D334E2A3D477}" type="datetimeFigureOut">
              <a:rPr lang="en-GB" smtClean="0"/>
              <a:t>23/01/2023</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98D324E-D9D2-7E41-B2B0-841BDF2191B2}" type="slidenum">
              <a:rPr lang="en-GB" smtClean="0"/>
              <a:t>‹#›</a:t>
            </a:fld>
            <a:endParaRPr lang="en-GB"/>
          </a:p>
        </p:txBody>
      </p:sp>
    </p:spTree>
    <p:extLst>
      <p:ext uri="{BB962C8B-B14F-4D97-AF65-F5344CB8AC3E}">
        <p14:creationId xmlns:p14="http://schemas.microsoft.com/office/powerpoint/2010/main" val="1536683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nb-NO"/>
              <a:t>Klikk for å redigere tittelstil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5AB76E1F-14E9-5444-A7C7-D334E2A3D477}" type="datetimeFigureOut">
              <a:rPr lang="en-GB" smtClean="0"/>
              <a:t>23/01/2023</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98D324E-D9D2-7E41-B2B0-841BDF2191B2}" type="slidenum">
              <a:rPr lang="en-GB" smtClean="0"/>
              <a:t>‹#›</a:t>
            </a:fld>
            <a:endParaRPr lang="en-GB"/>
          </a:p>
        </p:txBody>
      </p:sp>
    </p:spTree>
    <p:extLst>
      <p:ext uri="{BB962C8B-B14F-4D97-AF65-F5344CB8AC3E}">
        <p14:creationId xmlns:p14="http://schemas.microsoft.com/office/powerpoint/2010/main" val="1176318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5AB76E1F-14E9-5444-A7C7-D334E2A3D477}" type="datetimeFigureOut">
              <a:rPr lang="en-GB" smtClean="0"/>
              <a:t>23/01/2023</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98D324E-D9D2-7E41-B2B0-841BDF2191B2}" type="slidenum">
              <a:rPr lang="en-GB" smtClean="0"/>
              <a:t>‹#›</a:t>
            </a:fld>
            <a:endParaRPr lang="en-GB"/>
          </a:p>
        </p:txBody>
      </p:sp>
    </p:spTree>
    <p:extLst>
      <p:ext uri="{BB962C8B-B14F-4D97-AF65-F5344CB8AC3E}">
        <p14:creationId xmlns:p14="http://schemas.microsoft.com/office/powerpoint/2010/main" val="1568619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5AB76E1F-14E9-5444-A7C7-D334E2A3D477}" type="datetimeFigureOut">
              <a:rPr lang="en-GB" smtClean="0"/>
              <a:t>23/01/2023</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98D324E-D9D2-7E41-B2B0-841BDF2191B2}" type="slidenum">
              <a:rPr lang="en-GB" smtClean="0"/>
              <a:t>‹#›</a:t>
            </a:fld>
            <a:endParaRPr lang="en-GB"/>
          </a:p>
        </p:txBody>
      </p:sp>
    </p:spTree>
    <p:extLst>
      <p:ext uri="{BB962C8B-B14F-4D97-AF65-F5344CB8AC3E}">
        <p14:creationId xmlns:p14="http://schemas.microsoft.com/office/powerpoint/2010/main" val="415878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5AB76E1F-14E9-5444-A7C7-D334E2A3D477}" type="datetimeFigureOut">
              <a:rPr lang="en-GB" smtClean="0"/>
              <a:t>23/01/2023</a:t>
            </a:fld>
            <a:endParaRPr lang="en-GB"/>
          </a:p>
        </p:txBody>
      </p:sp>
      <p:sp>
        <p:nvSpPr>
          <p:cNvPr id="8" name="Footer Placeholder 7"/>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98D324E-D9D2-7E41-B2B0-841BDF2191B2}" type="slidenum">
              <a:rPr lang="en-GB" smtClean="0"/>
              <a:t>‹#›</a:t>
            </a:fld>
            <a:endParaRPr lang="en-GB"/>
          </a:p>
        </p:txBody>
      </p:sp>
    </p:spTree>
    <p:extLst>
      <p:ext uri="{BB962C8B-B14F-4D97-AF65-F5344CB8AC3E}">
        <p14:creationId xmlns:p14="http://schemas.microsoft.com/office/powerpoint/2010/main" val="480792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5AB76E1F-14E9-5444-A7C7-D334E2A3D477}" type="datetimeFigureOut">
              <a:rPr lang="en-GB" smtClean="0"/>
              <a:t>23/01/2023</a:t>
            </a:fld>
            <a:endParaRPr lang="en-GB"/>
          </a:p>
        </p:txBody>
      </p:sp>
      <p:sp>
        <p:nvSpPr>
          <p:cNvPr id="4" name="Footer Placeholder 3"/>
          <p:cNvSpPr>
            <a:spLocks noGrp="1"/>
          </p:cNvSpPr>
          <p:nvPr>
            <p:ph type="ftr" sz="quarter" idx="11"/>
          </p:nvPr>
        </p:nvSpPr>
        <p:spPr/>
        <p:txBody>
          <a:bodyPr/>
          <a:lstStyle/>
          <a:p>
            <a:endParaRPr lang="en-GB"/>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98D324E-D9D2-7E41-B2B0-841BDF2191B2}" type="slidenum">
              <a:rPr lang="en-GB" smtClean="0"/>
              <a:t>‹#›</a:t>
            </a:fld>
            <a:endParaRPr lang="en-GB"/>
          </a:p>
        </p:txBody>
      </p:sp>
    </p:spTree>
    <p:extLst>
      <p:ext uri="{BB962C8B-B14F-4D97-AF65-F5344CB8AC3E}">
        <p14:creationId xmlns:p14="http://schemas.microsoft.com/office/powerpoint/2010/main" val="1003839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76E1F-14E9-5444-A7C7-D334E2A3D477}" type="datetimeFigureOut">
              <a:rPr lang="en-GB" smtClean="0"/>
              <a:t>23/01/2023</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98D324E-D9D2-7E41-B2B0-841BDF2191B2}" type="slidenum">
              <a:rPr lang="en-GB" smtClean="0"/>
              <a:t>‹#›</a:t>
            </a:fld>
            <a:endParaRPr lang="en-GB"/>
          </a:p>
        </p:txBody>
      </p:sp>
    </p:spTree>
    <p:extLst>
      <p:ext uri="{BB962C8B-B14F-4D97-AF65-F5344CB8AC3E}">
        <p14:creationId xmlns:p14="http://schemas.microsoft.com/office/powerpoint/2010/main" val="298316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5AB76E1F-14E9-5444-A7C7-D334E2A3D477}" type="datetimeFigureOut">
              <a:rPr lang="en-GB" smtClean="0"/>
              <a:t>23/01/2023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98D324E-D9D2-7E41-B2B0-841BDF2191B2}" type="slidenum">
              <a:rPr lang="en-GB" smtClean="0"/>
              <a:t>‹#›</a:t>
            </a:fld>
            <a:endParaRPr lang="en-GB"/>
          </a:p>
        </p:txBody>
      </p:sp>
    </p:spTree>
    <p:extLst>
      <p:ext uri="{BB962C8B-B14F-4D97-AF65-F5344CB8AC3E}">
        <p14:creationId xmlns:p14="http://schemas.microsoft.com/office/powerpoint/2010/main" val="2514457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5AB76E1F-14E9-5444-A7C7-D334E2A3D477}" type="datetimeFigureOut">
              <a:rPr lang="en-GB" smtClean="0"/>
              <a:t>23/01/2023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98D324E-D9D2-7E41-B2B0-841BDF2191B2}" type="slidenum">
              <a:rPr lang="en-GB" smtClean="0"/>
              <a:t>‹#›</a:t>
            </a:fld>
            <a:endParaRPr lang="en-GB"/>
          </a:p>
        </p:txBody>
      </p:sp>
    </p:spTree>
    <p:extLst>
      <p:ext uri="{BB962C8B-B14F-4D97-AF65-F5344CB8AC3E}">
        <p14:creationId xmlns:p14="http://schemas.microsoft.com/office/powerpoint/2010/main" val="113971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AB76E1F-14E9-5444-A7C7-D334E2A3D477}" type="datetimeFigureOut">
              <a:rPr lang="en-GB" smtClean="0"/>
              <a:t>23/01/2023</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98D324E-D9D2-7E41-B2B0-841BDF2191B2}" type="slidenum">
              <a:rPr lang="en-GB" smtClean="0"/>
              <a:t>‹#›</a:t>
            </a:fld>
            <a:endParaRPr lang="en-GB"/>
          </a:p>
        </p:txBody>
      </p:sp>
    </p:spTree>
    <p:extLst>
      <p:ext uri="{BB962C8B-B14F-4D97-AF65-F5344CB8AC3E}">
        <p14:creationId xmlns:p14="http://schemas.microsoft.com/office/powerpoint/2010/main" val="27053159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spen.Gamlund@uib.n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mailto:Espen.gamlund@uib.no"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D356F1A-690D-401E-8CF3-E4686CDFE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9" name="Group 18">
            <a:extLst>
              <a:ext uri="{FF2B5EF4-FFF2-40B4-BE49-F238E27FC236}">
                <a16:creationId xmlns:a16="http://schemas.microsoft.com/office/drawing/2014/main" id="{F398A7BA-9279-4363-9D59-238782AB6B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57608" y="228600"/>
            <a:ext cx="2851523" cy="6638625"/>
            <a:chOff x="2487613" y="285750"/>
            <a:chExt cx="2428875" cy="5654676"/>
          </a:xfrm>
        </p:grpSpPr>
        <p:sp>
          <p:nvSpPr>
            <p:cNvPr id="20" name="Freeform 11">
              <a:extLst>
                <a:ext uri="{FF2B5EF4-FFF2-40B4-BE49-F238E27FC236}">
                  <a16:creationId xmlns:a16="http://schemas.microsoft.com/office/drawing/2014/main" id="{8ACCBEEF-7085-4833-8335-E4613C0A1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1" name="Freeform 12">
              <a:extLst>
                <a:ext uri="{FF2B5EF4-FFF2-40B4-BE49-F238E27FC236}">
                  <a16:creationId xmlns:a16="http://schemas.microsoft.com/office/drawing/2014/main" id="{B39C0EC5-6C91-409A-AB3F-D66AF23E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2" name="Freeform 13">
              <a:extLst>
                <a:ext uri="{FF2B5EF4-FFF2-40B4-BE49-F238E27FC236}">
                  <a16:creationId xmlns:a16="http://schemas.microsoft.com/office/drawing/2014/main" id="{4D4A9340-30CF-474C-AC93-3E9048DFE9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3" name="Freeform 14">
              <a:extLst>
                <a:ext uri="{FF2B5EF4-FFF2-40B4-BE49-F238E27FC236}">
                  <a16:creationId xmlns:a16="http://schemas.microsoft.com/office/drawing/2014/main" id="{C2D90565-D660-46B2-B574-5A6E37C8B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4" name="Freeform 15">
              <a:extLst>
                <a:ext uri="{FF2B5EF4-FFF2-40B4-BE49-F238E27FC236}">
                  <a16:creationId xmlns:a16="http://schemas.microsoft.com/office/drawing/2014/main" id="{4ADDF1F8-3D32-49F9-8A53-B01C2D92C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5" name="Freeform 16">
              <a:extLst>
                <a:ext uri="{FF2B5EF4-FFF2-40B4-BE49-F238E27FC236}">
                  <a16:creationId xmlns:a16="http://schemas.microsoft.com/office/drawing/2014/main" id="{DD712377-DF82-454C-8AF4-CA6811292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6" name="Freeform 17">
              <a:extLst>
                <a:ext uri="{FF2B5EF4-FFF2-40B4-BE49-F238E27FC236}">
                  <a16:creationId xmlns:a16="http://schemas.microsoft.com/office/drawing/2014/main" id="{694E1871-CC0E-4704-902D-A324F58E4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7" name="Freeform 18">
              <a:extLst>
                <a:ext uri="{FF2B5EF4-FFF2-40B4-BE49-F238E27FC236}">
                  <a16:creationId xmlns:a16="http://schemas.microsoft.com/office/drawing/2014/main" id="{6CEE1CA2-8DDF-468B-B5E5-B584B84BD6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8" name="Freeform 19">
              <a:extLst>
                <a:ext uri="{FF2B5EF4-FFF2-40B4-BE49-F238E27FC236}">
                  <a16:creationId xmlns:a16="http://schemas.microsoft.com/office/drawing/2014/main" id="{AAA4172B-3921-482A-ABEF-E70C9242A4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9" name="Freeform 20">
              <a:extLst>
                <a:ext uri="{FF2B5EF4-FFF2-40B4-BE49-F238E27FC236}">
                  <a16:creationId xmlns:a16="http://schemas.microsoft.com/office/drawing/2014/main" id="{6D277B64-E367-442D-B59F-993A45856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0" name="Freeform 21">
              <a:extLst>
                <a:ext uri="{FF2B5EF4-FFF2-40B4-BE49-F238E27FC236}">
                  <a16:creationId xmlns:a16="http://schemas.microsoft.com/office/drawing/2014/main" id="{B4BA4199-8677-44FF-BD30-63130A0F5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1" name="Freeform 22">
              <a:extLst>
                <a:ext uri="{FF2B5EF4-FFF2-40B4-BE49-F238E27FC236}">
                  <a16:creationId xmlns:a16="http://schemas.microsoft.com/office/drawing/2014/main" id="{A890CEB5-09DD-4185-9405-A39BA6405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6" name="Group 32">
            <a:extLst>
              <a:ext uri="{FF2B5EF4-FFF2-40B4-BE49-F238E27FC236}">
                <a16:creationId xmlns:a16="http://schemas.microsoft.com/office/drawing/2014/main" id="{3B88DAD3-AF6F-4D6C-8512-7239A69A4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84823" y="-786"/>
            <a:ext cx="2356675" cy="6854040"/>
            <a:chOff x="6627813" y="194833"/>
            <a:chExt cx="1952625" cy="5678918"/>
          </a:xfrm>
        </p:grpSpPr>
        <p:sp>
          <p:nvSpPr>
            <p:cNvPr id="48" name="Freeform 27">
              <a:extLst>
                <a:ext uri="{FF2B5EF4-FFF2-40B4-BE49-F238E27FC236}">
                  <a16:creationId xmlns:a16="http://schemas.microsoft.com/office/drawing/2014/main" id="{1BA39A29-3A4E-4822-A540-9AD6ACCBA9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0" name="Freeform 28">
              <a:extLst>
                <a:ext uri="{FF2B5EF4-FFF2-40B4-BE49-F238E27FC236}">
                  <a16:creationId xmlns:a16="http://schemas.microsoft.com/office/drawing/2014/main" id="{B2ACACE6-15B3-4FAF-AA08-E1006B3FD5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6" name="Freeform 29">
              <a:extLst>
                <a:ext uri="{FF2B5EF4-FFF2-40B4-BE49-F238E27FC236}">
                  <a16:creationId xmlns:a16="http://schemas.microsoft.com/office/drawing/2014/main" id="{1F9A4D9A-69F4-4FEC-B0DE-DD76F476E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7" name="Freeform 30">
              <a:extLst>
                <a:ext uri="{FF2B5EF4-FFF2-40B4-BE49-F238E27FC236}">
                  <a16:creationId xmlns:a16="http://schemas.microsoft.com/office/drawing/2014/main" id="{E92DC9B5-F16D-4C41-824C-822DE7AA0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8" name="Freeform 31">
              <a:extLst>
                <a:ext uri="{FF2B5EF4-FFF2-40B4-BE49-F238E27FC236}">
                  <a16:creationId xmlns:a16="http://schemas.microsoft.com/office/drawing/2014/main" id="{E737D559-8865-4000-A777-792FF675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9" name="Freeform 32">
              <a:extLst>
                <a:ext uri="{FF2B5EF4-FFF2-40B4-BE49-F238E27FC236}">
                  <a16:creationId xmlns:a16="http://schemas.microsoft.com/office/drawing/2014/main" id="{B1C2147A-442E-40A4-8A97-FF053B9D2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0" name="Freeform 33">
              <a:extLst>
                <a:ext uri="{FF2B5EF4-FFF2-40B4-BE49-F238E27FC236}">
                  <a16:creationId xmlns:a16="http://schemas.microsoft.com/office/drawing/2014/main" id="{B138F17C-6D47-4F1B-BE44-4A47FBCFF3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1" name="Freeform 34">
              <a:extLst>
                <a:ext uri="{FF2B5EF4-FFF2-40B4-BE49-F238E27FC236}">
                  <a16:creationId xmlns:a16="http://schemas.microsoft.com/office/drawing/2014/main" id="{1BCD5498-C801-426F-9CDD-B84178E7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2" name="Freeform 35">
              <a:extLst>
                <a:ext uri="{FF2B5EF4-FFF2-40B4-BE49-F238E27FC236}">
                  <a16:creationId xmlns:a16="http://schemas.microsoft.com/office/drawing/2014/main" id="{6DB0639C-39E0-4218-B7D1-0408D870F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3" name="Freeform 36">
              <a:extLst>
                <a:ext uri="{FF2B5EF4-FFF2-40B4-BE49-F238E27FC236}">
                  <a16:creationId xmlns:a16="http://schemas.microsoft.com/office/drawing/2014/main" id="{72715634-CCEA-4B5D-94D7-E2C090EA1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4" name="Freeform 37">
              <a:extLst>
                <a:ext uri="{FF2B5EF4-FFF2-40B4-BE49-F238E27FC236}">
                  <a16:creationId xmlns:a16="http://schemas.microsoft.com/office/drawing/2014/main" id="{6BE08C78-1349-4408-8CE2-ED20F3244D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5" name="Freeform 38">
              <a:extLst>
                <a:ext uri="{FF2B5EF4-FFF2-40B4-BE49-F238E27FC236}">
                  <a16:creationId xmlns:a16="http://schemas.microsoft.com/office/drawing/2014/main" id="{642D5BF8-EF6C-43FC-947B-698688211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tel 1">
            <a:extLst>
              <a:ext uri="{FF2B5EF4-FFF2-40B4-BE49-F238E27FC236}">
                <a16:creationId xmlns:a16="http://schemas.microsoft.com/office/drawing/2014/main" id="{05227528-404A-2AB4-56E7-51BCD31D2000}"/>
              </a:ext>
            </a:extLst>
          </p:cNvPr>
          <p:cNvSpPr>
            <a:spLocks noGrp="1"/>
          </p:cNvSpPr>
          <p:nvPr>
            <p:ph type="ctrTitle"/>
          </p:nvPr>
        </p:nvSpPr>
        <p:spPr>
          <a:xfrm>
            <a:off x="5825066" y="2205392"/>
            <a:ext cx="5681134" cy="2262781"/>
          </a:xfrm>
        </p:spPr>
        <p:txBody>
          <a:bodyPr>
            <a:normAutofit/>
          </a:bodyPr>
          <a:lstStyle/>
          <a:p>
            <a:r>
              <a:rPr lang="en-GB" sz="4400" dirty="0" err="1"/>
              <a:t>Hvordan</a:t>
            </a:r>
            <a:r>
              <a:rPr lang="en-GB" sz="4400" dirty="0"/>
              <a:t> </a:t>
            </a:r>
            <a:r>
              <a:rPr lang="en-GB" sz="4400" dirty="0" err="1"/>
              <a:t>skal</a:t>
            </a:r>
            <a:r>
              <a:rPr lang="en-GB" sz="4400" dirty="0"/>
              <a:t> vi </a:t>
            </a:r>
            <a:r>
              <a:rPr lang="en-GB" sz="4400" dirty="0" err="1"/>
              <a:t>tenke</a:t>
            </a:r>
            <a:r>
              <a:rPr lang="en-GB" sz="4400" dirty="0"/>
              <a:t> </a:t>
            </a:r>
            <a:r>
              <a:rPr lang="en-GB" sz="4400" dirty="0" err="1"/>
              <a:t>etisk</a:t>
            </a:r>
            <a:r>
              <a:rPr lang="en-GB" sz="4400" dirty="0"/>
              <a:t> om GMO?</a:t>
            </a:r>
          </a:p>
        </p:txBody>
      </p:sp>
      <p:sp>
        <p:nvSpPr>
          <p:cNvPr id="3" name="Undertittel 2">
            <a:extLst>
              <a:ext uri="{FF2B5EF4-FFF2-40B4-BE49-F238E27FC236}">
                <a16:creationId xmlns:a16="http://schemas.microsoft.com/office/drawing/2014/main" id="{0569A51E-EFE0-E1A8-391A-A367F70B2DAC}"/>
              </a:ext>
            </a:extLst>
          </p:cNvPr>
          <p:cNvSpPr>
            <a:spLocks noGrp="1"/>
          </p:cNvSpPr>
          <p:nvPr>
            <p:ph type="subTitle" idx="1"/>
          </p:nvPr>
        </p:nvSpPr>
        <p:spPr>
          <a:xfrm>
            <a:off x="5825066" y="4777379"/>
            <a:ext cx="5681134" cy="1126283"/>
          </a:xfrm>
        </p:spPr>
        <p:txBody>
          <a:bodyPr>
            <a:noAutofit/>
          </a:bodyPr>
          <a:lstStyle/>
          <a:p>
            <a:pPr>
              <a:lnSpc>
                <a:spcPct val="90000"/>
              </a:lnSpc>
            </a:pPr>
            <a:r>
              <a:rPr lang="en-GB" sz="2000" b="1" dirty="0"/>
              <a:t>Espen Gamlund</a:t>
            </a:r>
          </a:p>
          <a:p>
            <a:pPr>
              <a:lnSpc>
                <a:spcPct val="90000"/>
              </a:lnSpc>
            </a:pPr>
            <a:r>
              <a:rPr lang="en-GB" sz="2000" dirty="0"/>
              <a:t>Professor </a:t>
            </a:r>
            <a:r>
              <a:rPr lang="en-GB" sz="2000" dirty="0" err="1"/>
              <a:t>i</a:t>
            </a:r>
            <a:r>
              <a:rPr lang="en-GB" sz="2000" dirty="0"/>
              <a:t> </a:t>
            </a:r>
            <a:r>
              <a:rPr lang="en-GB" sz="2000" dirty="0" err="1"/>
              <a:t>filosofi</a:t>
            </a:r>
            <a:r>
              <a:rPr lang="en-GB" sz="2000" dirty="0"/>
              <a:t>, Universitetet </a:t>
            </a:r>
            <a:r>
              <a:rPr lang="en-GB" sz="2000" dirty="0" err="1"/>
              <a:t>i</a:t>
            </a:r>
            <a:r>
              <a:rPr lang="en-GB" sz="2000" dirty="0"/>
              <a:t> Bergen</a:t>
            </a:r>
          </a:p>
          <a:p>
            <a:pPr>
              <a:lnSpc>
                <a:spcPct val="90000"/>
              </a:lnSpc>
            </a:pPr>
            <a:r>
              <a:rPr lang="en-GB" sz="2000" dirty="0">
                <a:hlinkClick r:id="rId3"/>
              </a:rPr>
              <a:t>espen.gamlund@uib.no</a:t>
            </a:r>
            <a:r>
              <a:rPr lang="en-GB" sz="2000" dirty="0"/>
              <a:t> </a:t>
            </a:r>
          </a:p>
        </p:txBody>
      </p:sp>
      <p:sp>
        <p:nvSpPr>
          <p:cNvPr id="47" name="Rectangle 46">
            <a:extLst>
              <a:ext uri="{FF2B5EF4-FFF2-40B4-BE49-F238E27FC236}">
                <a16:creationId xmlns:a16="http://schemas.microsoft.com/office/drawing/2014/main" id="{8841A10E-0F0E-4596-8888-870D70925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7599"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9" name="Freeform 33">
            <a:extLst>
              <a:ext uri="{FF2B5EF4-FFF2-40B4-BE49-F238E27FC236}">
                <a16:creationId xmlns:a16="http://schemas.microsoft.com/office/drawing/2014/main" id="{29B1E55C-E51F-4093-A2A8-137C3E901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57599"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12" name="Picture 4" descr="Grønt frø sprouting i bakken">
            <a:extLst>
              <a:ext uri="{FF2B5EF4-FFF2-40B4-BE49-F238E27FC236}">
                <a16:creationId xmlns:a16="http://schemas.microsoft.com/office/drawing/2014/main" id="{8ADC44E1-D24F-BE19-F4FE-9D0A2F1519B8}"/>
              </a:ext>
            </a:extLst>
          </p:cNvPr>
          <p:cNvPicPr>
            <a:picLocks noChangeAspect="1"/>
          </p:cNvPicPr>
          <p:nvPr/>
        </p:nvPicPr>
        <p:blipFill rotWithShape="1">
          <a:blip r:embed="rId4">
            <a:extLst>
              <a:ext uri="{28A0092B-C50C-407E-A947-70E740481C1C}">
                <a14:useLocalDpi xmlns:a14="http://schemas.microsoft.com/office/drawing/2010/main"/>
              </a:ext>
            </a:extLst>
          </a:blip>
          <a:srcRect b="-1"/>
          <a:stretch/>
        </p:blipFill>
        <p:spPr>
          <a:xfrm>
            <a:off x="-2650" y="10"/>
            <a:ext cx="3681047" cy="6857990"/>
          </a:xfrm>
          <a:prstGeom prst="rect">
            <a:avLst/>
          </a:prstGeom>
        </p:spPr>
      </p:pic>
    </p:spTree>
    <p:extLst>
      <p:ext uri="{BB962C8B-B14F-4D97-AF65-F5344CB8AC3E}">
        <p14:creationId xmlns:p14="http://schemas.microsoft.com/office/powerpoint/2010/main" val="4240270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E2CD83-6915-CDBF-7365-EAB78FD3CEAE}"/>
              </a:ext>
            </a:extLst>
          </p:cNvPr>
          <p:cNvSpPr>
            <a:spLocks noGrp="1"/>
          </p:cNvSpPr>
          <p:nvPr>
            <p:ph type="title"/>
          </p:nvPr>
        </p:nvSpPr>
        <p:spPr/>
        <p:txBody>
          <a:bodyPr/>
          <a:lstStyle/>
          <a:p>
            <a:r>
              <a:rPr lang="en-GB" dirty="0" err="1"/>
              <a:t>Hvem</a:t>
            </a:r>
            <a:r>
              <a:rPr lang="en-GB" dirty="0"/>
              <a:t> </a:t>
            </a:r>
            <a:r>
              <a:rPr lang="en-GB" dirty="0" err="1"/>
              <a:t>har</a:t>
            </a:r>
            <a:r>
              <a:rPr lang="en-GB" dirty="0"/>
              <a:t> </a:t>
            </a:r>
            <a:r>
              <a:rPr lang="en-GB" dirty="0" err="1"/>
              <a:t>begrunnelsesbyrden</a:t>
            </a:r>
            <a:r>
              <a:rPr lang="en-GB" dirty="0"/>
              <a:t>?</a:t>
            </a:r>
          </a:p>
        </p:txBody>
      </p:sp>
      <p:sp>
        <p:nvSpPr>
          <p:cNvPr id="4" name="Plassholder for tekst 3">
            <a:extLst>
              <a:ext uri="{FF2B5EF4-FFF2-40B4-BE49-F238E27FC236}">
                <a16:creationId xmlns:a16="http://schemas.microsoft.com/office/drawing/2014/main" id="{359DC24F-E70B-64E6-FE0D-0DD19144DFB5}"/>
              </a:ext>
            </a:extLst>
          </p:cNvPr>
          <p:cNvSpPr>
            <a:spLocks noGrp="1"/>
          </p:cNvSpPr>
          <p:nvPr>
            <p:ph type="body" idx="1"/>
          </p:nvPr>
        </p:nvSpPr>
        <p:spPr>
          <a:xfrm>
            <a:off x="839788" y="1681163"/>
            <a:ext cx="5157787" cy="811026"/>
          </a:xfrm>
        </p:spPr>
        <p:txBody>
          <a:bodyPr>
            <a:normAutofit fontScale="92500" lnSpcReduction="20000"/>
          </a:bodyPr>
          <a:lstStyle/>
          <a:p>
            <a:endParaRPr lang="en-GB" dirty="0"/>
          </a:p>
          <a:p>
            <a:r>
              <a:rPr lang="en-GB" sz="2600" b="0" dirty="0"/>
              <a:t>FORBUDSTILHENGEREN</a:t>
            </a:r>
            <a:endParaRPr lang="en-GB" b="0" dirty="0"/>
          </a:p>
          <a:p>
            <a:endParaRPr lang="en-GB" dirty="0"/>
          </a:p>
        </p:txBody>
      </p:sp>
      <p:sp>
        <p:nvSpPr>
          <p:cNvPr id="3" name="Plassholder for innhold 2">
            <a:extLst>
              <a:ext uri="{FF2B5EF4-FFF2-40B4-BE49-F238E27FC236}">
                <a16:creationId xmlns:a16="http://schemas.microsoft.com/office/drawing/2014/main" id="{3294DB96-870B-F616-E407-12C950DEC554}"/>
              </a:ext>
            </a:extLst>
          </p:cNvPr>
          <p:cNvSpPr>
            <a:spLocks noGrp="1"/>
          </p:cNvSpPr>
          <p:nvPr>
            <p:ph sz="half" idx="2"/>
          </p:nvPr>
        </p:nvSpPr>
        <p:spPr>
          <a:xfrm>
            <a:off x="839788" y="2277035"/>
            <a:ext cx="5157787" cy="4215840"/>
          </a:xfrm>
        </p:spPr>
        <p:txBody>
          <a:bodyPr>
            <a:normAutofit/>
          </a:bodyPr>
          <a:lstStyle/>
          <a:p>
            <a:r>
              <a:rPr lang="en-GB" sz="2400" b="1" dirty="0"/>
              <a:t>Det er </a:t>
            </a:r>
            <a:r>
              <a:rPr lang="en-GB" sz="2400" b="1" dirty="0" err="1"/>
              <a:t>etisk</a:t>
            </a:r>
            <a:r>
              <a:rPr lang="en-GB" sz="2400" b="1" dirty="0"/>
              <a:t> </a:t>
            </a:r>
            <a:r>
              <a:rPr lang="en-GB" sz="2400" b="1" dirty="0" err="1"/>
              <a:t>forbudt</a:t>
            </a:r>
            <a:r>
              <a:rPr lang="en-GB" sz="2400" b="1" dirty="0"/>
              <a:t> </a:t>
            </a:r>
            <a:r>
              <a:rPr lang="en-GB" sz="2400" b="1" dirty="0" err="1"/>
              <a:t>å</a:t>
            </a:r>
            <a:r>
              <a:rPr lang="en-GB" sz="2400" b="1" dirty="0"/>
              <a:t> </a:t>
            </a:r>
            <a:r>
              <a:rPr lang="en-GB" sz="2400" b="1" dirty="0" err="1"/>
              <a:t>benytte</a:t>
            </a:r>
            <a:r>
              <a:rPr lang="en-GB" sz="2400" b="1" dirty="0"/>
              <a:t> GMO for </a:t>
            </a:r>
            <a:r>
              <a:rPr lang="en-GB" sz="2400" b="1" dirty="0" err="1"/>
              <a:t>å</a:t>
            </a:r>
            <a:r>
              <a:rPr lang="en-GB" sz="2400" b="1" dirty="0"/>
              <a:t> </a:t>
            </a:r>
            <a:r>
              <a:rPr lang="en-GB" sz="2400" b="1" dirty="0" err="1"/>
              <a:t>løse</a:t>
            </a:r>
            <a:r>
              <a:rPr lang="en-GB" sz="2400" b="1" dirty="0"/>
              <a:t> </a:t>
            </a:r>
            <a:r>
              <a:rPr lang="en-GB" sz="2400" b="1" dirty="0" err="1"/>
              <a:t>samfunnsutfordringer</a:t>
            </a:r>
            <a:endParaRPr lang="en-GB" sz="2400" b="1" dirty="0"/>
          </a:p>
          <a:p>
            <a:r>
              <a:rPr lang="en-GB" sz="2400" i="1" dirty="0" err="1"/>
              <a:t>Forsiktighetsstrategi</a:t>
            </a:r>
            <a:r>
              <a:rPr lang="en-GB" sz="2400" dirty="0"/>
              <a:t> (</a:t>
            </a:r>
            <a:r>
              <a:rPr lang="en-GB" sz="2400" dirty="0" err="1"/>
              <a:t>risikoaversjon</a:t>
            </a:r>
            <a:r>
              <a:rPr lang="en-GB" sz="2400" dirty="0"/>
              <a:t>)</a:t>
            </a:r>
          </a:p>
          <a:p>
            <a:r>
              <a:rPr lang="en-GB" sz="2400" dirty="0" err="1"/>
              <a:t>Risikabelt</a:t>
            </a:r>
            <a:r>
              <a:rPr lang="en-GB" sz="2400" dirty="0"/>
              <a:t> med GMO (</a:t>
            </a:r>
            <a:r>
              <a:rPr lang="en-GB" sz="2400" dirty="0" err="1"/>
              <a:t>inkl</a:t>
            </a:r>
            <a:r>
              <a:rPr lang="en-GB" sz="2400" dirty="0"/>
              <a:t> moral hazard)</a:t>
            </a:r>
          </a:p>
          <a:p>
            <a:r>
              <a:rPr lang="en-GB" sz="2400" dirty="0"/>
              <a:t>“Vi vet </a:t>
            </a:r>
            <a:r>
              <a:rPr lang="en-GB" sz="2400" dirty="0" err="1"/>
              <a:t>hva</a:t>
            </a:r>
            <a:r>
              <a:rPr lang="en-GB" sz="2400" dirty="0"/>
              <a:t> vi </a:t>
            </a:r>
            <a:r>
              <a:rPr lang="en-GB" sz="2400" dirty="0" err="1"/>
              <a:t>har</a:t>
            </a:r>
            <a:r>
              <a:rPr lang="en-GB" sz="2400" dirty="0"/>
              <a:t>, men </a:t>
            </a:r>
            <a:r>
              <a:rPr lang="en-GB" sz="2400" dirty="0" err="1"/>
              <a:t>ikke</a:t>
            </a:r>
            <a:r>
              <a:rPr lang="en-GB" sz="2400" dirty="0"/>
              <a:t> </a:t>
            </a:r>
            <a:r>
              <a:rPr lang="en-GB" sz="2400" dirty="0" err="1"/>
              <a:t>hva</a:t>
            </a:r>
            <a:r>
              <a:rPr lang="en-GB" sz="2400" dirty="0"/>
              <a:t> vi </a:t>
            </a:r>
            <a:r>
              <a:rPr lang="en-GB" sz="2400" dirty="0" err="1"/>
              <a:t>får</a:t>
            </a:r>
            <a:r>
              <a:rPr lang="en-GB" sz="2400" dirty="0"/>
              <a:t>”, “</a:t>
            </a:r>
            <a:r>
              <a:rPr lang="en-GB" sz="2400" dirty="0" err="1"/>
              <a:t>Bedre</a:t>
            </a:r>
            <a:r>
              <a:rPr lang="en-GB" sz="2400" dirty="0"/>
              <a:t> </a:t>
            </a:r>
            <a:r>
              <a:rPr lang="en-GB" sz="2400" dirty="0" err="1"/>
              <a:t>føre</a:t>
            </a:r>
            <a:r>
              <a:rPr lang="en-GB" sz="2400" dirty="0"/>
              <a:t> var </a:t>
            </a:r>
            <a:r>
              <a:rPr lang="en-GB" sz="2400" dirty="0" err="1"/>
              <a:t>enn</a:t>
            </a:r>
            <a:r>
              <a:rPr lang="en-GB" sz="2400" dirty="0"/>
              <a:t> </a:t>
            </a:r>
            <a:r>
              <a:rPr lang="en-GB" sz="2400" dirty="0" err="1"/>
              <a:t>etter</a:t>
            </a:r>
            <a:r>
              <a:rPr lang="en-GB" sz="2400" dirty="0"/>
              <a:t> </a:t>
            </a:r>
            <a:r>
              <a:rPr lang="en-GB" sz="2400" dirty="0" err="1"/>
              <a:t>snar</a:t>
            </a:r>
            <a:r>
              <a:rPr lang="en-GB" sz="2400" dirty="0"/>
              <a:t>”</a:t>
            </a:r>
          </a:p>
          <a:p>
            <a:pPr marL="0" indent="0">
              <a:buNone/>
            </a:pPr>
            <a:endParaRPr lang="en-GB" dirty="0"/>
          </a:p>
          <a:p>
            <a:pPr marL="0" indent="0">
              <a:buNone/>
            </a:pPr>
            <a:endParaRPr lang="en-GB" dirty="0"/>
          </a:p>
        </p:txBody>
      </p:sp>
      <p:sp>
        <p:nvSpPr>
          <p:cNvPr id="5" name="Plassholder for tekst 4">
            <a:extLst>
              <a:ext uri="{FF2B5EF4-FFF2-40B4-BE49-F238E27FC236}">
                <a16:creationId xmlns:a16="http://schemas.microsoft.com/office/drawing/2014/main" id="{1AA0F78E-662E-5049-5C2E-EBB070B5773D}"/>
              </a:ext>
            </a:extLst>
          </p:cNvPr>
          <p:cNvSpPr>
            <a:spLocks noGrp="1"/>
          </p:cNvSpPr>
          <p:nvPr>
            <p:ph type="body" sz="quarter" idx="3"/>
          </p:nvPr>
        </p:nvSpPr>
        <p:spPr>
          <a:xfrm>
            <a:off x="6172200" y="1681163"/>
            <a:ext cx="5183188" cy="811026"/>
          </a:xfrm>
        </p:spPr>
        <p:txBody>
          <a:bodyPr>
            <a:normAutofit fontScale="92500" lnSpcReduction="20000"/>
          </a:bodyPr>
          <a:lstStyle/>
          <a:p>
            <a:r>
              <a:rPr lang="en-GB" sz="2600" b="0" dirty="0"/>
              <a:t>FORBUDSMOTSTANDEREN</a:t>
            </a:r>
            <a:endParaRPr lang="en-GB" b="0" dirty="0"/>
          </a:p>
          <a:p>
            <a:endParaRPr lang="en-GB" dirty="0"/>
          </a:p>
        </p:txBody>
      </p:sp>
      <p:sp>
        <p:nvSpPr>
          <p:cNvPr id="6" name="Plassholder for innhold 5">
            <a:extLst>
              <a:ext uri="{FF2B5EF4-FFF2-40B4-BE49-F238E27FC236}">
                <a16:creationId xmlns:a16="http://schemas.microsoft.com/office/drawing/2014/main" id="{CE373F23-77D0-05D5-7119-F97FBCBE8FF2}"/>
              </a:ext>
            </a:extLst>
          </p:cNvPr>
          <p:cNvSpPr>
            <a:spLocks noGrp="1"/>
          </p:cNvSpPr>
          <p:nvPr>
            <p:ph sz="quarter" idx="4"/>
          </p:nvPr>
        </p:nvSpPr>
        <p:spPr>
          <a:xfrm>
            <a:off x="6172200" y="2277035"/>
            <a:ext cx="5183188" cy="3912627"/>
          </a:xfrm>
        </p:spPr>
        <p:txBody>
          <a:bodyPr>
            <a:normAutofit/>
          </a:bodyPr>
          <a:lstStyle/>
          <a:p>
            <a:r>
              <a:rPr lang="en-GB" sz="2400" b="1" dirty="0"/>
              <a:t>Det er </a:t>
            </a:r>
            <a:r>
              <a:rPr lang="en-GB" sz="2400" b="1" dirty="0" err="1"/>
              <a:t>etisk</a:t>
            </a:r>
            <a:r>
              <a:rPr lang="en-GB" sz="2400" b="1" dirty="0"/>
              <a:t> </a:t>
            </a:r>
            <a:r>
              <a:rPr lang="en-GB" sz="2400" b="1" dirty="0" err="1"/>
              <a:t>tillatt</a:t>
            </a:r>
            <a:r>
              <a:rPr lang="en-GB" sz="2400" b="1" dirty="0"/>
              <a:t> </a:t>
            </a:r>
            <a:r>
              <a:rPr lang="en-GB" sz="2400" b="1" dirty="0" err="1"/>
              <a:t>eller</a:t>
            </a:r>
            <a:r>
              <a:rPr lang="en-GB" sz="2400" b="1" dirty="0"/>
              <a:t> </a:t>
            </a:r>
            <a:r>
              <a:rPr lang="en-GB" sz="2400" b="1" dirty="0" err="1"/>
              <a:t>påbudt</a:t>
            </a:r>
            <a:r>
              <a:rPr lang="en-GB" sz="2400" b="1" dirty="0"/>
              <a:t> </a:t>
            </a:r>
            <a:r>
              <a:rPr lang="en-GB" sz="2400" b="1" dirty="0" err="1"/>
              <a:t>å</a:t>
            </a:r>
            <a:r>
              <a:rPr lang="en-GB" sz="2400" b="1" dirty="0"/>
              <a:t> </a:t>
            </a:r>
            <a:r>
              <a:rPr lang="en-GB" sz="2400" b="1" dirty="0" err="1"/>
              <a:t>benytte</a:t>
            </a:r>
            <a:r>
              <a:rPr lang="en-GB" sz="2400" b="1" dirty="0"/>
              <a:t> GMO for </a:t>
            </a:r>
            <a:r>
              <a:rPr lang="en-GB" sz="2400" b="1" dirty="0" err="1"/>
              <a:t>å</a:t>
            </a:r>
            <a:r>
              <a:rPr lang="en-GB" sz="2400" b="1" dirty="0"/>
              <a:t> </a:t>
            </a:r>
            <a:r>
              <a:rPr lang="en-GB" sz="2400" b="1" dirty="0" err="1"/>
              <a:t>løse</a:t>
            </a:r>
            <a:r>
              <a:rPr lang="en-GB" sz="2400" b="1" dirty="0"/>
              <a:t> </a:t>
            </a:r>
            <a:r>
              <a:rPr lang="en-GB" sz="2400" b="1" dirty="0" err="1"/>
              <a:t>samfunnsutfordringer</a:t>
            </a:r>
            <a:r>
              <a:rPr lang="en-GB" sz="2400" b="1" dirty="0"/>
              <a:t> </a:t>
            </a:r>
          </a:p>
          <a:p>
            <a:r>
              <a:rPr lang="en-GB" sz="2400" i="1" dirty="0" err="1"/>
              <a:t>Progressiv</a:t>
            </a:r>
            <a:r>
              <a:rPr lang="en-GB" sz="2400" i="1" dirty="0"/>
              <a:t> strategi </a:t>
            </a:r>
            <a:r>
              <a:rPr lang="en-GB" sz="2400" dirty="0"/>
              <a:t>(</a:t>
            </a:r>
            <a:r>
              <a:rPr lang="en-GB" sz="2400" dirty="0" err="1"/>
              <a:t>risikoproporsjonalitet</a:t>
            </a:r>
            <a:r>
              <a:rPr lang="en-GB" sz="2400" dirty="0"/>
              <a:t>)</a:t>
            </a:r>
          </a:p>
          <a:p>
            <a:r>
              <a:rPr lang="en-GB" sz="2400" dirty="0" err="1"/>
              <a:t>Risikabelt</a:t>
            </a:r>
            <a:r>
              <a:rPr lang="en-GB" sz="2400" dirty="0"/>
              <a:t> </a:t>
            </a:r>
            <a:r>
              <a:rPr lang="en-GB" sz="2400" dirty="0" err="1"/>
              <a:t>uten</a:t>
            </a:r>
            <a:r>
              <a:rPr lang="en-GB" sz="2400" dirty="0"/>
              <a:t> GMO (</a:t>
            </a:r>
            <a:r>
              <a:rPr lang="en-GB" sz="2400" dirty="0" err="1"/>
              <a:t>inkl</a:t>
            </a:r>
            <a:r>
              <a:rPr lang="en-GB" sz="2400" dirty="0"/>
              <a:t> moral hazard)</a:t>
            </a:r>
          </a:p>
          <a:p>
            <a:r>
              <a:rPr lang="en-GB" sz="2400" dirty="0"/>
              <a:t>“Den </a:t>
            </a:r>
            <a:r>
              <a:rPr lang="en-GB" sz="2400" dirty="0" err="1"/>
              <a:t>som</a:t>
            </a:r>
            <a:r>
              <a:rPr lang="en-GB" sz="2400" dirty="0"/>
              <a:t> </a:t>
            </a:r>
            <a:r>
              <a:rPr lang="en-GB" sz="2400" dirty="0" err="1"/>
              <a:t>våger</a:t>
            </a:r>
            <a:r>
              <a:rPr lang="en-GB" sz="2400" dirty="0"/>
              <a:t>, </a:t>
            </a:r>
            <a:r>
              <a:rPr lang="en-GB" sz="2400" dirty="0" err="1"/>
              <a:t>vinner</a:t>
            </a:r>
            <a:r>
              <a:rPr lang="en-GB" sz="2400" dirty="0"/>
              <a:t>”</a:t>
            </a:r>
          </a:p>
          <a:p>
            <a:endParaRPr lang="en-GB" dirty="0"/>
          </a:p>
        </p:txBody>
      </p:sp>
    </p:spTree>
    <p:extLst>
      <p:ext uri="{BB962C8B-B14F-4D97-AF65-F5344CB8AC3E}">
        <p14:creationId xmlns:p14="http://schemas.microsoft.com/office/powerpoint/2010/main" val="98701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DD1501-C92C-CD1E-7ACA-E9A13D35CA94}"/>
              </a:ext>
            </a:extLst>
          </p:cNvPr>
          <p:cNvSpPr>
            <a:spLocks noGrp="1"/>
          </p:cNvSpPr>
          <p:nvPr>
            <p:ph type="title"/>
          </p:nvPr>
        </p:nvSpPr>
        <p:spPr>
          <a:xfrm>
            <a:off x="2592924" y="624110"/>
            <a:ext cx="9168770" cy="1280890"/>
          </a:xfrm>
        </p:spPr>
        <p:txBody>
          <a:bodyPr/>
          <a:lstStyle/>
          <a:p>
            <a:r>
              <a:rPr lang="en-GB" i="1" dirty="0" err="1"/>
              <a:t>Begge</a:t>
            </a:r>
            <a:r>
              <a:rPr lang="en-GB" dirty="0"/>
              <a:t> </a:t>
            </a:r>
            <a:r>
              <a:rPr lang="en-GB" dirty="0" err="1"/>
              <a:t>parter</a:t>
            </a:r>
            <a:r>
              <a:rPr lang="en-GB" dirty="0"/>
              <a:t> </a:t>
            </a:r>
            <a:r>
              <a:rPr lang="en-GB" dirty="0" err="1"/>
              <a:t>har</a:t>
            </a:r>
            <a:r>
              <a:rPr lang="en-GB" dirty="0"/>
              <a:t> </a:t>
            </a:r>
            <a:r>
              <a:rPr lang="en-GB" dirty="0" err="1"/>
              <a:t>en</a:t>
            </a:r>
            <a:r>
              <a:rPr lang="en-GB" dirty="0"/>
              <a:t> </a:t>
            </a:r>
            <a:r>
              <a:rPr lang="en-GB" dirty="0" err="1"/>
              <a:t>begrunnelsesbyrde</a:t>
            </a:r>
            <a:endParaRPr lang="en-GB" dirty="0"/>
          </a:p>
        </p:txBody>
      </p:sp>
      <p:sp>
        <p:nvSpPr>
          <p:cNvPr id="4" name="Plassholder for tekst 3">
            <a:extLst>
              <a:ext uri="{FF2B5EF4-FFF2-40B4-BE49-F238E27FC236}">
                <a16:creationId xmlns:a16="http://schemas.microsoft.com/office/drawing/2014/main" id="{579654D5-8312-910E-9375-0D928A00117B}"/>
              </a:ext>
            </a:extLst>
          </p:cNvPr>
          <p:cNvSpPr>
            <a:spLocks noGrp="1"/>
          </p:cNvSpPr>
          <p:nvPr>
            <p:ph type="body" idx="1"/>
          </p:nvPr>
        </p:nvSpPr>
        <p:spPr/>
        <p:txBody>
          <a:bodyPr/>
          <a:lstStyle/>
          <a:p>
            <a:r>
              <a:rPr lang="en-GB" b="0" dirty="0"/>
              <a:t>FORBUDSTILHENGEREN</a:t>
            </a:r>
          </a:p>
        </p:txBody>
      </p:sp>
      <p:sp>
        <p:nvSpPr>
          <p:cNvPr id="3" name="Plassholder for innhold 2">
            <a:extLst>
              <a:ext uri="{FF2B5EF4-FFF2-40B4-BE49-F238E27FC236}">
                <a16:creationId xmlns:a16="http://schemas.microsoft.com/office/drawing/2014/main" id="{86A4BF52-1896-7F19-AB15-D6691C897CF4}"/>
              </a:ext>
            </a:extLst>
          </p:cNvPr>
          <p:cNvSpPr>
            <a:spLocks noGrp="1"/>
          </p:cNvSpPr>
          <p:nvPr>
            <p:ph sz="half" idx="2"/>
          </p:nvPr>
        </p:nvSpPr>
        <p:spPr>
          <a:xfrm>
            <a:off x="2589212" y="2548966"/>
            <a:ext cx="4342893" cy="3959410"/>
          </a:xfrm>
        </p:spPr>
        <p:txBody>
          <a:bodyPr>
            <a:noAutofit/>
          </a:bodyPr>
          <a:lstStyle/>
          <a:p>
            <a:pPr marL="0" indent="0">
              <a:buNone/>
            </a:pPr>
            <a:endParaRPr lang="en-GB" sz="2000" dirty="0"/>
          </a:p>
          <a:p>
            <a:r>
              <a:rPr lang="en-GB" sz="2000" dirty="0" err="1"/>
              <a:t>Konsekvensene</a:t>
            </a:r>
            <a:r>
              <a:rPr lang="en-GB" sz="2000" dirty="0"/>
              <a:t> </a:t>
            </a:r>
            <a:r>
              <a:rPr lang="en-GB" sz="2000" dirty="0" err="1"/>
              <a:t>av</a:t>
            </a:r>
            <a:r>
              <a:rPr lang="en-GB" sz="2000" dirty="0"/>
              <a:t> et </a:t>
            </a:r>
            <a:r>
              <a:rPr lang="en-GB" sz="2000" dirty="0" err="1"/>
              <a:t>forbud</a:t>
            </a:r>
            <a:r>
              <a:rPr lang="en-GB" sz="2000" dirty="0"/>
              <a:t> mot GMO er </a:t>
            </a:r>
            <a:r>
              <a:rPr lang="en-GB" sz="2000" i="1" dirty="0" err="1"/>
              <a:t>bedre</a:t>
            </a:r>
            <a:r>
              <a:rPr lang="en-GB" sz="2000" dirty="0"/>
              <a:t> </a:t>
            </a:r>
            <a:r>
              <a:rPr lang="en-GB" sz="2000" dirty="0" err="1"/>
              <a:t>enn</a:t>
            </a:r>
            <a:r>
              <a:rPr lang="en-GB" sz="2000" dirty="0"/>
              <a:t> </a:t>
            </a:r>
            <a:r>
              <a:rPr lang="en-GB" sz="2000" dirty="0" err="1"/>
              <a:t>konsekvensene</a:t>
            </a:r>
            <a:r>
              <a:rPr lang="en-GB" sz="2000" dirty="0"/>
              <a:t> </a:t>
            </a:r>
            <a:r>
              <a:rPr lang="en-GB" sz="2000" dirty="0" err="1"/>
              <a:t>av</a:t>
            </a:r>
            <a:r>
              <a:rPr lang="en-GB" sz="2000" dirty="0"/>
              <a:t> </a:t>
            </a:r>
            <a:r>
              <a:rPr lang="en-GB" sz="2000" dirty="0" err="1"/>
              <a:t>ikke</a:t>
            </a:r>
            <a:r>
              <a:rPr lang="en-GB" sz="2000" dirty="0"/>
              <a:t> </a:t>
            </a:r>
            <a:r>
              <a:rPr lang="en-GB" sz="2000" dirty="0" err="1"/>
              <a:t>å</a:t>
            </a:r>
            <a:r>
              <a:rPr lang="en-GB" sz="2000" dirty="0"/>
              <a:t> ha det</a:t>
            </a:r>
          </a:p>
          <a:p>
            <a:r>
              <a:rPr lang="en-GB" sz="2000" dirty="0" err="1"/>
              <a:t>Risikoen</a:t>
            </a:r>
            <a:r>
              <a:rPr lang="en-GB" sz="2000" dirty="0"/>
              <a:t> </a:t>
            </a:r>
            <a:r>
              <a:rPr lang="en-GB" sz="2000" dirty="0" err="1"/>
              <a:t>overstiger</a:t>
            </a:r>
            <a:r>
              <a:rPr lang="en-GB" sz="2000" dirty="0"/>
              <a:t> </a:t>
            </a:r>
            <a:r>
              <a:rPr lang="en-GB" sz="2000" dirty="0" err="1"/>
              <a:t>nytteverdien</a:t>
            </a:r>
            <a:endParaRPr lang="en-GB" sz="2000" dirty="0"/>
          </a:p>
          <a:p>
            <a:r>
              <a:rPr lang="en-GB" sz="2000" dirty="0" err="1"/>
              <a:t>Hvorfor</a:t>
            </a:r>
            <a:r>
              <a:rPr lang="en-GB" sz="2000" dirty="0"/>
              <a:t> det </a:t>
            </a:r>
            <a:r>
              <a:rPr lang="en-GB" sz="2000" dirty="0" err="1"/>
              <a:t>kan</a:t>
            </a:r>
            <a:r>
              <a:rPr lang="en-GB" sz="2000" dirty="0"/>
              <a:t> </a:t>
            </a:r>
            <a:r>
              <a:rPr lang="en-GB" sz="2000" dirty="0" err="1"/>
              <a:t>forsvares</a:t>
            </a:r>
            <a:r>
              <a:rPr lang="en-GB" sz="2000" dirty="0"/>
              <a:t> </a:t>
            </a:r>
            <a:r>
              <a:rPr lang="en-GB" sz="2000" dirty="0" err="1"/>
              <a:t>å</a:t>
            </a:r>
            <a:r>
              <a:rPr lang="en-GB" sz="2000" dirty="0"/>
              <a:t> </a:t>
            </a:r>
            <a:r>
              <a:rPr lang="en-GB" sz="2000" dirty="0" err="1"/>
              <a:t>forskjellsbehandle</a:t>
            </a:r>
            <a:r>
              <a:rPr lang="en-GB" sz="2000" dirty="0"/>
              <a:t> GMO</a:t>
            </a:r>
          </a:p>
          <a:p>
            <a:r>
              <a:rPr lang="en-GB" sz="2000" dirty="0"/>
              <a:t>Andre </a:t>
            </a:r>
            <a:r>
              <a:rPr lang="en-GB" sz="2000" dirty="0" err="1"/>
              <a:t>problemer</a:t>
            </a:r>
            <a:r>
              <a:rPr lang="en-GB" sz="2000" dirty="0"/>
              <a:t> </a:t>
            </a:r>
            <a:r>
              <a:rPr lang="en-GB" sz="2000" dirty="0" err="1"/>
              <a:t>som</a:t>
            </a:r>
            <a:r>
              <a:rPr lang="en-GB" sz="2000" dirty="0"/>
              <a:t> </a:t>
            </a:r>
            <a:r>
              <a:rPr lang="en-GB" sz="2000" dirty="0" err="1"/>
              <a:t>ikke</a:t>
            </a:r>
            <a:r>
              <a:rPr lang="en-GB" sz="2000" dirty="0"/>
              <a:t> </a:t>
            </a:r>
            <a:r>
              <a:rPr lang="en-GB" sz="2000" dirty="0" err="1"/>
              <a:t>kan</a:t>
            </a:r>
            <a:r>
              <a:rPr lang="en-GB" sz="2000" dirty="0"/>
              <a:t> </a:t>
            </a:r>
            <a:r>
              <a:rPr lang="en-GB" sz="2000" dirty="0" err="1"/>
              <a:t>løses</a:t>
            </a:r>
            <a:endParaRPr lang="en-GB" sz="2000" dirty="0"/>
          </a:p>
        </p:txBody>
      </p:sp>
      <p:sp>
        <p:nvSpPr>
          <p:cNvPr id="5" name="Plassholder for tekst 4">
            <a:extLst>
              <a:ext uri="{FF2B5EF4-FFF2-40B4-BE49-F238E27FC236}">
                <a16:creationId xmlns:a16="http://schemas.microsoft.com/office/drawing/2014/main" id="{DC44D203-F321-5AD9-A7D0-43ED1387AB71}"/>
              </a:ext>
            </a:extLst>
          </p:cNvPr>
          <p:cNvSpPr>
            <a:spLocks noGrp="1"/>
          </p:cNvSpPr>
          <p:nvPr>
            <p:ph type="body" sz="quarter" idx="3"/>
          </p:nvPr>
        </p:nvSpPr>
        <p:spPr/>
        <p:txBody>
          <a:bodyPr/>
          <a:lstStyle/>
          <a:p>
            <a:r>
              <a:rPr lang="en-GB" b="0" dirty="0"/>
              <a:t>FORBUDSMOTSTANDEREN</a:t>
            </a:r>
          </a:p>
        </p:txBody>
      </p:sp>
      <p:sp>
        <p:nvSpPr>
          <p:cNvPr id="8" name="Ellipse 7">
            <a:extLst>
              <a:ext uri="{FF2B5EF4-FFF2-40B4-BE49-F238E27FC236}">
                <a16:creationId xmlns:a16="http://schemas.microsoft.com/office/drawing/2014/main" id="{CE649FA1-BEFA-759A-A498-D020654F2832}"/>
              </a:ext>
            </a:extLst>
          </p:cNvPr>
          <p:cNvSpPr/>
          <p:nvPr/>
        </p:nvSpPr>
        <p:spPr>
          <a:xfrm>
            <a:off x="2779059" y="1904999"/>
            <a:ext cx="3818965" cy="878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Plassholder for innhold 5">
            <a:extLst>
              <a:ext uri="{FF2B5EF4-FFF2-40B4-BE49-F238E27FC236}">
                <a16:creationId xmlns:a16="http://schemas.microsoft.com/office/drawing/2014/main" id="{4BE51E99-2054-D5A4-665B-98085FCC1B72}"/>
              </a:ext>
            </a:extLst>
          </p:cNvPr>
          <p:cNvSpPr>
            <a:spLocks noGrp="1"/>
          </p:cNvSpPr>
          <p:nvPr>
            <p:ph sz="quarter" idx="4"/>
          </p:nvPr>
        </p:nvSpPr>
        <p:spPr/>
        <p:txBody>
          <a:bodyPr>
            <a:normAutofit/>
          </a:bodyPr>
          <a:lstStyle/>
          <a:p>
            <a:endParaRPr lang="en-GB" dirty="0"/>
          </a:p>
          <a:p>
            <a:r>
              <a:rPr lang="en-GB" sz="2000" dirty="0" err="1"/>
              <a:t>Konsekvensene</a:t>
            </a:r>
            <a:r>
              <a:rPr lang="en-GB" sz="2000" dirty="0"/>
              <a:t> </a:t>
            </a:r>
            <a:r>
              <a:rPr lang="en-GB" sz="2000" dirty="0" err="1"/>
              <a:t>av</a:t>
            </a:r>
            <a:r>
              <a:rPr lang="en-GB" sz="2000" dirty="0"/>
              <a:t> et </a:t>
            </a:r>
            <a:r>
              <a:rPr lang="en-GB" sz="2000" dirty="0" err="1"/>
              <a:t>forbud</a:t>
            </a:r>
            <a:r>
              <a:rPr lang="en-GB" sz="2000" dirty="0"/>
              <a:t> mot GMO er </a:t>
            </a:r>
            <a:r>
              <a:rPr lang="en-GB" sz="2000" i="1" dirty="0" err="1"/>
              <a:t>dårligere</a:t>
            </a:r>
            <a:r>
              <a:rPr lang="en-GB" sz="2000" dirty="0"/>
              <a:t> </a:t>
            </a:r>
            <a:r>
              <a:rPr lang="en-GB" sz="2000" dirty="0" err="1"/>
              <a:t>enn</a:t>
            </a:r>
            <a:r>
              <a:rPr lang="en-GB" sz="2000" dirty="0"/>
              <a:t> </a:t>
            </a:r>
            <a:r>
              <a:rPr lang="en-GB" sz="2000" dirty="0" err="1"/>
              <a:t>konsekvensene</a:t>
            </a:r>
            <a:r>
              <a:rPr lang="en-GB" sz="2000" dirty="0"/>
              <a:t> </a:t>
            </a:r>
            <a:r>
              <a:rPr lang="en-GB" sz="2000" dirty="0" err="1"/>
              <a:t>av</a:t>
            </a:r>
            <a:r>
              <a:rPr lang="en-GB" sz="2000" dirty="0"/>
              <a:t> </a:t>
            </a:r>
            <a:r>
              <a:rPr lang="en-GB" sz="2000" dirty="0" err="1"/>
              <a:t>ikke</a:t>
            </a:r>
            <a:r>
              <a:rPr lang="en-GB" sz="2000" dirty="0"/>
              <a:t> </a:t>
            </a:r>
            <a:r>
              <a:rPr lang="en-GB" sz="2000" dirty="0" err="1"/>
              <a:t>å</a:t>
            </a:r>
            <a:r>
              <a:rPr lang="en-GB" sz="2000" dirty="0"/>
              <a:t> ha det</a:t>
            </a:r>
          </a:p>
          <a:p>
            <a:r>
              <a:rPr lang="en-GB" sz="2000" dirty="0" err="1"/>
              <a:t>Nytteverdien</a:t>
            </a:r>
            <a:r>
              <a:rPr lang="en-GB" sz="2000" dirty="0"/>
              <a:t> </a:t>
            </a:r>
            <a:r>
              <a:rPr lang="en-GB" sz="2000" dirty="0" err="1"/>
              <a:t>overstiger</a:t>
            </a:r>
            <a:r>
              <a:rPr lang="en-GB" sz="2000" dirty="0"/>
              <a:t> </a:t>
            </a:r>
            <a:r>
              <a:rPr lang="en-GB" sz="2000" dirty="0" err="1"/>
              <a:t>risikoen</a:t>
            </a:r>
            <a:endParaRPr lang="en-GB" sz="2000" dirty="0"/>
          </a:p>
          <a:p>
            <a:r>
              <a:rPr lang="en-GB" sz="2000" dirty="0"/>
              <a:t>Andre </a:t>
            </a:r>
            <a:r>
              <a:rPr lang="en-GB" sz="2000" dirty="0" err="1"/>
              <a:t>problemer</a:t>
            </a:r>
            <a:r>
              <a:rPr lang="en-GB" sz="2000" dirty="0"/>
              <a:t> </a:t>
            </a:r>
            <a:r>
              <a:rPr lang="en-GB" sz="2000" dirty="0" err="1"/>
              <a:t>har</a:t>
            </a:r>
            <a:r>
              <a:rPr lang="en-GB" sz="2000" dirty="0"/>
              <a:t> </a:t>
            </a:r>
            <a:r>
              <a:rPr lang="en-GB" sz="2000" dirty="0" err="1"/>
              <a:t>en</a:t>
            </a:r>
            <a:r>
              <a:rPr lang="en-GB" sz="2000" dirty="0"/>
              <a:t> </a:t>
            </a:r>
            <a:r>
              <a:rPr lang="en-GB" sz="2000" dirty="0" err="1"/>
              <a:t>løsning</a:t>
            </a:r>
            <a:endParaRPr lang="en-GB" sz="2000" dirty="0"/>
          </a:p>
        </p:txBody>
      </p:sp>
    </p:spTree>
    <p:extLst>
      <p:ext uri="{BB962C8B-B14F-4D97-AF65-F5344CB8AC3E}">
        <p14:creationId xmlns:p14="http://schemas.microsoft.com/office/powerpoint/2010/main" val="220259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058F93-6123-E106-4E8A-EF8BFB5AFB3E}"/>
              </a:ext>
            </a:extLst>
          </p:cNvPr>
          <p:cNvSpPr>
            <a:spLocks noGrp="1"/>
          </p:cNvSpPr>
          <p:nvPr>
            <p:ph type="title"/>
          </p:nvPr>
        </p:nvSpPr>
        <p:spPr>
          <a:xfrm>
            <a:off x="1954306" y="624110"/>
            <a:ext cx="9550305" cy="1280890"/>
          </a:xfrm>
        </p:spPr>
        <p:txBody>
          <a:bodyPr anchor="t">
            <a:normAutofit/>
          </a:bodyPr>
          <a:lstStyle/>
          <a:p>
            <a:r>
              <a:rPr lang="nb-NO" dirty="0"/>
              <a:t>Noen tanker om fremtiden</a:t>
            </a:r>
          </a:p>
        </p:txBody>
      </p:sp>
      <p:pic>
        <p:nvPicPr>
          <p:cNvPr id="6146" name="Picture 2" descr="Et bilde som inneholder person, innendørs, folkemengde&#10;&#10;Automatisk generert beskrivelse">
            <a:extLst>
              <a:ext uri="{FF2B5EF4-FFF2-40B4-BE49-F238E27FC236}">
                <a16:creationId xmlns:a16="http://schemas.microsoft.com/office/drawing/2014/main" id="{0575AFB9-55FA-A83B-6BB5-B852C251B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84" r="10288" b="-2"/>
          <a:stretch/>
        </p:blipFill>
        <p:spPr bwMode="auto">
          <a:xfrm>
            <a:off x="2589212" y="2133600"/>
            <a:ext cx="4313864" cy="3777622"/>
          </a:xfrm>
          <a:prstGeom prst="rect">
            <a:avLst/>
          </a:prstGeom>
          <a:solidFill>
            <a:srgbClr val="FFFFFF"/>
          </a:solidFill>
        </p:spPr>
      </p:pic>
      <p:sp>
        <p:nvSpPr>
          <p:cNvPr id="3" name="Plassholder for innhold 2">
            <a:extLst>
              <a:ext uri="{FF2B5EF4-FFF2-40B4-BE49-F238E27FC236}">
                <a16:creationId xmlns:a16="http://schemas.microsoft.com/office/drawing/2014/main" id="{6996B8E5-4897-DC79-D7F2-BA61D483784B}"/>
              </a:ext>
            </a:extLst>
          </p:cNvPr>
          <p:cNvSpPr>
            <a:spLocks noGrp="1"/>
          </p:cNvSpPr>
          <p:nvPr>
            <p:ph sz="half" idx="2"/>
          </p:nvPr>
        </p:nvSpPr>
        <p:spPr>
          <a:xfrm>
            <a:off x="7190747" y="1277232"/>
            <a:ext cx="4313864" cy="5580768"/>
          </a:xfrm>
        </p:spPr>
        <p:txBody>
          <a:bodyPr>
            <a:noAutofit/>
          </a:bodyPr>
          <a:lstStyle/>
          <a:p>
            <a:endParaRPr lang="nb-NO" sz="2200" dirty="0"/>
          </a:p>
          <a:p>
            <a:r>
              <a:rPr lang="nb-NO" sz="2100" dirty="0"/>
              <a:t>Lite kunnskap om genteknologi i befolkningen</a:t>
            </a:r>
          </a:p>
          <a:p>
            <a:endParaRPr lang="nb-NO" sz="2100" dirty="0"/>
          </a:p>
          <a:p>
            <a:r>
              <a:rPr lang="nb-NO" sz="2100" dirty="0"/>
              <a:t>Folkeopplysningsprosjekt</a:t>
            </a:r>
          </a:p>
          <a:p>
            <a:endParaRPr lang="nb-NO" sz="2100" dirty="0"/>
          </a:p>
          <a:p>
            <a:r>
              <a:rPr lang="nb-NO" sz="2100" dirty="0"/>
              <a:t>Ut av skyttergravene</a:t>
            </a:r>
          </a:p>
          <a:p>
            <a:endParaRPr lang="nb-NO" sz="2100" dirty="0"/>
          </a:p>
          <a:p>
            <a:r>
              <a:rPr lang="nb-NO" sz="2100" dirty="0"/>
              <a:t>Ta vitenskapen og etikken på alvor</a:t>
            </a:r>
          </a:p>
          <a:p>
            <a:endParaRPr lang="nb-NO" sz="2100" dirty="0"/>
          </a:p>
          <a:p>
            <a:r>
              <a:rPr lang="nb-NO" sz="2100" dirty="0"/>
              <a:t>Større aksept for et moderat eller optimistisk syn</a:t>
            </a:r>
          </a:p>
        </p:txBody>
      </p:sp>
    </p:spTree>
    <p:extLst>
      <p:ext uri="{BB962C8B-B14F-4D97-AF65-F5344CB8AC3E}">
        <p14:creationId xmlns:p14="http://schemas.microsoft.com/office/powerpoint/2010/main" val="182121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564A4CBD-FDA8-3DC1-141D-EAD0B4DC6267}"/>
              </a:ext>
            </a:extLst>
          </p:cNvPr>
          <p:cNvSpPr>
            <a:spLocks noGrp="1"/>
          </p:cNvSpPr>
          <p:nvPr>
            <p:ph type="title"/>
          </p:nvPr>
        </p:nvSpPr>
        <p:spPr>
          <a:xfrm>
            <a:off x="2589213" y="704155"/>
            <a:ext cx="8915400" cy="2724845"/>
          </a:xfrm>
        </p:spPr>
        <p:txBody>
          <a:bodyPr/>
          <a:lstStyle/>
          <a:p>
            <a:r>
              <a:rPr lang="nb-NO" dirty="0"/>
              <a:t>Takk!</a:t>
            </a:r>
          </a:p>
        </p:txBody>
      </p:sp>
      <p:sp>
        <p:nvSpPr>
          <p:cNvPr id="6" name="Plassholder for tekst 5">
            <a:extLst>
              <a:ext uri="{FF2B5EF4-FFF2-40B4-BE49-F238E27FC236}">
                <a16:creationId xmlns:a16="http://schemas.microsoft.com/office/drawing/2014/main" id="{594E5D70-FD7B-245D-2FC1-22C8893C0B59}"/>
              </a:ext>
            </a:extLst>
          </p:cNvPr>
          <p:cNvSpPr>
            <a:spLocks noGrp="1"/>
          </p:cNvSpPr>
          <p:nvPr>
            <p:ph type="body" sz="half" idx="2"/>
          </p:nvPr>
        </p:nvSpPr>
        <p:spPr>
          <a:xfrm>
            <a:off x="2589212" y="3926541"/>
            <a:ext cx="9800011" cy="986117"/>
          </a:xfrm>
        </p:spPr>
        <p:txBody>
          <a:bodyPr/>
          <a:lstStyle/>
          <a:p>
            <a:r>
              <a:rPr lang="nb-NO" dirty="0">
                <a:hlinkClick r:id="rId3"/>
              </a:rPr>
              <a:t>Espen.gamlund@uib.no</a:t>
            </a:r>
            <a:r>
              <a:rPr lang="nb-NO" dirty="0"/>
              <a:t> </a:t>
            </a:r>
          </a:p>
        </p:txBody>
      </p:sp>
    </p:spTree>
    <p:extLst>
      <p:ext uri="{BB962C8B-B14F-4D97-AF65-F5344CB8AC3E}">
        <p14:creationId xmlns:p14="http://schemas.microsoft.com/office/powerpoint/2010/main" val="3531032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00E8B3-2799-745D-E1C0-B373D8844A2C}"/>
              </a:ext>
            </a:extLst>
          </p:cNvPr>
          <p:cNvSpPr>
            <a:spLocks noGrp="1"/>
          </p:cNvSpPr>
          <p:nvPr>
            <p:ph type="title"/>
          </p:nvPr>
        </p:nvSpPr>
        <p:spPr>
          <a:xfrm>
            <a:off x="2592924" y="624110"/>
            <a:ext cx="8911687" cy="1280890"/>
          </a:xfrm>
        </p:spPr>
        <p:txBody>
          <a:bodyPr anchor="t">
            <a:normAutofit/>
          </a:bodyPr>
          <a:lstStyle/>
          <a:p>
            <a:r>
              <a:rPr lang="en-GB" dirty="0" err="1"/>
              <a:t>Hvorfor</a:t>
            </a:r>
            <a:r>
              <a:rPr lang="en-GB" dirty="0"/>
              <a:t> </a:t>
            </a:r>
            <a:r>
              <a:rPr lang="en-GB" dirty="0" err="1"/>
              <a:t>etikk</a:t>
            </a:r>
            <a:r>
              <a:rPr lang="en-GB" dirty="0"/>
              <a:t>?</a:t>
            </a:r>
          </a:p>
        </p:txBody>
      </p:sp>
      <p:pic>
        <p:nvPicPr>
          <p:cNvPr id="4098" name="Picture 2" descr="Et bilde som inneholder tekst&#10;&#10;Automatisk generert beskrivelse">
            <a:extLst>
              <a:ext uri="{FF2B5EF4-FFF2-40B4-BE49-F238E27FC236}">
                <a16:creationId xmlns:a16="http://schemas.microsoft.com/office/drawing/2014/main" id="{428FEF4C-BF84-E903-FB38-E77B518CAB8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82136" y="2300272"/>
            <a:ext cx="4313864" cy="3429521"/>
          </a:xfrm>
          <a:prstGeom prst="rect">
            <a:avLst/>
          </a:prstGeom>
          <a:solidFill>
            <a:srgbClr val="FFFFFF"/>
          </a:solidFill>
        </p:spPr>
      </p:pic>
      <p:sp>
        <p:nvSpPr>
          <p:cNvPr id="3" name="Plassholder for innhold 2">
            <a:extLst>
              <a:ext uri="{FF2B5EF4-FFF2-40B4-BE49-F238E27FC236}">
                <a16:creationId xmlns:a16="http://schemas.microsoft.com/office/drawing/2014/main" id="{8CF17679-5EE6-094C-30DC-06DBE8A61F52}"/>
              </a:ext>
            </a:extLst>
          </p:cNvPr>
          <p:cNvSpPr>
            <a:spLocks noGrp="1"/>
          </p:cNvSpPr>
          <p:nvPr>
            <p:ph sz="half" idx="2"/>
          </p:nvPr>
        </p:nvSpPr>
        <p:spPr>
          <a:xfrm>
            <a:off x="6633882" y="1721224"/>
            <a:ext cx="5325036" cy="4751294"/>
          </a:xfrm>
        </p:spPr>
        <p:txBody>
          <a:bodyPr>
            <a:normAutofit/>
          </a:bodyPr>
          <a:lstStyle/>
          <a:p>
            <a:pPr>
              <a:lnSpc>
                <a:spcPct val="90000"/>
              </a:lnSpc>
            </a:pPr>
            <a:endParaRPr lang="nb-NO" sz="1400" dirty="0">
              <a:effectLst/>
            </a:endParaRPr>
          </a:p>
          <a:p>
            <a:pPr>
              <a:lnSpc>
                <a:spcPct val="90000"/>
              </a:lnSpc>
            </a:pPr>
            <a:r>
              <a:rPr lang="nb-NO" dirty="0"/>
              <a:t>Etikk handler om hva vi bør og ikke bør gjøre -  hva som er godt og dårlig, rett og galt, rettferdig og urettferdig</a:t>
            </a:r>
          </a:p>
          <a:p>
            <a:pPr marL="0" indent="0">
              <a:lnSpc>
                <a:spcPct val="90000"/>
              </a:lnSpc>
              <a:buNone/>
            </a:pPr>
            <a:endParaRPr lang="nb-NO" dirty="0">
              <a:effectLst/>
            </a:endParaRPr>
          </a:p>
          <a:p>
            <a:pPr>
              <a:lnSpc>
                <a:spcPct val="90000"/>
              </a:lnSpc>
            </a:pPr>
            <a:r>
              <a:rPr lang="nb-NO" dirty="0">
                <a:effectLst/>
              </a:rPr>
              <a:t>Genteknologiloven §1</a:t>
            </a:r>
            <a:r>
              <a:rPr lang="nb-NO" dirty="0"/>
              <a:t>: Denne loven har til formål å sikre at framstilling og bruk av genmodifiserte organismer og framstilling av klonede dyr skjer på en etisk og samfunnsmessig forsvarlig måte, i samsvar med prinsippet om bærekraftig utvikling og uten helse- og miljømessige skadevirkninger</a:t>
            </a:r>
          </a:p>
          <a:p>
            <a:pPr marL="0" indent="0">
              <a:lnSpc>
                <a:spcPct val="90000"/>
              </a:lnSpc>
              <a:buNone/>
            </a:pPr>
            <a:endParaRPr lang="nb-NO" dirty="0"/>
          </a:p>
          <a:p>
            <a:pPr>
              <a:lnSpc>
                <a:spcPct val="90000"/>
              </a:lnSpc>
            </a:pPr>
            <a:r>
              <a:rPr lang="nb-NO" dirty="0">
                <a:effectLst/>
              </a:rPr>
              <a:t>Genteknologi har velferdsmessige konsekvenser for mennesker, dyr og natur</a:t>
            </a:r>
          </a:p>
        </p:txBody>
      </p:sp>
    </p:spTree>
    <p:extLst>
      <p:ext uri="{BB962C8B-B14F-4D97-AF65-F5344CB8AC3E}">
        <p14:creationId xmlns:p14="http://schemas.microsoft.com/office/powerpoint/2010/main" val="30437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F9985C-DE40-F128-9825-1075E970D9C6}"/>
              </a:ext>
            </a:extLst>
          </p:cNvPr>
          <p:cNvSpPr>
            <a:spLocks noGrp="1"/>
          </p:cNvSpPr>
          <p:nvPr>
            <p:ph type="title"/>
          </p:nvPr>
        </p:nvSpPr>
        <p:spPr>
          <a:xfrm>
            <a:off x="2592924" y="624110"/>
            <a:ext cx="8911687" cy="1280890"/>
          </a:xfrm>
        </p:spPr>
        <p:txBody>
          <a:bodyPr anchor="t">
            <a:normAutofit/>
          </a:bodyPr>
          <a:lstStyle/>
          <a:p>
            <a:r>
              <a:rPr lang="nb-NO" dirty="0"/>
              <a:t>                  </a:t>
            </a:r>
          </a:p>
        </p:txBody>
      </p:sp>
      <p:pic>
        <p:nvPicPr>
          <p:cNvPr id="3073" name="Picture 1" descr="page2image734097248">
            <a:extLst>
              <a:ext uri="{FF2B5EF4-FFF2-40B4-BE49-F238E27FC236}">
                <a16:creationId xmlns:a16="http://schemas.microsoft.com/office/drawing/2014/main" id="{3B563EFD-3F2A-6CCA-54B5-D423C5EE90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27502" y="1540189"/>
            <a:ext cx="4268498" cy="3777622"/>
          </a:xfrm>
          <a:prstGeom prst="rect">
            <a:avLst/>
          </a:prstGeom>
          <a:solidFill>
            <a:srgbClr val="FFFFFF"/>
          </a:solidFill>
        </p:spPr>
      </p:pic>
      <p:sp>
        <p:nvSpPr>
          <p:cNvPr id="3" name="Plassholder for innhold 2">
            <a:extLst>
              <a:ext uri="{FF2B5EF4-FFF2-40B4-BE49-F238E27FC236}">
                <a16:creationId xmlns:a16="http://schemas.microsoft.com/office/drawing/2014/main" id="{EB5D963E-54C1-CDB0-FC56-0EB1C8BABBEE}"/>
              </a:ext>
            </a:extLst>
          </p:cNvPr>
          <p:cNvSpPr>
            <a:spLocks noGrp="1"/>
          </p:cNvSpPr>
          <p:nvPr>
            <p:ph sz="half" idx="2"/>
          </p:nvPr>
        </p:nvSpPr>
        <p:spPr>
          <a:xfrm>
            <a:off x="6364941" y="1905000"/>
            <a:ext cx="5827059" cy="3777622"/>
          </a:xfrm>
        </p:spPr>
        <p:txBody>
          <a:bodyPr>
            <a:normAutofit/>
          </a:bodyPr>
          <a:lstStyle/>
          <a:p>
            <a:pPr marL="0" indent="0">
              <a:buNone/>
            </a:pPr>
            <a:r>
              <a:rPr lang="nb-NO" dirty="0"/>
              <a:t>         </a:t>
            </a:r>
          </a:p>
          <a:p>
            <a:pPr marL="0" indent="0">
              <a:buNone/>
            </a:pPr>
            <a:endParaRPr lang="nb-NO" dirty="0"/>
          </a:p>
          <a:p>
            <a:pPr marL="0" indent="0">
              <a:buNone/>
            </a:pPr>
            <a:r>
              <a:rPr lang="nb-NO" sz="3200" dirty="0"/>
              <a:t>Er GMO etisk riktig eller galt?</a:t>
            </a:r>
          </a:p>
          <a:p>
            <a:pPr marL="0" indent="0">
              <a:buNone/>
            </a:pPr>
            <a:endParaRPr lang="nb-NO" dirty="0"/>
          </a:p>
        </p:txBody>
      </p:sp>
    </p:spTree>
    <p:extLst>
      <p:ext uri="{BB962C8B-B14F-4D97-AF65-F5344CB8AC3E}">
        <p14:creationId xmlns:p14="http://schemas.microsoft.com/office/powerpoint/2010/main" val="3942115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979403-24E4-253F-9768-210C77BF994A}"/>
              </a:ext>
            </a:extLst>
          </p:cNvPr>
          <p:cNvSpPr>
            <a:spLocks noGrp="1"/>
          </p:cNvSpPr>
          <p:nvPr>
            <p:ph type="title"/>
          </p:nvPr>
        </p:nvSpPr>
        <p:spPr>
          <a:xfrm>
            <a:off x="2592924" y="624110"/>
            <a:ext cx="8911687" cy="1280890"/>
          </a:xfrm>
        </p:spPr>
        <p:txBody>
          <a:bodyPr anchor="t">
            <a:normAutofit/>
          </a:bodyPr>
          <a:lstStyle/>
          <a:p>
            <a:r>
              <a:rPr lang="en-GB" err="1"/>
              <a:t>En</a:t>
            </a:r>
            <a:r>
              <a:rPr lang="en-GB"/>
              <a:t> diagnose </a:t>
            </a:r>
            <a:r>
              <a:rPr lang="en-GB" err="1"/>
              <a:t>av</a:t>
            </a:r>
            <a:r>
              <a:rPr lang="en-GB"/>
              <a:t> </a:t>
            </a:r>
            <a:r>
              <a:rPr lang="en-GB" err="1"/>
              <a:t>debatten</a:t>
            </a:r>
            <a:r>
              <a:rPr lang="en-GB"/>
              <a:t> </a:t>
            </a:r>
            <a:r>
              <a:rPr lang="en-GB" err="1"/>
              <a:t>så</a:t>
            </a:r>
            <a:r>
              <a:rPr lang="en-GB"/>
              <a:t> </a:t>
            </a:r>
            <a:r>
              <a:rPr lang="en-GB" err="1"/>
              <a:t>langt</a:t>
            </a:r>
            <a:endParaRPr lang="en-GB"/>
          </a:p>
        </p:txBody>
      </p:sp>
      <p:pic>
        <p:nvPicPr>
          <p:cNvPr id="2050" name="Picture 2" descr="Et bilde som inneholder tekst, utendørs, gress, natur&#10;&#10;Automatisk generert beskrivelse">
            <a:extLst>
              <a:ext uri="{FF2B5EF4-FFF2-40B4-BE49-F238E27FC236}">
                <a16:creationId xmlns:a16="http://schemas.microsoft.com/office/drawing/2014/main" id="{03CB8523-9DCF-6CE2-1486-2DC419AB8A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64" r="6239" b="1"/>
          <a:stretch/>
        </p:blipFill>
        <p:spPr bwMode="auto">
          <a:xfrm>
            <a:off x="2589212" y="2133600"/>
            <a:ext cx="4313864" cy="3777622"/>
          </a:xfrm>
          <a:prstGeom prst="rect">
            <a:avLst/>
          </a:prstGeom>
          <a:solidFill>
            <a:srgbClr val="FFFFFF"/>
          </a:solidFill>
        </p:spPr>
      </p:pic>
      <p:sp>
        <p:nvSpPr>
          <p:cNvPr id="3" name="Plassholder for innhold 2">
            <a:extLst>
              <a:ext uri="{FF2B5EF4-FFF2-40B4-BE49-F238E27FC236}">
                <a16:creationId xmlns:a16="http://schemas.microsoft.com/office/drawing/2014/main" id="{777AE7D9-A430-4A90-2D4E-9BE03C45273C}"/>
              </a:ext>
            </a:extLst>
          </p:cNvPr>
          <p:cNvSpPr>
            <a:spLocks noGrp="1"/>
          </p:cNvSpPr>
          <p:nvPr>
            <p:ph sz="half" idx="2"/>
          </p:nvPr>
        </p:nvSpPr>
        <p:spPr>
          <a:xfrm>
            <a:off x="7190747" y="2126222"/>
            <a:ext cx="4313864" cy="3777622"/>
          </a:xfrm>
        </p:spPr>
        <p:txBody>
          <a:bodyPr>
            <a:normAutofit/>
          </a:bodyPr>
          <a:lstStyle/>
          <a:p>
            <a:r>
              <a:rPr lang="nb-NO" sz="2000" dirty="0"/>
              <a:t>Skyttergraver - polarisert</a:t>
            </a:r>
          </a:p>
          <a:p>
            <a:pPr marL="0" indent="0">
              <a:buNone/>
            </a:pPr>
            <a:endParaRPr lang="nb-NO" sz="2000" dirty="0"/>
          </a:p>
          <a:p>
            <a:r>
              <a:rPr lang="nb-NO" sz="2000" dirty="0"/>
              <a:t>Uenighet om fakta og verdier</a:t>
            </a:r>
          </a:p>
          <a:p>
            <a:endParaRPr lang="nb-NO" sz="2000" dirty="0"/>
          </a:p>
          <a:p>
            <a:r>
              <a:rPr lang="nb-NO" sz="2000" dirty="0"/>
              <a:t>Overdreven forsiktighetsstrategi</a:t>
            </a:r>
          </a:p>
          <a:p>
            <a:endParaRPr lang="nb-NO" sz="2000" dirty="0"/>
          </a:p>
          <a:p>
            <a:r>
              <a:rPr lang="nb-NO" sz="2000" dirty="0"/>
              <a:t>Stigmatisering av genteknologi</a:t>
            </a:r>
          </a:p>
          <a:p>
            <a:endParaRPr lang="nb-NO" dirty="0"/>
          </a:p>
        </p:txBody>
      </p:sp>
    </p:spTree>
    <p:extLst>
      <p:ext uri="{BB962C8B-B14F-4D97-AF65-F5344CB8AC3E}">
        <p14:creationId xmlns:p14="http://schemas.microsoft.com/office/powerpoint/2010/main" val="32282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F9985C-DE40-F128-9825-1075E970D9C6}"/>
              </a:ext>
            </a:extLst>
          </p:cNvPr>
          <p:cNvSpPr>
            <a:spLocks noGrp="1"/>
          </p:cNvSpPr>
          <p:nvPr>
            <p:ph type="title"/>
          </p:nvPr>
        </p:nvSpPr>
        <p:spPr>
          <a:xfrm>
            <a:off x="1640156" y="259299"/>
            <a:ext cx="8911687" cy="1280890"/>
          </a:xfrm>
        </p:spPr>
        <p:txBody>
          <a:bodyPr anchor="t">
            <a:normAutofit/>
          </a:bodyPr>
          <a:lstStyle/>
          <a:p>
            <a:r>
              <a:rPr lang="nb-NO" dirty="0"/>
              <a:t> Tilbake til spørsmålet</a:t>
            </a:r>
          </a:p>
        </p:txBody>
      </p:sp>
      <p:pic>
        <p:nvPicPr>
          <p:cNvPr id="3073" name="Picture 1" descr="page2image734097248">
            <a:extLst>
              <a:ext uri="{FF2B5EF4-FFF2-40B4-BE49-F238E27FC236}">
                <a16:creationId xmlns:a16="http://schemas.microsoft.com/office/drawing/2014/main" id="{3B563EFD-3F2A-6CCA-54B5-D423C5EE90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27502" y="1540189"/>
            <a:ext cx="4268498" cy="3777622"/>
          </a:xfrm>
          <a:prstGeom prst="rect">
            <a:avLst/>
          </a:prstGeom>
          <a:solidFill>
            <a:srgbClr val="FFFFFF"/>
          </a:solidFill>
        </p:spPr>
      </p:pic>
      <p:sp>
        <p:nvSpPr>
          <p:cNvPr id="3" name="Plassholder for innhold 2">
            <a:extLst>
              <a:ext uri="{FF2B5EF4-FFF2-40B4-BE49-F238E27FC236}">
                <a16:creationId xmlns:a16="http://schemas.microsoft.com/office/drawing/2014/main" id="{EB5D963E-54C1-CDB0-FC56-0EB1C8BABBEE}"/>
              </a:ext>
            </a:extLst>
          </p:cNvPr>
          <p:cNvSpPr>
            <a:spLocks noGrp="1"/>
          </p:cNvSpPr>
          <p:nvPr>
            <p:ph sz="half" idx="2"/>
          </p:nvPr>
        </p:nvSpPr>
        <p:spPr>
          <a:xfrm>
            <a:off x="6364941" y="1905000"/>
            <a:ext cx="5827059" cy="3777622"/>
          </a:xfrm>
        </p:spPr>
        <p:txBody>
          <a:bodyPr>
            <a:normAutofit/>
          </a:bodyPr>
          <a:lstStyle/>
          <a:p>
            <a:pPr marL="0" indent="0">
              <a:buNone/>
            </a:pPr>
            <a:r>
              <a:rPr lang="nb-NO" dirty="0"/>
              <a:t>         </a:t>
            </a:r>
          </a:p>
          <a:p>
            <a:pPr marL="0" indent="0">
              <a:buNone/>
            </a:pPr>
            <a:endParaRPr lang="nb-NO" dirty="0"/>
          </a:p>
          <a:p>
            <a:pPr marL="0" indent="0">
              <a:buNone/>
            </a:pPr>
            <a:r>
              <a:rPr lang="nb-NO" sz="3200" dirty="0"/>
              <a:t>Er GMO etisk riktig eller galt?</a:t>
            </a:r>
          </a:p>
          <a:p>
            <a:pPr marL="0" indent="0">
              <a:buNone/>
            </a:pPr>
            <a:endParaRPr lang="nb-NO" dirty="0"/>
          </a:p>
        </p:txBody>
      </p:sp>
    </p:spTree>
    <p:extLst>
      <p:ext uri="{BB962C8B-B14F-4D97-AF65-F5344CB8AC3E}">
        <p14:creationId xmlns:p14="http://schemas.microsoft.com/office/powerpoint/2010/main" val="2136786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F77D33-C3E6-543D-4D54-43AF05D7AC3D}"/>
              </a:ext>
            </a:extLst>
          </p:cNvPr>
          <p:cNvSpPr>
            <a:spLocks noGrp="1"/>
          </p:cNvSpPr>
          <p:nvPr>
            <p:ph type="title"/>
          </p:nvPr>
        </p:nvSpPr>
        <p:spPr>
          <a:xfrm>
            <a:off x="2592924" y="624110"/>
            <a:ext cx="8911687" cy="1280890"/>
          </a:xfrm>
        </p:spPr>
        <p:txBody>
          <a:bodyPr anchor="t">
            <a:normAutofit/>
          </a:bodyPr>
          <a:lstStyle/>
          <a:p>
            <a:r>
              <a:rPr lang="en-GB"/>
              <a:t>Et skeptisk syn</a:t>
            </a:r>
          </a:p>
        </p:txBody>
      </p:sp>
      <p:pic>
        <p:nvPicPr>
          <p:cNvPr id="5" name="Picture 4" descr="Hjerteformet lås">
            <a:extLst>
              <a:ext uri="{FF2B5EF4-FFF2-40B4-BE49-F238E27FC236}">
                <a16:creationId xmlns:a16="http://schemas.microsoft.com/office/drawing/2014/main" id="{3413C341-3474-34B1-C75D-1403AF28E7BE}"/>
              </a:ext>
            </a:extLst>
          </p:cNvPr>
          <p:cNvPicPr>
            <a:picLocks noChangeAspect="1"/>
          </p:cNvPicPr>
          <p:nvPr/>
        </p:nvPicPr>
        <p:blipFill rotWithShape="1">
          <a:blip r:embed="rId3">
            <a:extLst>
              <a:ext uri="{28A0092B-C50C-407E-A947-70E740481C1C}">
                <a14:useLocalDpi xmlns:a14="http://schemas.microsoft.com/office/drawing/2010/main"/>
              </a:ext>
            </a:extLst>
          </a:blip>
          <a:srcRect l="13135" r="22629" b="-3"/>
          <a:stretch/>
        </p:blipFill>
        <p:spPr>
          <a:xfrm>
            <a:off x="2589212" y="2133600"/>
            <a:ext cx="4313864" cy="3777622"/>
          </a:xfrm>
          <a:prstGeom prst="rect">
            <a:avLst/>
          </a:prstGeom>
          <a:noFill/>
        </p:spPr>
      </p:pic>
      <p:sp>
        <p:nvSpPr>
          <p:cNvPr id="3" name="Plassholder for innhold 2">
            <a:extLst>
              <a:ext uri="{FF2B5EF4-FFF2-40B4-BE49-F238E27FC236}">
                <a16:creationId xmlns:a16="http://schemas.microsoft.com/office/drawing/2014/main" id="{80620209-08F8-575C-7769-BB93DC9151ED}"/>
              </a:ext>
            </a:extLst>
          </p:cNvPr>
          <p:cNvSpPr>
            <a:spLocks noGrp="1"/>
          </p:cNvSpPr>
          <p:nvPr>
            <p:ph sz="half" idx="2"/>
          </p:nvPr>
        </p:nvSpPr>
        <p:spPr>
          <a:xfrm>
            <a:off x="7190747" y="2126222"/>
            <a:ext cx="4313864" cy="3777622"/>
          </a:xfrm>
        </p:spPr>
        <p:txBody>
          <a:bodyPr>
            <a:normAutofit/>
          </a:bodyPr>
          <a:lstStyle/>
          <a:p>
            <a:endParaRPr lang="en-GB" sz="2400" dirty="0"/>
          </a:p>
          <a:p>
            <a:pPr marL="0" indent="0">
              <a:buNone/>
            </a:pPr>
            <a:r>
              <a:rPr lang="en-GB" sz="2400" b="1" dirty="0"/>
              <a:t>PÅSTAND</a:t>
            </a:r>
            <a:r>
              <a:rPr lang="en-GB" sz="2400" dirty="0"/>
              <a:t>: Det er </a:t>
            </a:r>
            <a:r>
              <a:rPr lang="en-GB" sz="2400" dirty="0" err="1"/>
              <a:t>etisk</a:t>
            </a:r>
            <a:r>
              <a:rPr lang="en-GB" sz="2400" dirty="0"/>
              <a:t> </a:t>
            </a:r>
            <a:r>
              <a:rPr lang="en-GB" sz="2400" dirty="0" err="1"/>
              <a:t>forbudt</a:t>
            </a:r>
            <a:r>
              <a:rPr lang="en-GB" sz="2400" dirty="0"/>
              <a:t> </a:t>
            </a:r>
            <a:r>
              <a:rPr lang="en-GB" sz="2400" dirty="0" err="1"/>
              <a:t>å</a:t>
            </a:r>
            <a:r>
              <a:rPr lang="en-GB" sz="2400" dirty="0"/>
              <a:t> </a:t>
            </a:r>
            <a:r>
              <a:rPr lang="en-GB" sz="2400" dirty="0" err="1"/>
              <a:t>benytte</a:t>
            </a:r>
            <a:r>
              <a:rPr lang="en-GB" sz="2400" dirty="0"/>
              <a:t> GMO for </a:t>
            </a:r>
            <a:r>
              <a:rPr lang="en-GB" sz="2400" dirty="0" err="1"/>
              <a:t>å</a:t>
            </a:r>
            <a:r>
              <a:rPr lang="en-GB" sz="2400" dirty="0"/>
              <a:t> </a:t>
            </a:r>
            <a:r>
              <a:rPr lang="en-GB" sz="2400" dirty="0" err="1"/>
              <a:t>løse</a:t>
            </a:r>
            <a:r>
              <a:rPr lang="en-GB" sz="2400" dirty="0"/>
              <a:t> </a:t>
            </a:r>
            <a:r>
              <a:rPr lang="en-GB" sz="2400" dirty="0" err="1"/>
              <a:t>samfunnsutfordringer</a:t>
            </a:r>
            <a:r>
              <a:rPr lang="en-GB" sz="2400" dirty="0"/>
              <a:t> (</a:t>
            </a:r>
            <a:r>
              <a:rPr lang="en-GB" sz="2400" dirty="0" err="1"/>
              <a:t>etisk</a:t>
            </a:r>
            <a:r>
              <a:rPr lang="en-GB" sz="2400" dirty="0"/>
              <a:t> </a:t>
            </a:r>
            <a:r>
              <a:rPr lang="en-GB" sz="2400" dirty="0" err="1"/>
              <a:t>riktig</a:t>
            </a:r>
            <a:r>
              <a:rPr lang="en-GB" sz="2400" dirty="0"/>
              <a:t> </a:t>
            </a:r>
            <a:r>
              <a:rPr lang="en-GB" sz="2400" dirty="0" err="1"/>
              <a:t>å</a:t>
            </a:r>
            <a:r>
              <a:rPr lang="en-GB" sz="2400" dirty="0"/>
              <a:t> la </a:t>
            </a:r>
            <a:r>
              <a:rPr lang="en-GB" sz="2400" dirty="0" err="1"/>
              <a:t>være</a:t>
            </a:r>
            <a:r>
              <a:rPr lang="en-GB" sz="2400" dirty="0"/>
              <a:t>)</a:t>
            </a:r>
          </a:p>
          <a:p>
            <a:endParaRPr lang="en-GB" sz="2400" dirty="0"/>
          </a:p>
          <a:p>
            <a:pPr marL="0" indent="0">
              <a:buNone/>
            </a:pPr>
            <a:r>
              <a:rPr lang="en-GB" sz="2400" b="1" dirty="0"/>
              <a:t>BEGRUNNELSE</a:t>
            </a:r>
            <a:r>
              <a:rPr lang="en-GB" sz="2400" dirty="0"/>
              <a:t>: Det er </a:t>
            </a:r>
            <a:r>
              <a:rPr lang="en-GB" sz="2400" dirty="0" err="1"/>
              <a:t>unaturlig</a:t>
            </a:r>
            <a:r>
              <a:rPr lang="en-GB" sz="2400" dirty="0"/>
              <a:t> og </a:t>
            </a:r>
            <a:r>
              <a:rPr lang="en-GB" sz="2400" dirty="0" err="1"/>
              <a:t>risikabelt</a:t>
            </a:r>
            <a:endParaRPr lang="en-GB" sz="2400" dirty="0"/>
          </a:p>
          <a:p>
            <a:endParaRPr lang="en-GB" dirty="0"/>
          </a:p>
        </p:txBody>
      </p:sp>
    </p:spTree>
    <p:extLst>
      <p:ext uri="{BB962C8B-B14F-4D97-AF65-F5344CB8AC3E}">
        <p14:creationId xmlns:p14="http://schemas.microsoft.com/office/powerpoint/2010/main" val="47690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3BC5EC-2A88-ADEC-C26C-90956FEC278C}"/>
              </a:ext>
            </a:extLst>
          </p:cNvPr>
          <p:cNvSpPr>
            <a:spLocks noGrp="1"/>
          </p:cNvSpPr>
          <p:nvPr>
            <p:ph type="title"/>
          </p:nvPr>
        </p:nvSpPr>
        <p:spPr>
          <a:xfrm>
            <a:off x="2592924" y="624110"/>
            <a:ext cx="8911687" cy="1280890"/>
          </a:xfrm>
        </p:spPr>
        <p:txBody>
          <a:bodyPr anchor="t">
            <a:normAutofit/>
          </a:bodyPr>
          <a:lstStyle/>
          <a:p>
            <a:r>
              <a:rPr lang="nb-NO"/>
              <a:t>Et moderat syn</a:t>
            </a:r>
          </a:p>
        </p:txBody>
      </p:sp>
      <p:pic>
        <p:nvPicPr>
          <p:cNvPr id="5" name="Picture 4" descr="Person som bruker mikroområde">
            <a:extLst>
              <a:ext uri="{FF2B5EF4-FFF2-40B4-BE49-F238E27FC236}">
                <a16:creationId xmlns:a16="http://schemas.microsoft.com/office/drawing/2014/main" id="{FCE927F4-668A-4580-7D3E-BBE80454C150}"/>
              </a:ext>
            </a:extLst>
          </p:cNvPr>
          <p:cNvPicPr>
            <a:picLocks noChangeAspect="1"/>
          </p:cNvPicPr>
          <p:nvPr/>
        </p:nvPicPr>
        <p:blipFill rotWithShape="1">
          <a:blip r:embed="rId3">
            <a:extLst>
              <a:ext uri="{28A0092B-C50C-407E-A947-70E740481C1C}">
                <a14:useLocalDpi xmlns:a14="http://schemas.microsoft.com/office/drawing/2010/main"/>
              </a:ext>
            </a:extLst>
          </a:blip>
          <a:srcRect l="19071" r="16693" b="-3"/>
          <a:stretch/>
        </p:blipFill>
        <p:spPr>
          <a:xfrm>
            <a:off x="2589212" y="2133600"/>
            <a:ext cx="4313864" cy="3777622"/>
          </a:xfrm>
          <a:prstGeom prst="rect">
            <a:avLst/>
          </a:prstGeom>
          <a:noFill/>
        </p:spPr>
      </p:pic>
      <p:sp>
        <p:nvSpPr>
          <p:cNvPr id="3" name="Plassholder for innhold 2">
            <a:extLst>
              <a:ext uri="{FF2B5EF4-FFF2-40B4-BE49-F238E27FC236}">
                <a16:creationId xmlns:a16="http://schemas.microsoft.com/office/drawing/2014/main" id="{82359238-241B-66F0-905C-259949C11E77}"/>
              </a:ext>
            </a:extLst>
          </p:cNvPr>
          <p:cNvSpPr>
            <a:spLocks noGrp="1"/>
          </p:cNvSpPr>
          <p:nvPr>
            <p:ph sz="half" idx="2"/>
          </p:nvPr>
        </p:nvSpPr>
        <p:spPr>
          <a:xfrm>
            <a:off x="7190747" y="2126222"/>
            <a:ext cx="4313864" cy="3777622"/>
          </a:xfrm>
        </p:spPr>
        <p:txBody>
          <a:bodyPr>
            <a:normAutofit/>
          </a:bodyPr>
          <a:lstStyle/>
          <a:p>
            <a:pPr marL="0" indent="0">
              <a:buNone/>
            </a:pPr>
            <a:endParaRPr lang="nb-NO" sz="2000" dirty="0"/>
          </a:p>
          <a:p>
            <a:pPr marL="0" indent="0">
              <a:buNone/>
            </a:pPr>
            <a:r>
              <a:rPr lang="nb-NO" sz="2400" b="1" dirty="0"/>
              <a:t>PÅSTAND</a:t>
            </a:r>
            <a:r>
              <a:rPr lang="nb-NO" sz="2400" dirty="0"/>
              <a:t>: Det kan være etisk tillatt å benytte GMO for å løse samfunns-utfordringer </a:t>
            </a:r>
          </a:p>
          <a:p>
            <a:pPr marL="0" indent="0">
              <a:buNone/>
            </a:pPr>
            <a:endParaRPr lang="nb-NO" sz="2400" dirty="0"/>
          </a:p>
          <a:p>
            <a:pPr marL="0" indent="0">
              <a:buNone/>
            </a:pPr>
            <a:r>
              <a:rPr lang="nb-NO" sz="2400" b="1" dirty="0"/>
              <a:t>BEGRUNNELSE</a:t>
            </a:r>
            <a:r>
              <a:rPr lang="nb-NO" sz="2400" dirty="0"/>
              <a:t>: Dersom nytteverdien overstiger risikoen</a:t>
            </a:r>
          </a:p>
        </p:txBody>
      </p:sp>
    </p:spTree>
    <p:extLst>
      <p:ext uri="{BB962C8B-B14F-4D97-AF65-F5344CB8AC3E}">
        <p14:creationId xmlns:p14="http://schemas.microsoft.com/office/powerpoint/2010/main" val="238260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81F6F9-6C60-B927-64D9-C818922ADF50}"/>
              </a:ext>
            </a:extLst>
          </p:cNvPr>
          <p:cNvSpPr>
            <a:spLocks noGrp="1"/>
          </p:cNvSpPr>
          <p:nvPr>
            <p:ph type="title"/>
          </p:nvPr>
        </p:nvSpPr>
        <p:spPr>
          <a:xfrm>
            <a:off x="2592924" y="624110"/>
            <a:ext cx="8911687" cy="1280890"/>
          </a:xfrm>
        </p:spPr>
        <p:txBody>
          <a:bodyPr anchor="t">
            <a:normAutofit/>
          </a:bodyPr>
          <a:lstStyle/>
          <a:p>
            <a:r>
              <a:rPr lang="nb-NO"/>
              <a:t>Et optimistisk syn</a:t>
            </a:r>
          </a:p>
        </p:txBody>
      </p:sp>
      <p:pic>
        <p:nvPicPr>
          <p:cNvPr id="5" name="Picture 4" descr="Lyspære på gul bakgrunn med tegnede lysstråler og ledning">
            <a:extLst>
              <a:ext uri="{FF2B5EF4-FFF2-40B4-BE49-F238E27FC236}">
                <a16:creationId xmlns:a16="http://schemas.microsoft.com/office/drawing/2014/main" id="{5A974235-4F70-A863-01CA-291857DB53B8}"/>
              </a:ext>
            </a:extLst>
          </p:cNvPr>
          <p:cNvPicPr>
            <a:picLocks noChangeAspect="1"/>
          </p:cNvPicPr>
          <p:nvPr/>
        </p:nvPicPr>
        <p:blipFill rotWithShape="1">
          <a:blip r:embed="rId3">
            <a:extLst>
              <a:ext uri="{28A0092B-C50C-407E-A947-70E740481C1C}">
                <a14:useLocalDpi xmlns:a14="http://schemas.microsoft.com/office/drawing/2010/main"/>
              </a:ext>
            </a:extLst>
          </a:blip>
          <a:srcRect l="35766" r="-3" b="-3"/>
          <a:stretch/>
        </p:blipFill>
        <p:spPr>
          <a:xfrm>
            <a:off x="2589212" y="2133600"/>
            <a:ext cx="4313864" cy="3777622"/>
          </a:xfrm>
          <a:prstGeom prst="rect">
            <a:avLst/>
          </a:prstGeom>
          <a:noFill/>
        </p:spPr>
      </p:pic>
      <p:sp>
        <p:nvSpPr>
          <p:cNvPr id="3" name="Plassholder for innhold 2">
            <a:extLst>
              <a:ext uri="{FF2B5EF4-FFF2-40B4-BE49-F238E27FC236}">
                <a16:creationId xmlns:a16="http://schemas.microsoft.com/office/drawing/2014/main" id="{1C92E626-25E5-441F-1485-FFCB61AFD849}"/>
              </a:ext>
            </a:extLst>
          </p:cNvPr>
          <p:cNvSpPr>
            <a:spLocks noGrp="1"/>
          </p:cNvSpPr>
          <p:nvPr>
            <p:ph sz="half" idx="2"/>
          </p:nvPr>
        </p:nvSpPr>
        <p:spPr>
          <a:xfrm>
            <a:off x="7190747" y="2126222"/>
            <a:ext cx="4313864" cy="3777622"/>
          </a:xfrm>
        </p:spPr>
        <p:txBody>
          <a:bodyPr>
            <a:normAutofit fontScale="92500" lnSpcReduction="10000"/>
          </a:bodyPr>
          <a:lstStyle/>
          <a:p>
            <a:pPr marL="0" indent="0">
              <a:buNone/>
            </a:pPr>
            <a:endParaRPr lang="nb-NO" dirty="0"/>
          </a:p>
          <a:p>
            <a:pPr marL="0" indent="0">
              <a:buNone/>
            </a:pPr>
            <a:r>
              <a:rPr lang="nb-NO" sz="2400" b="1" dirty="0"/>
              <a:t>PÅSTAND</a:t>
            </a:r>
            <a:r>
              <a:rPr lang="nb-NO" sz="2400" dirty="0"/>
              <a:t>: Det er etisk påbudt å benytte GMO for å løse samfunnsutfordringer (etisk galt å la være)</a:t>
            </a:r>
          </a:p>
          <a:p>
            <a:pPr marL="0" indent="0">
              <a:buNone/>
            </a:pPr>
            <a:endParaRPr lang="nb-NO" sz="2400" dirty="0"/>
          </a:p>
          <a:p>
            <a:pPr marL="0" indent="0">
              <a:buNone/>
            </a:pPr>
            <a:r>
              <a:rPr lang="nb-NO" sz="2400" b="1" dirty="0"/>
              <a:t>BEGRUNNELSE</a:t>
            </a:r>
            <a:r>
              <a:rPr lang="nb-NO" sz="2400" dirty="0"/>
              <a:t>: Potensielt stor nytteverdi (klima, natur, fattigdom), ikke mer risikabelt enn tradisjonelle avlsmetoder, kostnad/risiko å la være</a:t>
            </a:r>
          </a:p>
        </p:txBody>
      </p:sp>
    </p:spTree>
    <p:extLst>
      <p:ext uri="{BB962C8B-B14F-4D97-AF65-F5344CB8AC3E}">
        <p14:creationId xmlns:p14="http://schemas.microsoft.com/office/powerpoint/2010/main" val="360656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855A36-F2B9-B268-AF95-C9C0D9824BEA}"/>
              </a:ext>
            </a:extLst>
          </p:cNvPr>
          <p:cNvSpPr>
            <a:spLocks noGrp="1"/>
          </p:cNvSpPr>
          <p:nvPr>
            <p:ph type="title"/>
          </p:nvPr>
        </p:nvSpPr>
        <p:spPr>
          <a:xfrm>
            <a:off x="2592924" y="624110"/>
            <a:ext cx="8911687" cy="1280890"/>
          </a:xfrm>
        </p:spPr>
        <p:txBody>
          <a:bodyPr anchor="t">
            <a:normAutofit/>
          </a:bodyPr>
          <a:lstStyle/>
          <a:p>
            <a:r>
              <a:rPr lang="nb-NO" dirty="0"/>
              <a:t>Et viktig etisk prinsipp</a:t>
            </a:r>
          </a:p>
        </p:txBody>
      </p:sp>
      <p:pic>
        <p:nvPicPr>
          <p:cNvPr id="1026" name="Picture 2" descr="The principles of equity and trusts – Telegraph">
            <a:extLst>
              <a:ext uri="{FF2B5EF4-FFF2-40B4-BE49-F238E27FC236}">
                <a16:creationId xmlns:a16="http://schemas.microsoft.com/office/drawing/2014/main" id="{DF0D99E7-14A8-FF17-F64C-F47DB13372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57333" y="2133600"/>
            <a:ext cx="3777622" cy="3777622"/>
          </a:xfrm>
          <a:prstGeom prst="rect">
            <a:avLst/>
          </a:prstGeom>
          <a:solidFill>
            <a:srgbClr val="FFFFFF"/>
          </a:solidFill>
        </p:spPr>
      </p:pic>
      <p:sp>
        <p:nvSpPr>
          <p:cNvPr id="3" name="Plassholder for innhold 2">
            <a:extLst>
              <a:ext uri="{FF2B5EF4-FFF2-40B4-BE49-F238E27FC236}">
                <a16:creationId xmlns:a16="http://schemas.microsoft.com/office/drawing/2014/main" id="{970ECBAC-6582-354F-0ABE-6BE7A02EC783}"/>
              </a:ext>
            </a:extLst>
          </p:cNvPr>
          <p:cNvSpPr>
            <a:spLocks noGrp="1"/>
          </p:cNvSpPr>
          <p:nvPr>
            <p:ph sz="half" idx="2"/>
          </p:nvPr>
        </p:nvSpPr>
        <p:spPr>
          <a:xfrm>
            <a:off x="7190747" y="1595717"/>
            <a:ext cx="4313864" cy="4769223"/>
          </a:xfrm>
        </p:spPr>
        <p:txBody>
          <a:bodyPr>
            <a:normAutofit/>
          </a:bodyPr>
          <a:lstStyle/>
          <a:p>
            <a:pPr marL="0" indent="0">
              <a:buNone/>
            </a:pPr>
            <a:r>
              <a:rPr lang="nb-NO" sz="2400" b="1" dirty="0"/>
              <a:t>LIKHETSPRINSIPPET</a:t>
            </a:r>
            <a:r>
              <a:rPr lang="nb-NO" sz="2400" dirty="0"/>
              <a:t>: Like tilfeller skal behandles likt, forskjellsbehandling krever en etisk relevant forskjell</a:t>
            </a:r>
          </a:p>
          <a:p>
            <a:pPr lvl="1"/>
            <a:r>
              <a:rPr lang="nb-NO" sz="2000" dirty="0"/>
              <a:t>GMO like farlig eller ufarlig som ikke-GMO </a:t>
            </a:r>
          </a:p>
          <a:p>
            <a:pPr lvl="1"/>
            <a:r>
              <a:rPr lang="nb-NO" sz="2000" dirty="0"/>
              <a:t>Diskriminering å vurdere GMO ut fra teknologien, og ikke egenskapene til produktet</a:t>
            </a:r>
          </a:p>
          <a:p>
            <a:pPr lvl="1"/>
            <a:r>
              <a:rPr lang="nb-NO" sz="2000" dirty="0"/>
              <a:t>Vurdering av GMO fra sak til sak og ikke under ett</a:t>
            </a:r>
          </a:p>
          <a:p>
            <a:pPr lvl="1"/>
            <a:endParaRPr lang="nb-NO" sz="1800" dirty="0"/>
          </a:p>
          <a:p>
            <a:pPr marL="0" indent="0">
              <a:buNone/>
            </a:pPr>
            <a:endParaRPr lang="nb-NO" dirty="0"/>
          </a:p>
        </p:txBody>
      </p:sp>
    </p:spTree>
    <p:extLst>
      <p:ext uri="{BB962C8B-B14F-4D97-AF65-F5344CB8AC3E}">
        <p14:creationId xmlns:p14="http://schemas.microsoft.com/office/powerpoint/2010/main" val="8541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ryllestav">
  <a:themeElements>
    <a:clrScheme name="Tryllestav">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Tryllestav">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yllestav">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Innlegg_DNVA" id="{611834A0-E4C7-A045-8059-F5FAB0E10707}" vid="{48D18A47-F968-024C-B4A7-09460D450F9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4668</TotalTime>
  <Words>2022</Words>
  <Application>Microsoft Macintosh PowerPoint</Application>
  <PresentationFormat>Widescreen</PresentationFormat>
  <Paragraphs>149</Paragraphs>
  <Slides>13</Slides>
  <Notes>13</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13</vt:i4>
      </vt:variant>
    </vt:vector>
  </HeadingPairs>
  <TitlesOfParts>
    <vt:vector size="20" baseType="lpstr">
      <vt:lpstr>Arial</vt:lpstr>
      <vt:lpstr>Calibri</vt:lpstr>
      <vt:lpstr>Century Gothic</vt:lpstr>
      <vt:lpstr>plantin</vt:lpstr>
      <vt:lpstr>Times New Roman</vt:lpstr>
      <vt:lpstr>Wingdings 3</vt:lpstr>
      <vt:lpstr>Tryllestav</vt:lpstr>
      <vt:lpstr>Hvordan skal vi tenke etisk om GMO?</vt:lpstr>
      <vt:lpstr>Hvorfor etikk?</vt:lpstr>
      <vt:lpstr>                  </vt:lpstr>
      <vt:lpstr>En diagnose av debatten så langt</vt:lpstr>
      <vt:lpstr> Tilbake til spørsmålet</vt:lpstr>
      <vt:lpstr>Et skeptisk syn</vt:lpstr>
      <vt:lpstr>Et moderat syn</vt:lpstr>
      <vt:lpstr>Et optimistisk syn</vt:lpstr>
      <vt:lpstr>Et viktig etisk prinsipp</vt:lpstr>
      <vt:lpstr>Hvem har begrunnelsesbyrden?</vt:lpstr>
      <vt:lpstr>Begge parter har en begrunnelsesbyrde</vt:lpstr>
      <vt:lpstr>Noen tanker om fremtiden</vt:lpstr>
      <vt:lpstr>Takk!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Espen Gamlund</dc:creator>
  <cp:lastModifiedBy>Espen Gamlund</cp:lastModifiedBy>
  <cp:revision>196</cp:revision>
  <dcterms:created xsi:type="dcterms:W3CDTF">2023-01-09T09:51:01Z</dcterms:created>
  <dcterms:modified xsi:type="dcterms:W3CDTF">2023-01-23T13:48:13Z</dcterms:modified>
</cp:coreProperties>
</file>