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1.xml" ContentType="application/vnd.ms-office.chartex+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12">
  <p:sldMasterIdLst>
    <p:sldMasterId id="2147483648" r:id="rId1"/>
    <p:sldMasterId id="2147483652" r:id="rId2"/>
    <p:sldMasterId id="2147483655" r:id="rId3"/>
    <p:sldMasterId id="2147483660" r:id="rId4"/>
    <p:sldMasterId id="2147483671" r:id="rId5"/>
  </p:sldMasterIdLst>
  <p:notesMasterIdLst>
    <p:notesMasterId r:id="rId27"/>
  </p:notesMasterIdLst>
  <p:handoutMasterIdLst>
    <p:handoutMasterId r:id="rId28"/>
  </p:handoutMasterIdLst>
  <p:sldIdLst>
    <p:sldId id="344" r:id="rId6"/>
    <p:sldId id="347" r:id="rId7"/>
    <p:sldId id="2262" r:id="rId8"/>
    <p:sldId id="541" r:id="rId9"/>
    <p:sldId id="540" r:id="rId10"/>
    <p:sldId id="893" r:id="rId11"/>
    <p:sldId id="606" r:id="rId12"/>
    <p:sldId id="2276" r:id="rId13"/>
    <p:sldId id="2277" r:id="rId14"/>
    <p:sldId id="366" r:id="rId15"/>
    <p:sldId id="367" r:id="rId16"/>
    <p:sldId id="369" r:id="rId17"/>
    <p:sldId id="359" r:id="rId18"/>
    <p:sldId id="2275" r:id="rId19"/>
    <p:sldId id="2282" r:id="rId20"/>
    <p:sldId id="2279" r:id="rId21"/>
    <p:sldId id="2280" r:id="rId22"/>
    <p:sldId id="285" r:id="rId23"/>
    <p:sldId id="2281" r:id="rId24"/>
    <p:sldId id="2278" r:id="rId25"/>
    <p:sldId id="360" r:id="rId26"/>
  </p:sldIdLst>
  <p:sldSz cx="9144000" cy="6858000" type="screen4x3"/>
  <p:notesSz cx="6797675" cy="9926638"/>
  <p:defaultTextStyle>
    <a:defPPr>
      <a:defRPr lang="de-DE"/>
    </a:defPPr>
    <a:lvl1pPr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extLst>
    <p:ext uri="{EFAFB233-063F-42B5-8137-9DF3F51BA10A}">
      <p15:sldGuideLst xmlns:p15="http://schemas.microsoft.com/office/powerpoint/2012/main">
        <p15:guide id="1" orient="horz">
          <p15:clr>
            <a:srgbClr val="A4A3A4"/>
          </p15:clr>
        </p15:guide>
        <p15:guide id="2" pos="793">
          <p15:clr>
            <a:srgbClr val="A4A3A4"/>
          </p15:clr>
        </p15:guide>
        <p15:guide id="3" pos="26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810" autoAdjust="0"/>
    <p:restoredTop sz="94588" autoAdjust="0"/>
  </p:normalViewPr>
  <p:slideViewPr>
    <p:cSldViewPr snapToObjects="1">
      <p:cViewPr varScale="1">
        <p:scale>
          <a:sx n="76" d="100"/>
          <a:sy n="76" d="100"/>
        </p:scale>
        <p:origin x="1099" y="48"/>
      </p:cViewPr>
      <p:guideLst>
        <p:guide orient="horz"/>
        <p:guide pos="793"/>
        <p:guide pos="269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sogalla\ownCloud\Ukraine_war_supply_security\Data\imports\Impor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mith\users\regging\2019.03%20march\brussels\SET-Nav%20demand%20projection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sogalla\ownCloud\Ukraine_war_supply_security\Data\imports\Impo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sogalla\ownCloud\Ukraine_war_supply_security\Data\imports\Impo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holz\DIW\prj-vollgas\projects\current\global_gas\2022_Ukraine_war\Abbildungen_DIW-Aktuell_Gas-EU.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holz\DIW\prj-vollgas\projects\current\global_gas\GGM\2020_freedom_gas\results_for_paper\Kopie2%20von%201.%20AGGR-trade.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file:///C:\Users\fholz\AppData\Local\Temp\3.%20LNG-selected.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udolf%20Egging\Dropbox\LNG-GGM_US-EU_2019\results\3.%20LNG-selected.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udolf%20Egging\Dropbox\LNG-GGM_US-EU_2019\results\Germany%20-%20reconstructed.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regneark.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robin\ownCloud\Ukraine_war_supply_security\Zeitschrift_fuer_Wirtschaftspolitik\Daten\Berechnung_Gasbedarf-angebot_v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N</a:t>
            </a:r>
            <a:r>
              <a:rPr lang="en-US" sz="1800" b="1" baseline="0" dirty="0"/>
              <a:t>atural gas</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9971773913254207"/>
          <c:y val="0.15190726608776869"/>
          <c:w val="0.5762668736324601"/>
          <c:h val="0.58366724875118803"/>
        </c:manualLayout>
      </c:layout>
      <c:pieChart>
        <c:varyColors val="1"/>
        <c:ser>
          <c:idx val="0"/>
          <c:order val="0"/>
          <c:tx>
            <c:strRef>
              <c:f>Graphen!$F$3</c:f>
              <c:strCache>
                <c:ptCount val="1"/>
                <c:pt idx="0">
                  <c:v>Value in bcm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EA-41D8-9412-AAAD860A8FD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FEA-41D8-9412-AAAD860A8FD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FEA-41D8-9412-AAAD860A8FD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FEA-41D8-9412-AAAD860A8FD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FEA-41D8-9412-AAAD860A8FD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FEA-41D8-9412-AAAD860A8FD4}"/>
              </c:ext>
            </c:extLst>
          </c:dPt>
          <c:dPt>
            <c:idx val="6"/>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D-1FEA-41D8-9412-AAAD860A8FD4}"/>
              </c:ext>
            </c:extLst>
          </c:dPt>
          <c:dPt>
            <c:idx val="7"/>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F-1FEA-41D8-9412-AAAD860A8FD4}"/>
              </c:ext>
            </c:extLst>
          </c:dPt>
          <c:dLbls>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nb-NO"/>
                </a:p>
              </c:txPr>
              <c:dLblPos val="inEnd"/>
              <c:showLegendKey val="0"/>
              <c:showVal val="0"/>
              <c:showCatName val="0"/>
              <c:showSerName val="0"/>
              <c:showPercent val="1"/>
              <c:showBubbleSize val="0"/>
              <c:extLst>
                <c:ext xmlns:c16="http://schemas.microsoft.com/office/drawing/2014/chart" uri="{C3380CC4-5D6E-409C-BE32-E72D297353CC}">
                  <c16:uniqueId val="{0000000D-1FEA-41D8-9412-AAAD860A8FD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Graphen!$E$4:$E$11</c:f>
              <c:strCache>
                <c:ptCount val="8"/>
                <c:pt idx="0">
                  <c:v>Nigeria</c:v>
                </c:pt>
                <c:pt idx="1">
                  <c:v>United Kingdom</c:v>
                </c:pt>
                <c:pt idx="2">
                  <c:v>United States</c:v>
                </c:pt>
                <c:pt idx="3">
                  <c:v>Qatar</c:v>
                </c:pt>
                <c:pt idx="4">
                  <c:v>Algeria</c:v>
                </c:pt>
                <c:pt idx="5">
                  <c:v>Norway</c:v>
                </c:pt>
                <c:pt idx="6">
                  <c:v>Russia</c:v>
                </c:pt>
                <c:pt idx="7">
                  <c:v>Others</c:v>
                </c:pt>
              </c:strCache>
            </c:strRef>
          </c:cat>
          <c:val>
            <c:numRef>
              <c:f>Graphen!$F$4:$F$11</c:f>
              <c:numCache>
                <c:formatCode>General</c:formatCode>
                <c:ptCount val="8"/>
                <c:pt idx="0">
                  <c:v>11.460989999999999</c:v>
                </c:pt>
                <c:pt idx="1">
                  <c:v>15.155546000000001</c:v>
                </c:pt>
                <c:pt idx="2">
                  <c:v>15.682139999999999</c:v>
                </c:pt>
                <c:pt idx="3">
                  <c:v>16.385180999999999</c:v>
                </c:pt>
                <c:pt idx="4">
                  <c:v>28.997229999999998</c:v>
                </c:pt>
                <c:pt idx="5">
                  <c:v>74.562740999999988</c:v>
                </c:pt>
                <c:pt idx="6">
                  <c:v>155.019767</c:v>
                </c:pt>
                <c:pt idx="7">
                  <c:v>38.455057000000011</c:v>
                </c:pt>
              </c:numCache>
            </c:numRef>
          </c:val>
          <c:extLst>
            <c:ext xmlns:c16="http://schemas.microsoft.com/office/drawing/2014/chart" uri="{C3380CC4-5D6E-409C-BE32-E72D297353CC}">
              <c16:uniqueId val="{00000010-1FEA-41D8-9412-AAAD860A8FD4}"/>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egendEntry>
        <c:idx val="6"/>
        <c:txPr>
          <a:bodyPr rot="0" spcFirstLastPara="1" vertOverflow="ellipsis" vert="horz" wrap="square" anchor="ctr" anchorCtr="1"/>
          <a:lstStyle/>
          <a:p>
            <a:pPr>
              <a:defRPr sz="1000" b="1" i="0" u="none" strike="noStrike" kern="1200" baseline="0">
                <a:solidFill>
                  <a:srgbClr val="FF0000"/>
                </a:solidFill>
                <a:latin typeface="+mn-lt"/>
                <a:ea typeface="+mn-ea"/>
                <a:cs typeface="+mn-cs"/>
              </a:defRPr>
            </a:pPr>
            <a:endParaRPr lang="nb-NO"/>
          </a:p>
        </c:txPr>
      </c:legendEntry>
      <c:layout>
        <c:manualLayout>
          <c:xMode val="edge"/>
          <c:yMode val="edge"/>
          <c:x val="4.6928655558146355E-2"/>
          <c:y val="0.74301329019427109"/>
          <c:w val="0.92436568435779243"/>
          <c:h val="0.2335623023676640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0525845374859742E-2"/>
          <c:y val="8.2782105276177201E-2"/>
          <c:w val="0.70386979942523153"/>
          <c:h val="0.80811686182609677"/>
        </c:manualLayout>
      </c:layout>
      <c:lineChart>
        <c:grouping val="standard"/>
        <c:varyColors val="0"/>
        <c:ser>
          <c:idx val="5"/>
          <c:order val="0"/>
          <c:tx>
            <c:strRef>
              <c:f>'[SET-Nav demand projections.xlsx]Pivot'!$N$38</c:f>
              <c:strCache>
                <c:ptCount val="1"/>
                <c:pt idx="0">
                  <c:v>Reference demand</c:v>
                </c:pt>
              </c:strCache>
            </c:strRef>
          </c:tx>
          <c:spPr>
            <a:ln w="28575" cap="rnd">
              <a:solidFill>
                <a:schemeClr val="accent5">
                  <a:shade val="50000"/>
                </a:schemeClr>
              </a:solidFill>
              <a:round/>
            </a:ln>
            <a:effectLst/>
          </c:spPr>
          <c:marker>
            <c:symbol val="none"/>
          </c:marker>
          <c:val>
            <c:numRef>
              <c:f>'[SET-Nav demand projections.xlsx]Pivot'!$O$38:$V$38</c:f>
              <c:numCache>
                <c:formatCode>0</c:formatCode>
                <c:ptCount val="8"/>
                <c:pt idx="0">
                  <c:v>443.41548644711679</c:v>
                </c:pt>
                <c:pt idx="1">
                  <c:v>436.40542247106725</c:v>
                </c:pt>
                <c:pt idx="2">
                  <c:v>439.11371981419586</c:v>
                </c:pt>
                <c:pt idx="3">
                  <c:v>426.06513327895533</c:v>
                </c:pt>
                <c:pt idx="4">
                  <c:v>428.36612935515302</c:v>
                </c:pt>
                <c:pt idx="5">
                  <c:v>431.49822898782901</c:v>
                </c:pt>
                <c:pt idx="6">
                  <c:v>437.44761936945565</c:v>
                </c:pt>
                <c:pt idx="7">
                  <c:v>443.9292530318051</c:v>
                </c:pt>
              </c:numCache>
            </c:numRef>
          </c:val>
          <c:smooth val="0"/>
          <c:extLst>
            <c:ext xmlns:c16="http://schemas.microsoft.com/office/drawing/2014/chart" uri="{C3380CC4-5D6E-409C-BE32-E72D297353CC}">
              <c16:uniqueId val="{00000000-B436-4ACF-8201-C9618F1759D9}"/>
            </c:ext>
          </c:extLst>
        </c:ser>
        <c:ser>
          <c:idx val="3"/>
          <c:order val="1"/>
          <c:tx>
            <c:strRef>
              <c:f>'[SET-Nav demand projections.xlsx]Pivot'!$N$37</c:f>
              <c:strCache>
                <c:ptCount val="1"/>
                <c:pt idx="0">
                  <c:v>National Champions</c:v>
                </c:pt>
              </c:strCache>
            </c:strRef>
          </c:tx>
          <c:spPr>
            <a:ln w="28575" cap="rnd">
              <a:solidFill>
                <a:schemeClr val="accent5">
                  <a:shade val="90000"/>
                </a:schemeClr>
              </a:solidFill>
              <a:round/>
            </a:ln>
            <a:effectLst/>
          </c:spPr>
          <c:marker>
            <c:symbol val="none"/>
          </c:marker>
          <c:cat>
            <c:strRef>
              <c:f>'[SET-Nav demand projections.xlsx]Pivot'!$O$33:$V$33</c:f>
              <c:strCache>
                <c:ptCount val="8"/>
                <c:pt idx="0">
                  <c:v>2015</c:v>
                </c:pt>
                <c:pt idx="1">
                  <c:v>2020</c:v>
                </c:pt>
                <c:pt idx="2">
                  <c:v>2025</c:v>
                </c:pt>
                <c:pt idx="3">
                  <c:v>2030</c:v>
                </c:pt>
                <c:pt idx="4">
                  <c:v>2035</c:v>
                </c:pt>
                <c:pt idx="5">
                  <c:v>2040</c:v>
                </c:pt>
                <c:pt idx="6">
                  <c:v>2045</c:v>
                </c:pt>
                <c:pt idx="7">
                  <c:v>2050</c:v>
                </c:pt>
              </c:strCache>
            </c:strRef>
          </c:cat>
          <c:val>
            <c:numRef>
              <c:f>'[SET-Nav demand projections.xlsx]Pivot'!$O$37:$V$37</c:f>
              <c:numCache>
                <c:formatCode>0</c:formatCode>
                <c:ptCount val="8"/>
                <c:pt idx="0">
                  <c:v>443.99657402590623</c:v>
                </c:pt>
                <c:pt idx="1">
                  <c:v>381.92640273945875</c:v>
                </c:pt>
                <c:pt idx="2">
                  <c:v>331.87322769417443</c:v>
                </c:pt>
                <c:pt idx="3">
                  <c:v>285.13558937161315</c:v>
                </c:pt>
                <c:pt idx="4">
                  <c:v>265.00128527173268</c:v>
                </c:pt>
                <c:pt idx="5">
                  <c:v>251.14585859651692</c:v>
                </c:pt>
                <c:pt idx="6">
                  <c:v>237.4781133333243</c:v>
                </c:pt>
                <c:pt idx="7">
                  <c:v>225.33577936719786</c:v>
                </c:pt>
              </c:numCache>
            </c:numRef>
          </c:val>
          <c:smooth val="0"/>
          <c:extLst>
            <c:ext xmlns:c16="http://schemas.microsoft.com/office/drawing/2014/chart" uri="{C3380CC4-5D6E-409C-BE32-E72D297353CC}">
              <c16:uniqueId val="{00000001-B436-4ACF-8201-C9618F1759D9}"/>
            </c:ext>
          </c:extLst>
        </c:ser>
        <c:ser>
          <c:idx val="0"/>
          <c:order val="2"/>
          <c:tx>
            <c:strRef>
              <c:f>'[SET-Nav demand projections.xlsx]Pivot'!$N$34</c:f>
              <c:strCache>
                <c:ptCount val="1"/>
                <c:pt idx="0">
                  <c:v>Directed Vision</c:v>
                </c:pt>
              </c:strCache>
            </c:strRef>
          </c:tx>
          <c:spPr>
            <a:ln w="28575" cap="rnd">
              <a:solidFill>
                <a:schemeClr val="accent5">
                  <a:tint val="50000"/>
                </a:schemeClr>
              </a:solidFill>
              <a:round/>
            </a:ln>
            <a:effectLst/>
          </c:spPr>
          <c:marker>
            <c:symbol val="none"/>
          </c:marker>
          <c:cat>
            <c:strRef>
              <c:f>'[SET-Nav demand projections.xlsx]Pivot'!$O$33:$V$33</c:f>
              <c:strCache>
                <c:ptCount val="8"/>
                <c:pt idx="0">
                  <c:v>2015</c:v>
                </c:pt>
                <c:pt idx="1">
                  <c:v>2020</c:v>
                </c:pt>
                <c:pt idx="2">
                  <c:v>2025</c:v>
                </c:pt>
                <c:pt idx="3">
                  <c:v>2030</c:v>
                </c:pt>
                <c:pt idx="4">
                  <c:v>2035</c:v>
                </c:pt>
                <c:pt idx="5">
                  <c:v>2040</c:v>
                </c:pt>
                <c:pt idx="6">
                  <c:v>2045</c:v>
                </c:pt>
                <c:pt idx="7">
                  <c:v>2050</c:v>
                </c:pt>
              </c:strCache>
            </c:strRef>
          </c:cat>
          <c:val>
            <c:numRef>
              <c:f>'[SET-Nav demand projections.xlsx]Pivot'!$O$34:$V$34</c:f>
              <c:numCache>
                <c:formatCode>0</c:formatCode>
                <c:ptCount val="8"/>
                <c:pt idx="0">
                  <c:v>442.83545988760829</c:v>
                </c:pt>
                <c:pt idx="1">
                  <c:v>376.03073587548266</c:v>
                </c:pt>
                <c:pt idx="2">
                  <c:v>320.51970104174728</c:v>
                </c:pt>
                <c:pt idx="3">
                  <c:v>270.36737867520304</c:v>
                </c:pt>
                <c:pt idx="4">
                  <c:v>239.9443815650493</c:v>
                </c:pt>
                <c:pt idx="5">
                  <c:v>214.40670387752451</c:v>
                </c:pt>
                <c:pt idx="6">
                  <c:v>192.63177337472453</c:v>
                </c:pt>
                <c:pt idx="7">
                  <c:v>178.80504247527617</c:v>
                </c:pt>
              </c:numCache>
            </c:numRef>
          </c:val>
          <c:smooth val="0"/>
          <c:extLst>
            <c:ext xmlns:c16="http://schemas.microsoft.com/office/drawing/2014/chart" uri="{C3380CC4-5D6E-409C-BE32-E72D297353CC}">
              <c16:uniqueId val="{00000002-B436-4ACF-8201-C9618F1759D9}"/>
            </c:ext>
          </c:extLst>
        </c:ser>
        <c:ser>
          <c:idx val="2"/>
          <c:order val="3"/>
          <c:tx>
            <c:strRef>
              <c:f>'[SET-Nav demand projections.xlsx]Pivot'!$N$36</c:f>
              <c:strCache>
                <c:ptCount val="1"/>
                <c:pt idx="0">
                  <c:v>Localisation</c:v>
                </c:pt>
              </c:strCache>
            </c:strRef>
          </c:tx>
          <c:spPr>
            <a:ln w="28575" cap="rnd">
              <a:solidFill>
                <a:schemeClr val="accent5">
                  <a:tint val="90000"/>
                </a:schemeClr>
              </a:solidFill>
              <a:round/>
            </a:ln>
            <a:effectLst/>
          </c:spPr>
          <c:marker>
            <c:symbol val="none"/>
          </c:marker>
          <c:cat>
            <c:strRef>
              <c:f>'[SET-Nav demand projections.xlsx]Pivot'!$O$33:$V$33</c:f>
              <c:strCache>
                <c:ptCount val="8"/>
                <c:pt idx="0">
                  <c:v>2015</c:v>
                </c:pt>
                <c:pt idx="1">
                  <c:v>2020</c:v>
                </c:pt>
                <c:pt idx="2">
                  <c:v>2025</c:v>
                </c:pt>
                <c:pt idx="3">
                  <c:v>2030</c:v>
                </c:pt>
                <c:pt idx="4">
                  <c:v>2035</c:v>
                </c:pt>
                <c:pt idx="5">
                  <c:v>2040</c:v>
                </c:pt>
                <c:pt idx="6">
                  <c:v>2045</c:v>
                </c:pt>
                <c:pt idx="7">
                  <c:v>2050</c:v>
                </c:pt>
              </c:strCache>
            </c:strRef>
          </c:cat>
          <c:val>
            <c:numRef>
              <c:f>'[SET-Nav demand projections.xlsx]Pivot'!$O$36:$V$36</c:f>
              <c:numCache>
                <c:formatCode>0</c:formatCode>
                <c:ptCount val="8"/>
                <c:pt idx="0">
                  <c:v>442.74324069323598</c:v>
                </c:pt>
                <c:pt idx="1">
                  <c:v>386.41812806691644</c:v>
                </c:pt>
                <c:pt idx="2">
                  <c:v>338.1949748640929</c:v>
                </c:pt>
                <c:pt idx="3">
                  <c:v>297.06497274709812</c:v>
                </c:pt>
                <c:pt idx="4">
                  <c:v>252.01299718840977</c:v>
                </c:pt>
                <c:pt idx="5">
                  <c:v>213.72113789285078</c:v>
                </c:pt>
                <c:pt idx="6">
                  <c:v>169.97499143521111</c:v>
                </c:pt>
                <c:pt idx="7">
                  <c:v>129.74122622667895</c:v>
                </c:pt>
              </c:numCache>
            </c:numRef>
          </c:val>
          <c:smooth val="0"/>
          <c:extLst>
            <c:ext xmlns:c16="http://schemas.microsoft.com/office/drawing/2014/chart" uri="{C3380CC4-5D6E-409C-BE32-E72D297353CC}">
              <c16:uniqueId val="{00000003-B436-4ACF-8201-C9618F1759D9}"/>
            </c:ext>
          </c:extLst>
        </c:ser>
        <c:ser>
          <c:idx val="1"/>
          <c:order val="4"/>
          <c:tx>
            <c:strRef>
              <c:f>'[SET-Nav demand projections.xlsx]Pivot'!$N$35</c:f>
              <c:strCache>
                <c:ptCount val="1"/>
                <c:pt idx="0">
                  <c:v>Diversification</c:v>
                </c:pt>
              </c:strCache>
            </c:strRef>
          </c:tx>
          <c:spPr>
            <a:ln w="28575" cap="rnd">
              <a:solidFill>
                <a:schemeClr val="accent5">
                  <a:tint val="70000"/>
                </a:schemeClr>
              </a:solidFill>
              <a:round/>
            </a:ln>
            <a:effectLst/>
          </c:spPr>
          <c:marker>
            <c:symbol val="none"/>
          </c:marker>
          <c:cat>
            <c:strRef>
              <c:f>'[SET-Nav demand projections.xlsx]Pivot'!$O$33:$V$33</c:f>
              <c:strCache>
                <c:ptCount val="8"/>
                <c:pt idx="0">
                  <c:v>2015</c:v>
                </c:pt>
                <c:pt idx="1">
                  <c:v>2020</c:v>
                </c:pt>
                <c:pt idx="2">
                  <c:v>2025</c:v>
                </c:pt>
                <c:pt idx="3">
                  <c:v>2030</c:v>
                </c:pt>
                <c:pt idx="4">
                  <c:v>2035</c:v>
                </c:pt>
                <c:pt idx="5">
                  <c:v>2040</c:v>
                </c:pt>
                <c:pt idx="6">
                  <c:v>2045</c:v>
                </c:pt>
                <c:pt idx="7">
                  <c:v>2050</c:v>
                </c:pt>
              </c:strCache>
            </c:strRef>
          </c:cat>
          <c:val>
            <c:numRef>
              <c:f>'[SET-Nav demand projections.xlsx]Pivot'!$O$35:$V$35</c:f>
              <c:numCache>
                <c:formatCode>0</c:formatCode>
                <c:ptCount val="8"/>
                <c:pt idx="0">
                  <c:v>442.75993630660793</c:v>
                </c:pt>
                <c:pt idx="1">
                  <c:v>399.68850373690339</c:v>
                </c:pt>
                <c:pt idx="2">
                  <c:v>363.68213272785664</c:v>
                </c:pt>
                <c:pt idx="3">
                  <c:v>334.52670743402712</c:v>
                </c:pt>
                <c:pt idx="4">
                  <c:v>267.50138199943922</c:v>
                </c:pt>
                <c:pt idx="5">
                  <c:v>207.17783496419622</c:v>
                </c:pt>
                <c:pt idx="6">
                  <c:v>162.36327377392007</c:v>
                </c:pt>
                <c:pt idx="7">
                  <c:v>123.18191581797046</c:v>
                </c:pt>
              </c:numCache>
            </c:numRef>
          </c:val>
          <c:smooth val="0"/>
          <c:extLst>
            <c:ext xmlns:c16="http://schemas.microsoft.com/office/drawing/2014/chart" uri="{C3380CC4-5D6E-409C-BE32-E72D297353CC}">
              <c16:uniqueId val="{00000004-B436-4ACF-8201-C9618F1759D9}"/>
            </c:ext>
          </c:extLst>
        </c:ser>
        <c:ser>
          <c:idx val="4"/>
          <c:order val="5"/>
          <c:tx>
            <c:strRef>
              <c:f>'[SET-Nav demand projections.xlsx]Pivot'!$N$39</c:f>
              <c:strCache>
                <c:ptCount val="1"/>
                <c:pt idx="0">
                  <c:v>Reference production</c:v>
                </c:pt>
              </c:strCache>
            </c:strRef>
          </c:tx>
          <c:spPr>
            <a:ln w="28575" cap="rnd">
              <a:solidFill>
                <a:schemeClr val="accent5">
                  <a:shade val="70000"/>
                </a:schemeClr>
              </a:solidFill>
              <a:round/>
            </a:ln>
            <a:effectLst/>
          </c:spPr>
          <c:marker>
            <c:symbol val="none"/>
          </c:marker>
          <c:cat>
            <c:strRef>
              <c:f>'[SET-Nav demand projections.xlsx]Pivot'!$O$33:$V$33</c:f>
              <c:strCache>
                <c:ptCount val="8"/>
                <c:pt idx="0">
                  <c:v>2015</c:v>
                </c:pt>
                <c:pt idx="1">
                  <c:v>2020</c:v>
                </c:pt>
                <c:pt idx="2">
                  <c:v>2025</c:v>
                </c:pt>
                <c:pt idx="3">
                  <c:v>2030</c:v>
                </c:pt>
                <c:pt idx="4">
                  <c:v>2035</c:v>
                </c:pt>
                <c:pt idx="5">
                  <c:v>2040</c:v>
                </c:pt>
                <c:pt idx="6">
                  <c:v>2045</c:v>
                </c:pt>
                <c:pt idx="7">
                  <c:v>2050</c:v>
                </c:pt>
              </c:strCache>
            </c:strRef>
          </c:cat>
          <c:val>
            <c:numRef>
              <c:f>'[SET-Nav demand projections.xlsx]Pivot'!$O$39:$V$39</c:f>
              <c:numCache>
                <c:formatCode>0</c:formatCode>
                <c:ptCount val="8"/>
                <c:pt idx="0">
                  <c:v>130.02600000000001</c:v>
                </c:pt>
                <c:pt idx="1">
                  <c:v>118.075</c:v>
                </c:pt>
                <c:pt idx="2">
                  <c:v>103.554</c:v>
                </c:pt>
                <c:pt idx="3">
                  <c:v>88.71</c:v>
                </c:pt>
                <c:pt idx="4">
                  <c:v>71.600999999999999</c:v>
                </c:pt>
                <c:pt idx="5">
                  <c:v>67.123000000000005</c:v>
                </c:pt>
                <c:pt idx="6">
                  <c:v>65.400999999999996</c:v>
                </c:pt>
                <c:pt idx="7">
                  <c:v>60.756</c:v>
                </c:pt>
              </c:numCache>
            </c:numRef>
          </c:val>
          <c:smooth val="0"/>
          <c:extLst>
            <c:ext xmlns:c16="http://schemas.microsoft.com/office/drawing/2014/chart" uri="{C3380CC4-5D6E-409C-BE32-E72D297353CC}">
              <c16:uniqueId val="{00000005-B436-4ACF-8201-C9618F1759D9}"/>
            </c:ext>
          </c:extLst>
        </c:ser>
        <c:dLbls>
          <c:showLegendKey val="0"/>
          <c:showVal val="0"/>
          <c:showCatName val="0"/>
          <c:showSerName val="0"/>
          <c:showPercent val="0"/>
          <c:showBubbleSize val="0"/>
        </c:dLbls>
        <c:smooth val="0"/>
        <c:axId val="582277968"/>
        <c:axId val="582279608"/>
      </c:lineChart>
      <c:catAx>
        <c:axId val="58227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582279608"/>
        <c:crosses val="autoZero"/>
        <c:auto val="1"/>
        <c:lblAlgn val="ctr"/>
        <c:lblOffset val="100"/>
        <c:noMultiLvlLbl val="0"/>
      </c:catAx>
      <c:valAx>
        <c:axId val="582279608"/>
        <c:scaling>
          <c:orientation val="minMax"/>
          <c:max val="450"/>
          <c:min val="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e-DE" sz="1400" dirty="0" err="1"/>
                  <a:t>Bcm</a:t>
                </a:r>
                <a:r>
                  <a:rPr lang="de-DE" sz="1400" dirty="0"/>
                  <a:t> / </a:t>
                </a:r>
                <a:r>
                  <a:rPr lang="de-DE" sz="1400" dirty="0" err="1"/>
                  <a:t>year</a:t>
                </a:r>
                <a:endParaRPr lang="de-DE" sz="1400" dirty="0"/>
              </a:p>
            </c:rich>
          </c:tx>
          <c:layout>
            <c:manualLayout>
              <c:xMode val="edge"/>
              <c:yMode val="edge"/>
              <c:x val="6.39338684590601E-2"/>
              <c:y val="0.1433895256650375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582277968"/>
        <c:crosses val="autoZero"/>
        <c:crossBetween val="between"/>
      </c:valAx>
      <c:spPr>
        <a:noFill/>
        <a:ln>
          <a:noFill/>
        </a:ln>
        <a:effectLst/>
      </c:spPr>
    </c:plotArea>
    <c:legend>
      <c:legendPos val="r"/>
      <c:layout>
        <c:manualLayout>
          <c:xMode val="edge"/>
          <c:yMode val="edge"/>
          <c:x val="0.77534235891716874"/>
          <c:y val="6.8467250344155337E-2"/>
          <c:w val="0.21469661376799667"/>
          <c:h val="0.8269606352574216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legend>
    <c:plotVisOnly val="1"/>
    <c:dispBlanksAs val="zero"/>
    <c:showDLblsOverMax val="0"/>
  </c:chart>
  <c:spPr>
    <a:noFill/>
    <a:ln>
      <a:noFill/>
    </a:ln>
    <a:effectLst/>
  </c:spPr>
  <c:txPr>
    <a:bodyPr/>
    <a:lstStyle/>
    <a:p>
      <a:pPr>
        <a:defRPr sz="1600"/>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de-DE" sz="1800" b="1" dirty="0"/>
              <a:t>Coal</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D7-4218-83A4-7A8BDCBF91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D7-4218-83A4-7A8BDCBF91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D7-4218-83A4-7A8BDCBF91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D7-4218-83A4-7A8BDCBF91A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ED7-4218-83A4-7A8BDCBF91AD}"/>
              </c:ext>
            </c:extLst>
          </c:dPt>
          <c:dLbls>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nb-NO"/>
                </a:p>
              </c:txPr>
              <c:dLblPos val="bestFit"/>
              <c:showLegendKey val="0"/>
              <c:showVal val="0"/>
              <c:showCatName val="0"/>
              <c:showSerName val="0"/>
              <c:showPercent val="1"/>
              <c:showBubbleSize val="0"/>
              <c:extLst>
                <c:ext xmlns:c16="http://schemas.microsoft.com/office/drawing/2014/chart" uri="{C3380CC4-5D6E-409C-BE32-E72D297353CC}">
                  <c16:uniqueId val="{00000007-3ED7-4218-83A4-7A8BDCBF91A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Graphen!$E$35:$E$39</c:f>
              <c:strCache>
                <c:ptCount val="5"/>
                <c:pt idx="0">
                  <c:v>Colombia</c:v>
                </c:pt>
                <c:pt idx="1">
                  <c:v>Australia</c:v>
                </c:pt>
                <c:pt idx="2">
                  <c:v>United States</c:v>
                </c:pt>
                <c:pt idx="3">
                  <c:v>Russia</c:v>
                </c:pt>
                <c:pt idx="4">
                  <c:v>Others</c:v>
                </c:pt>
              </c:strCache>
            </c:strRef>
          </c:cat>
          <c:val>
            <c:numRef>
              <c:f>Graphen!$F$35:$F$39</c:f>
              <c:numCache>
                <c:formatCode>General</c:formatCode>
                <c:ptCount val="5"/>
                <c:pt idx="0">
                  <c:v>5.0569509999999998</c:v>
                </c:pt>
                <c:pt idx="1">
                  <c:v>11.92079</c:v>
                </c:pt>
                <c:pt idx="2">
                  <c:v>13.407119</c:v>
                </c:pt>
                <c:pt idx="3">
                  <c:v>44.181834000000002</c:v>
                </c:pt>
                <c:pt idx="4">
                  <c:v>7.7567389999999961</c:v>
                </c:pt>
              </c:numCache>
            </c:numRef>
          </c:val>
          <c:extLst>
            <c:ext xmlns:c16="http://schemas.microsoft.com/office/drawing/2014/chart" uri="{C3380CC4-5D6E-409C-BE32-E72D297353CC}">
              <c16:uniqueId val="{0000000A-3ED7-4218-83A4-7A8BDCBF91A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3"/>
        <c:txPr>
          <a:bodyPr rot="0" spcFirstLastPara="1" vertOverflow="ellipsis" vert="horz" wrap="square" anchor="ctr" anchorCtr="1"/>
          <a:lstStyle/>
          <a:p>
            <a:pPr>
              <a:defRPr sz="1000" b="1" i="0" u="none" strike="noStrike" kern="1200" baseline="0">
                <a:solidFill>
                  <a:srgbClr val="FF0000"/>
                </a:solidFill>
                <a:latin typeface="+mn-lt"/>
                <a:ea typeface="+mn-ea"/>
                <a:cs typeface="+mn-cs"/>
              </a:defRPr>
            </a:pPr>
            <a:endParaRPr lang="nb-NO"/>
          </a:p>
        </c:txPr>
      </c:legendEntry>
      <c:layout>
        <c:manualLayout>
          <c:xMode val="edge"/>
          <c:yMode val="edge"/>
          <c:x val="0.05"/>
          <c:y val="0.87229773363264551"/>
          <c:w val="0.9"/>
          <c:h val="0.102232206723293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de-DE" b="1" dirty="0"/>
              <a:t>Oil</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23252891547081375"/>
          <c:y val="0.11675095427089312"/>
          <c:w val="0.52686970502771491"/>
          <c:h val="0.53540418487228314"/>
        </c:manualLayout>
      </c:layout>
      <c:pieChart>
        <c:varyColors val="1"/>
        <c:ser>
          <c:idx val="0"/>
          <c:order val="0"/>
          <c:tx>
            <c:strRef>
              <c:f>Graphen!$F$64</c:f>
              <c:strCache>
                <c:ptCount val="1"/>
                <c:pt idx="0">
                  <c:v>Value in Mt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7D-47AE-BD48-7578C10452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7D-47AE-BD48-7578C10452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7D-47AE-BD48-7578C104527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7D-47AE-BD48-7578C104527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47D-47AE-BD48-7578C104527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47D-47AE-BD48-7578C1045271}"/>
              </c:ext>
            </c:extLst>
          </c:dPt>
          <c:dPt>
            <c:idx val="6"/>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D-C47D-47AE-BD48-7578C1045271}"/>
              </c:ext>
            </c:extLst>
          </c:dPt>
          <c:dPt>
            <c:idx val="7"/>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F-C47D-47AE-BD48-7578C1045271}"/>
              </c:ext>
            </c:extLst>
          </c:dPt>
          <c:dLbls>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nb-NO"/>
                </a:p>
              </c:txPr>
              <c:dLblPos val="bestFit"/>
              <c:showLegendKey val="0"/>
              <c:showVal val="0"/>
              <c:showCatName val="0"/>
              <c:showSerName val="0"/>
              <c:showPercent val="1"/>
              <c:showBubbleSize val="0"/>
              <c:extLst>
                <c:ext xmlns:c16="http://schemas.microsoft.com/office/drawing/2014/chart" uri="{C3380CC4-5D6E-409C-BE32-E72D297353CC}">
                  <c16:uniqueId val="{0000000D-C47D-47AE-BD48-7578C104527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Graphen!$E$65:$E$72</c:f>
              <c:strCache>
                <c:ptCount val="8"/>
                <c:pt idx="0">
                  <c:v>Nigeria</c:v>
                </c:pt>
                <c:pt idx="1">
                  <c:v>Kazakhstan</c:v>
                </c:pt>
                <c:pt idx="2">
                  <c:v>United Kingdom</c:v>
                </c:pt>
                <c:pt idx="3">
                  <c:v>Saudi Arabia</c:v>
                </c:pt>
                <c:pt idx="4">
                  <c:v>Norway</c:v>
                </c:pt>
                <c:pt idx="5">
                  <c:v>United States</c:v>
                </c:pt>
                <c:pt idx="6">
                  <c:v>Russia</c:v>
                </c:pt>
                <c:pt idx="7">
                  <c:v>Others</c:v>
                </c:pt>
              </c:strCache>
            </c:strRef>
          </c:cat>
          <c:val>
            <c:numRef>
              <c:f>Graphen!$F$65:$F$72</c:f>
              <c:numCache>
                <c:formatCode>General</c:formatCode>
                <c:ptCount val="8"/>
                <c:pt idx="0">
                  <c:v>34.601716000000003</c:v>
                </c:pt>
                <c:pt idx="1">
                  <c:v>37.546061999999999</c:v>
                </c:pt>
                <c:pt idx="2">
                  <c:v>40.162124000000006</c:v>
                </c:pt>
                <c:pt idx="3">
                  <c:v>44.292825999999998</c:v>
                </c:pt>
                <c:pt idx="4">
                  <c:v>47.812599999999996</c:v>
                </c:pt>
                <c:pt idx="5">
                  <c:v>52.562766000000003</c:v>
                </c:pt>
                <c:pt idx="6">
                  <c:v>170.56568799999999</c:v>
                </c:pt>
                <c:pt idx="7">
                  <c:v>162.39636599999994</c:v>
                </c:pt>
              </c:numCache>
            </c:numRef>
          </c:val>
          <c:extLst>
            <c:ext xmlns:c16="http://schemas.microsoft.com/office/drawing/2014/chart" uri="{C3380CC4-5D6E-409C-BE32-E72D297353CC}">
              <c16:uniqueId val="{00000010-C47D-47AE-BD48-7578C104527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6"/>
        <c:txPr>
          <a:bodyPr rot="0" spcFirstLastPara="1" vertOverflow="ellipsis" vert="horz" wrap="square" anchor="ctr" anchorCtr="1"/>
          <a:lstStyle/>
          <a:p>
            <a:pPr>
              <a:defRPr sz="1000" b="1" i="0" u="none" strike="noStrike" kern="1200" baseline="0">
                <a:solidFill>
                  <a:srgbClr val="FF0000"/>
                </a:solidFill>
                <a:latin typeface="+mn-lt"/>
                <a:ea typeface="+mn-ea"/>
                <a:cs typeface="+mn-cs"/>
              </a:defRPr>
            </a:pPr>
            <a:endParaRPr lang="nb-NO"/>
          </a:p>
        </c:txPr>
      </c:legendEntry>
      <c:layout>
        <c:manualLayout>
          <c:xMode val="edge"/>
          <c:yMode val="edge"/>
          <c:x val="0.19017898941013489"/>
          <c:y val="0.68486630841608953"/>
          <c:w val="0.76090982390269313"/>
          <c:h val="0.2905240149427889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Abb3_Anteil_RUS!$C$3</c:f>
              <c:strCache>
                <c:ptCount val="1"/>
                <c:pt idx="0">
                  <c:v>Share of Russia in net gas imports</c:v>
                </c:pt>
              </c:strCache>
            </c:strRef>
          </c:tx>
          <c:spPr>
            <a:solidFill>
              <a:schemeClr val="accent2"/>
            </a:solidFill>
            <a:ln>
              <a:noFill/>
            </a:ln>
            <a:effectLst/>
          </c:spPr>
          <c:invertIfNegative val="0"/>
          <c:dPt>
            <c:idx val="15"/>
            <c:invertIfNegative val="0"/>
            <c:bubble3D val="0"/>
            <c:spPr>
              <a:solidFill>
                <a:schemeClr val="accent1">
                  <a:lumMod val="75000"/>
                </a:schemeClr>
              </a:solidFill>
              <a:ln>
                <a:noFill/>
              </a:ln>
              <a:effectLst/>
            </c:spPr>
            <c:extLst>
              <c:ext xmlns:c16="http://schemas.microsoft.com/office/drawing/2014/chart" uri="{C3380CC4-5D6E-409C-BE32-E72D297353CC}">
                <c16:uniqueId val="{00000001-572D-4898-8556-EFD0104DB3AF}"/>
              </c:ext>
            </c:extLst>
          </c:dPt>
          <c:cat>
            <c:strRef>
              <c:f>Abb3_Anteil_RUS!$B$4:$B$31</c:f>
              <c:strCache>
                <c:ptCount val="28"/>
                <c:pt idx="0">
                  <c:v>Latvia</c:v>
                </c:pt>
                <c:pt idx="1">
                  <c:v>Estonia</c:v>
                </c:pt>
                <c:pt idx="2">
                  <c:v>Czechia</c:v>
                </c:pt>
                <c:pt idx="3">
                  <c:v>Hungary</c:v>
                </c:pt>
                <c:pt idx="4">
                  <c:v>Croatia</c:v>
                </c:pt>
                <c:pt idx="5">
                  <c:v>Romania</c:v>
                </c:pt>
                <c:pt idx="6">
                  <c:v>Slovenia</c:v>
                </c:pt>
                <c:pt idx="7">
                  <c:v>Bulgaria</c:v>
                </c:pt>
                <c:pt idx="8">
                  <c:v>Finland</c:v>
                </c:pt>
                <c:pt idx="9">
                  <c:v>Slovakia</c:v>
                </c:pt>
                <c:pt idx="10">
                  <c:v>Austria</c:v>
                </c:pt>
                <c:pt idx="11">
                  <c:v>Netherlands</c:v>
                </c:pt>
                <c:pt idx="12">
                  <c:v>Poland</c:v>
                </c:pt>
                <c:pt idx="13">
                  <c:v>Germany</c:v>
                </c:pt>
                <c:pt idx="14">
                  <c:v>Greece</c:v>
                </c:pt>
                <c:pt idx="15">
                  <c:v>EU-27</c:v>
                </c:pt>
                <c:pt idx="16">
                  <c:v>Italy</c:v>
                </c:pt>
                <c:pt idx="17">
                  <c:v>Lithuania</c:v>
                </c:pt>
                <c:pt idx="18">
                  <c:v>Luxembourg</c:v>
                </c:pt>
                <c:pt idx="19">
                  <c:v>France</c:v>
                </c:pt>
                <c:pt idx="20">
                  <c:v>Sweden</c:v>
                </c:pt>
                <c:pt idx="21">
                  <c:v>Spain</c:v>
                </c:pt>
                <c:pt idx="22">
                  <c:v>Portugal</c:v>
                </c:pt>
                <c:pt idx="23">
                  <c:v>Belgium</c:v>
                </c:pt>
                <c:pt idx="24">
                  <c:v>Cyprus</c:v>
                </c:pt>
                <c:pt idx="25">
                  <c:v>Denmark</c:v>
                </c:pt>
                <c:pt idx="26">
                  <c:v>Ireland</c:v>
                </c:pt>
                <c:pt idx="27">
                  <c:v>Malta</c:v>
                </c:pt>
              </c:strCache>
            </c:strRef>
          </c:cat>
          <c:val>
            <c:numRef>
              <c:f>Abb3_Anteil_RUS!$C$4:$C$31</c:f>
              <c:numCache>
                <c:formatCode>0%</c:formatCode>
                <c:ptCount val="28"/>
                <c:pt idx="0">
                  <c:v>1</c:v>
                </c:pt>
                <c:pt idx="1">
                  <c:v>1</c:v>
                </c:pt>
                <c:pt idx="2">
                  <c:v>1</c:v>
                </c:pt>
                <c:pt idx="3">
                  <c:v>1</c:v>
                </c:pt>
                <c:pt idx="4">
                  <c:v>1</c:v>
                </c:pt>
                <c:pt idx="5">
                  <c:v>1</c:v>
                </c:pt>
                <c:pt idx="6">
                  <c:v>0.99690012248079263</c:v>
                </c:pt>
                <c:pt idx="7">
                  <c:v>0.99344419505663362</c:v>
                </c:pt>
                <c:pt idx="8">
                  <c:v>0.98286604361370722</c:v>
                </c:pt>
                <c:pt idx="9">
                  <c:v>0.85445245291792604</c:v>
                </c:pt>
                <c:pt idx="10">
                  <c:v>0.8</c:v>
                </c:pt>
                <c:pt idx="11">
                  <c:v>0.79424468501983958</c:v>
                </c:pt>
                <c:pt idx="12">
                  <c:v>0.76474612953873811</c:v>
                </c:pt>
                <c:pt idx="13">
                  <c:v>0.66811796896727449</c:v>
                </c:pt>
                <c:pt idx="14">
                  <c:v>0.48333279949951374</c:v>
                </c:pt>
                <c:pt idx="15">
                  <c:v>0.46480035851399581</c:v>
                </c:pt>
                <c:pt idx="16">
                  <c:v>0.43458335975442081</c:v>
                </c:pt>
                <c:pt idx="17">
                  <c:v>0.28899415354414715</c:v>
                </c:pt>
                <c:pt idx="18">
                  <c:v>0.27225834879076677</c:v>
                </c:pt>
                <c:pt idx="19">
                  <c:v>0.21466111604328103</c:v>
                </c:pt>
                <c:pt idx="20">
                  <c:v>0.12970945695341865</c:v>
                </c:pt>
                <c:pt idx="21">
                  <c:v>0.10816248323433608</c:v>
                </c:pt>
                <c:pt idx="22">
                  <c:v>9.6990869403373078E-2</c:v>
                </c:pt>
                <c:pt idx="23">
                  <c:v>8.2336560283299165E-2</c:v>
                </c:pt>
                <c:pt idx="24">
                  <c:v>0</c:v>
                </c:pt>
                <c:pt idx="25">
                  <c:v>0</c:v>
                </c:pt>
                <c:pt idx="26">
                  <c:v>0</c:v>
                </c:pt>
                <c:pt idx="27">
                  <c:v>0</c:v>
                </c:pt>
              </c:numCache>
            </c:numRef>
          </c:val>
          <c:extLst>
            <c:ext xmlns:c16="http://schemas.microsoft.com/office/drawing/2014/chart" uri="{C3380CC4-5D6E-409C-BE32-E72D297353CC}">
              <c16:uniqueId val="{00000002-572D-4898-8556-EFD0104DB3AF}"/>
            </c:ext>
          </c:extLst>
        </c:ser>
        <c:ser>
          <c:idx val="1"/>
          <c:order val="1"/>
          <c:tx>
            <c:strRef>
              <c:f>Abb3_Anteil_RUS!$D$3</c:f>
              <c:strCache>
                <c:ptCount val="1"/>
                <c:pt idx="0">
                  <c:v>Share of Russia in total natural gas supply</c:v>
                </c:pt>
              </c:strCache>
            </c:strRef>
          </c:tx>
          <c:spPr>
            <a:solidFill>
              <a:schemeClr val="accent4"/>
            </a:solidFill>
            <a:ln>
              <a:noFill/>
            </a:ln>
            <a:effectLst/>
          </c:spPr>
          <c:invertIfNegative val="0"/>
          <c:dPt>
            <c:idx val="15"/>
            <c:invertIfNegative val="0"/>
            <c:bubble3D val="0"/>
            <c:spPr>
              <a:solidFill>
                <a:schemeClr val="accent4">
                  <a:lumMod val="50000"/>
                </a:schemeClr>
              </a:solidFill>
              <a:ln>
                <a:noFill/>
              </a:ln>
              <a:effectLst/>
            </c:spPr>
            <c:extLst>
              <c:ext xmlns:c16="http://schemas.microsoft.com/office/drawing/2014/chart" uri="{C3380CC4-5D6E-409C-BE32-E72D297353CC}">
                <c16:uniqueId val="{00000004-572D-4898-8556-EFD0104DB3AF}"/>
              </c:ext>
            </c:extLst>
          </c:dPt>
          <c:cat>
            <c:strRef>
              <c:f>Abb3_Anteil_RUS!$B$4:$B$31</c:f>
              <c:strCache>
                <c:ptCount val="28"/>
                <c:pt idx="0">
                  <c:v>Latvia</c:v>
                </c:pt>
                <c:pt idx="1">
                  <c:v>Estonia</c:v>
                </c:pt>
                <c:pt idx="2">
                  <c:v>Czechia</c:v>
                </c:pt>
                <c:pt idx="3">
                  <c:v>Hungary</c:v>
                </c:pt>
                <c:pt idx="4">
                  <c:v>Croatia</c:v>
                </c:pt>
                <c:pt idx="5">
                  <c:v>Romania</c:v>
                </c:pt>
                <c:pt idx="6">
                  <c:v>Slovenia</c:v>
                </c:pt>
                <c:pt idx="7">
                  <c:v>Bulgaria</c:v>
                </c:pt>
                <c:pt idx="8">
                  <c:v>Finland</c:v>
                </c:pt>
                <c:pt idx="9">
                  <c:v>Slovakia</c:v>
                </c:pt>
                <c:pt idx="10">
                  <c:v>Austria</c:v>
                </c:pt>
                <c:pt idx="11">
                  <c:v>Netherlands</c:v>
                </c:pt>
                <c:pt idx="12">
                  <c:v>Poland</c:v>
                </c:pt>
                <c:pt idx="13">
                  <c:v>Germany</c:v>
                </c:pt>
                <c:pt idx="14">
                  <c:v>Greece</c:v>
                </c:pt>
                <c:pt idx="15">
                  <c:v>EU-27</c:v>
                </c:pt>
                <c:pt idx="16">
                  <c:v>Italy</c:v>
                </c:pt>
                <c:pt idx="17">
                  <c:v>Lithuania</c:v>
                </c:pt>
                <c:pt idx="18">
                  <c:v>Luxembourg</c:v>
                </c:pt>
                <c:pt idx="19">
                  <c:v>France</c:v>
                </c:pt>
                <c:pt idx="20">
                  <c:v>Sweden</c:v>
                </c:pt>
                <c:pt idx="21">
                  <c:v>Spain</c:v>
                </c:pt>
                <c:pt idx="22">
                  <c:v>Portugal</c:v>
                </c:pt>
                <c:pt idx="23">
                  <c:v>Belgium</c:v>
                </c:pt>
                <c:pt idx="24">
                  <c:v>Cyprus</c:v>
                </c:pt>
                <c:pt idx="25">
                  <c:v>Denmark</c:v>
                </c:pt>
                <c:pt idx="26">
                  <c:v>Ireland</c:v>
                </c:pt>
                <c:pt idx="27">
                  <c:v>Malta</c:v>
                </c:pt>
              </c:strCache>
            </c:strRef>
          </c:cat>
          <c:val>
            <c:numRef>
              <c:f>Abb3_Anteil_RUS!$D$4:$D$31</c:f>
              <c:numCache>
                <c:formatCode>0%</c:formatCode>
                <c:ptCount val="28"/>
                <c:pt idx="0">
                  <c:v>1.0009859893725119</c:v>
                </c:pt>
                <c:pt idx="1">
                  <c:v>1</c:v>
                </c:pt>
                <c:pt idx="2">
                  <c:v>0.86037500705350289</c:v>
                </c:pt>
                <c:pt idx="3">
                  <c:v>0.75622181202031979</c:v>
                </c:pt>
                <c:pt idx="4">
                  <c:v>0.70500209439063732</c:v>
                </c:pt>
                <c:pt idx="5">
                  <c:v>0.16633667238769639</c:v>
                </c:pt>
                <c:pt idx="6">
                  <c:v>0.99062766098072508</c:v>
                </c:pt>
                <c:pt idx="7">
                  <c:v>0.95787775989177526</c:v>
                </c:pt>
                <c:pt idx="8">
                  <c:v>0.98574590536207318</c:v>
                </c:pt>
                <c:pt idx="9">
                  <c:v>0.75235896880002773</c:v>
                </c:pt>
                <c:pt idx="10">
                  <c:v>0.73247238266840253</c:v>
                </c:pt>
                <c:pt idx="11">
                  <c:v>0.35766431122052489</c:v>
                </c:pt>
                <c:pt idx="12">
                  <c:v>0.59842886695460207</c:v>
                </c:pt>
                <c:pt idx="13">
                  <c:v>0.59532306974208726</c:v>
                </c:pt>
                <c:pt idx="14">
                  <c:v>0.48668616044213581</c:v>
                </c:pt>
                <c:pt idx="15">
                  <c:v>0.38855736327608581</c:v>
                </c:pt>
                <c:pt idx="16">
                  <c:v>0.40350371642290556</c:v>
                </c:pt>
                <c:pt idx="17">
                  <c:v>0.28590024059928576</c:v>
                </c:pt>
                <c:pt idx="18">
                  <c:v>0.27225834879076677</c:v>
                </c:pt>
                <c:pt idx="19">
                  <c:v>0.20332673823151898</c:v>
                </c:pt>
                <c:pt idx="20">
                  <c:v>0.12970944819163419</c:v>
                </c:pt>
                <c:pt idx="21">
                  <c:v>0.10543035708216976</c:v>
                </c:pt>
                <c:pt idx="22">
                  <c:v>9.6292183837804093E-2</c:v>
                </c:pt>
                <c:pt idx="23">
                  <c:v>8.1621877694096123E-2</c:v>
                </c:pt>
                <c:pt idx="24">
                  <c:v>0</c:v>
                </c:pt>
                <c:pt idx="25">
                  <c:v>0</c:v>
                </c:pt>
                <c:pt idx="26">
                  <c:v>0</c:v>
                </c:pt>
                <c:pt idx="27">
                  <c:v>0</c:v>
                </c:pt>
              </c:numCache>
            </c:numRef>
          </c:val>
          <c:extLst>
            <c:ext xmlns:c16="http://schemas.microsoft.com/office/drawing/2014/chart" uri="{C3380CC4-5D6E-409C-BE32-E72D297353CC}">
              <c16:uniqueId val="{00000005-572D-4898-8556-EFD0104DB3AF}"/>
            </c:ext>
          </c:extLst>
        </c:ser>
        <c:dLbls>
          <c:showLegendKey val="0"/>
          <c:showVal val="0"/>
          <c:showCatName val="0"/>
          <c:showSerName val="0"/>
          <c:showPercent val="0"/>
          <c:showBubbleSize val="0"/>
        </c:dLbls>
        <c:gapWidth val="219"/>
        <c:overlap val="-27"/>
        <c:axId val="625204944"/>
        <c:axId val="625204304"/>
      </c:barChart>
      <c:catAx>
        <c:axId val="625204944"/>
        <c:scaling>
          <c:orientation val="minMax"/>
        </c:scaling>
        <c:delete val="0"/>
        <c:axPos val="b"/>
        <c:numFmt formatCode="General" sourceLinked="1"/>
        <c:majorTickMark val="none"/>
        <c:minorTickMark val="none"/>
        <c:tickLblPos val="nextTo"/>
        <c:spPr bwMode="auto">
          <a:prstGeom prst="rect">
            <a:avLst/>
          </a:prstGeom>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crossAx val="625204304"/>
        <c:crosses val="autoZero"/>
        <c:auto val="1"/>
        <c:lblAlgn val="ctr"/>
        <c:lblOffset val="100"/>
        <c:noMultiLvlLbl val="0"/>
      </c:catAx>
      <c:valAx>
        <c:axId val="625204304"/>
        <c:scaling>
          <c:orientation val="minMax"/>
          <c:max val="1"/>
        </c:scaling>
        <c:delete val="0"/>
        <c:axPos val="l"/>
        <c:majorGridlines>
          <c:spPr bwMode="auto">
            <a:prstGeom prst="rect">
              <a:avLst/>
            </a:prstGeom>
            <a:ln w="9525" cap="flat" cmpd="sng" algn="ctr">
              <a:solidFill>
                <a:schemeClr val="tx1">
                  <a:lumMod val="15000"/>
                  <a:lumOff val="85000"/>
                </a:schemeClr>
              </a:solidFill>
              <a:round/>
            </a:ln>
            <a:effectLst/>
          </c:spPr>
        </c:majorGridlines>
        <c:numFmt formatCode="0%" sourceLinked="1"/>
        <c:majorTickMark val="none"/>
        <c:minorTickMark val="none"/>
        <c:tickLblPos val="nextTo"/>
        <c:spPr>
          <a:prstGeom prst="rect">
            <a:avLst/>
          </a:prstGeom>
          <a:noFill/>
          <a:ln>
            <a:noFill/>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crossAx val="625204944"/>
        <c:crosses val="autoZero"/>
        <c:crossBetween val="between"/>
      </c:valAx>
      <c:spPr>
        <a:prstGeom prst="rect">
          <a:avLst/>
        </a:prstGeom>
        <a:noFill/>
        <a:ln>
          <a:noFill/>
        </a:ln>
        <a:effectLst/>
      </c:spPr>
    </c:plotArea>
    <c:legend>
      <c:legendPos val="b"/>
      <c:overlay val="0"/>
      <c:spPr>
        <a:prstGeom prst="rect">
          <a:avLst/>
        </a:prstGeom>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legend>
    <c:plotVisOnly val="1"/>
    <c:dispBlanksAs val="gap"/>
    <c:showDLblsOverMax val="0"/>
  </c:chart>
  <c:spPr bwMode="auto">
    <a:xfrm>
      <a:off x="0" y="0"/>
      <a:ext cx="0" cy="0"/>
    </a:xfrm>
    <a:prstGeom prst="rect">
      <a:avLst/>
    </a:prstGeom>
    <a:solidFill>
      <a:schemeClr val="bg1"/>
    </a:solidFill>
    <a:ln w="9525" cap="flat" cmpd="sng" algn="ctr">
      <a:solidFill>
        <a:schemeClr val="tx1">
          <a:lumMod val="15000"/>
          <a:lumOff val="85000"/>
        </a:schemeClr>
      </a:solidFill>
      <a:round/>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pivotSource>
    <c:name>[Kopie2 von 1. AGGR-trade.xlsx]NAM exports (3)!PivotTable1</c:name>
    <c:fmtId val="-1"/>
  </c:pivotSource>
  <c:chart>
    <c:autoTitleDeleted val="1"/>
    <c:pivotFmts>
      <c:pivotFmt>
        <c:idx val="0"/>
        <c:spPr>
          <a:solidFill>
            <a:schemeClr val="accent5"/>
          </a:solidFill>
          <a:ln>
            <a:noFill/>
          </a:ln>
          <a:effectLst/>
        </c:spPr>
        <c:marker>
          <c:symbol val="none"/>
        </c:marker>
      </c:pivotFmt>
      <c:pivotFmt>
        <c:idx val="1"/>
        <c:spPr>
          <a:solidFill>
            <a:schemeClr val="accent5"/>
          </a:solidFill>
          <a:ln>
            <a:noFill/>
          </a:ln>
          <a:effectLst/>
        </c:spPr>
        <c:marker>
          <c:symbol val="none"/>
        </c:marker>
      </c:pivotFmt>
      <c:pivotFmt>
        <c:idx val="2"/>
        <c:spPr>
          <a:solidFill>
            <a:schemeClr val="accent5"/>
          </a:solidFill>
          <a:ln>
            <a:noFill/>
          </a:ln>
          <a:effectLst/>
        </c:spPr>
        <c:marker>
          <c:symbol val="none"/>
        </c:marker>
      </c:pivotFmt>
      <c:pivotFmt>
        <c:idx val="3"/>
        <c:spPr>
          <a:solidFill>
            <a:schemeClr val="accent5"/>
          </a:solidFill>
          <a:ln>
            <a:noFill/>
          </a:ln>
          <a:effectLst/>
        </c:spPr>
        <c:marker>
          <c:symbol val="none"/>
        </c:marker>
      </c:pivotFmt>
      <c:pivotFmt>
        <c:idx val="4"/>
        <c:spPr>
          <a:solidFill>
            <a:schemeClr val="accent5"/>
          </a:solidFill>
          <a:ln>
            <a:noFill/>
          </a:ln>
          <a:effectLst/>
        </c:spPr>
        <c:marker>
          <c:symbol val="none"/>
        </c:marker>
      </c:pivotFmt>
      <c:pivotFmt>
        <c:idx val="5"/>
        <c:spPr>
          <a:solidFill>
            <a:schemeClr val="accent5"/>
          </a:solidFill>
          <a:ln>
            <a:noFill/>
          </a:ln>
          <a:effectLst/>
        </c:spPr>
        <c:marker>
          <c:symbol val="none"/>
        </c:marker>
      </c:pivotFmt>
      <c:pivotFmt>
        <c:idx val="6"/>
        <c:spPr>
          <a:solidFill>
            <a:schemeClr val="accent5"/>
          </a:solidFill>
          <a:ln>
            <a:noFill/>
          </a:ln>
          <a:effectLst/>
        </c:spPr>
        <c:marker>
          <c:symbol val="none"/>
        </c:marker>
      </c:pivotFmt>
      <c:pivotFmt>
        <c:idx val="7"/>
        <c:spPr>
          <a:solidFill>
            <a:schemeClr val="accent5"/>
          </a:solidFill>
          <a:ln>
            <a:noFill/>
          </a:ln>
          <a:effectLst/>
        </c:spPr>
        <c:marker>
          <c:symbol val="none"/>
        </c:marker>
      </c:pivotFmt>
      <c:pivotFmt>
        <c:idx val="8"/>
        <c:spPr>
          <a:solidFill>
            <a:schemeClr val="accent5"/>
          </a:solidFill>
          <a:ln>
            <a:noFill/>
          </a:ln>
          <a:effectLst/>
        </c:spPr>
        <c:marker>
          <c:symbol val="none"/>
        </c:marker>
      </c:pivotFmt>
      <c:pivotFmt>
        <c:idx val="9"/>
        <c:spPr>
          <a:solidFill>
            <a:schemeClr val="accent5"/>
          </a:solidFill>
          <a:ln>
            <a:noFill/>
          </a:ln>
          <a:effectLst/>
        </c:spPr>
        <c:marker>
          <c:symbol val="none"/>
        </c:marker>
      </c:pivotFmt>
      <c:pivotFmt>
        <c:idx val="10"/>
        <c:spPr>
          <a:solidFill>
            <a:schemeClr val="accent5"/>
          </a:solidFill>
          <a:ln>
            <a:noFill/>
          </a:ln>
          <a:effectLst/>
        </c:spPr>
        <c:marker>
          <c:symbol val="none"/>
        </c:marker>
      </c:pivotFmt>
      <c:pivotFmt>
        <c:idx val="11"/>
        <c:spPr>
          <a:solidFill>
            <a:schemeClr val="accent5"/>
          </a:solidFill>
          <a:ln>
            <a:noFill/>
          </a:ln>
          <a:effectLst/>
        </c:spPr>
        <c:marker>
          <c:symbol val="none"/>
        </c:marker>
      </c:pivotFmt>
      <c:pivotFmt>
        <c:idx val="12"/>
        <c:spPr>
          <a:solidFill>
            <a:schemeClr val="accent5"/>
          </a:solidFill>
          <a:ln>
            <a:noFill/>
          </a:ln>
          <a:effectLst/>
        </c:spPr>
        <c:marker>
          <c:symbol val="none"/>
        </c:marker>
      </c:pivotFmt>
      <c:pivotFmt>
        <c:idx val="13"/>
        <c:spPr>
          <a:solidFill>
            <a:schemeClr val="accent5"/>
          </a:solidFill>
          <a:ln>
            <a:noFill/>
          </a:ln>
          <a:effectLst/>
        </c:spPr>
        <c:marker>
          <c:symbol val="none"/>
        </c:marker>
      </c:pivotFmt>
      <c:pivotFmt>
        <c:idx val="14"/>
        <c:spPr>
          <a:solidFill>
            <a:schemeClr val="accent5"/>
          </a:solidFill>
          <a:ln>
            <a:noFill/>
          </a:ln>
          <a:effectLst/>
        </c:spPr>
        <c:marker>
          <c:symbol val="none"/>
        </c:marker>
      </c:pivotFmt>
      <c:pivotFmt>
        <c:idx val="15"/>
        <c:spPr>
          <a:solidFill>
            <a:schemeClr val="accent5"/>
          </a:solidFill>
          <a:ln>
            <a:noFill/>
          </a:ln>
          <a:effectLst/>
        </c:spPr>
        <c:marker>
          <c:symbol val="none"/>
        </c:marker>
      </c:pivotFmt>
      <c:pivotFmt>
        <c:idx val="16"/>
        <c:spPr>
          <a:solidFill>
            <a:schemeClr val="accent5"/>
          </a:solidFill>
          <a:ln>
            <a:noFill/>
          </a:ln>
          <a:effectLst/>
        </c:spPr>
        <c:marker>
          <c:symbol val="none"/>
        </c:marker>
      </c:pivotFmt>
      <c:pivotFmt>
        <c:idx val="17"/>
        <c:spPr>
          <a:solidFill>
            <a:schemeClr val="accent5"/>
          </a:solidFill>
          <a:ln>
            <a:noFill/>
          </a:ln>
          <a:effectLst/>
        </c:spPr>
        <c:marker>
          <c:symbol val="none"/>
        </c:marker>
      </c:pivotFmt>
      <c:pivotFmt>
        <c:idx val="18"/>
        <c:spPr>
          <a:solidFill>
            <a:schemeClr val="accent5"/>
          </a:solidFill>
          <a:ln>
            <a:noFill/>
          </a:ln>
          <a:effectLst/>
        </c:spPr>
        <c:marker>
          <c:symbol val="none"/>
        </c:marker>
      </c:pivotFmt>
      <c:pivotFmt>
        <c:idx val="19"/>
        <c:spPr>
          <a:solidFill>
            <a:schemeClr val="accent5"/>
          </a:solidFill>
          <a:ln>
            <a:noFill/>
          </a:ln>
          <a:effectLst/>
        </c:spPr>
        <c:marker>
          <c:symbol val="none"/>
        </c:marker>
      </c:pivotFmt>
      <c:pivotFmt>
        <c:idx val="20"/>
        <c:spPr>
          <a:solidFill>
            <a:schemeClr val="accent5"/>
          </a:solidFill>
          <a:ln>
            <a:noFill/>
          </a:ln>
          <a:effectLst/>
        </c:spPr>
        <c:marker>
          <c:symbol val="none"/>
        </c:marker>
      </c:pivotFmt>
      <c:pivotFmt>
        <c:idx val="21"/>
        <c:spPr>
          <a:solidFill>
            <a:schemeClr val="accent5"/>
          </a:solidFill>
          <a:ln>
            <a:noFill/>
          </a:ln>
          <a:effectLst/>
        </c:spPr>
        <c:marker>
          <c:symbol val="none"/>
        </c:marker>
      </c:pivotFmt>
      <c:pivotFmt>
        <c:idx val="22"/>
        <c:spPr>
          <a:solidFill>
            <a:schemeClr val="accent5"/>
          </a:solidFill>
          <a:ln>
            <a:noFill/>
          </a:ln>
          <a:effectLst/>
        </c:spPr>
        <c:marker>
          <c:symbol val="none"/>
        </c:marker>
      </c:pivotFmt>
      <c:pivotFmt>
        <c:idx val="23"/>
        <c:spPr>
          <a:solidFill>
            <a:schemeClr val="accent5"/>
          </a:solidFill>
          <a:ln>
            <a:noFill/>
          </a:ln>
          <a:effectLst/>
        </c:spPr>
        <c:marker>
          <c:symbol val="none"/>
        </c:marker>
      </c:pivotFmt>
      <c:pivotFmt>
        <c:idx val="24"/>
        <c:spPr>
          <a:solidFill>
            <a:schemeClr val="accent5"/>
          </a:solidFill>
          <a:ln>
            <a:noFill/>
          </a:ln>
          <a:effectLst/>
        </c:spPr>
        <c:marker>
          <c:symbol val="none"/>
        </c:marker>
      </c:pivotFmt>
      <c:pivotFmt>
        <c:idx val="25"/>
        <c:spPr>
          <a:solidFill>
            <a:schemeClr val="accent5"/>
          </a:solidFill>
          <a:ln>
            <a:noFill/>
          </a:ln>
          <a:effectLst/>
        </c:spPr>
        <c:marker>
          <c:symbol val="none"/>
        </c:marker>
      </c:pivotFmt>
      <c:pivotFmt>
        <c:idx val="26"/>
        <c:spPr>
          <a:solidFill>
            <a:schemeClr val="accent5"/>
          </a:solidFill>
          <a:ln>
            <a:noFill/>
          </a:ln>
          <a:effectLst/>
        </c:spPr>
        <c:marker>
          <c:symbol val="none"/>
        </c:marker>
      </c:pivotFmt>
      <c:pivotFmt>
        <c:idx val="27"/>
        <c:spPr>
          <a:solidFill>
            <a:schemeClr val="accent5"/>
          </a:solidFill>
          <a:ln>
            <a:noFill/>
          </a:ln>
          <a:effectLst/>
        </c:spPr>
        <c:marker>
          <c:symbol val="none"/>
        </c:marker>
      </c:pivotFmt>
      <c:pivotFmt>
        <c:idx val="28"/>
        <c:spPr>
          <a:solidFill>
            <a:schemeClr val="accent5"/>
          </a:solidFill>
          <a:ln>
            <a:noFill/>
          </a:ln>
          <a:effectLst/>
        </c:spPr>
        <c:marker>
          <c:symbol val="none"/>
        </c:marker>
      </c:pivotFmt>
      <c:pivotFmt>
        <c:idx val="29"/>
        <c:spPr>
          <a:solidFill>
            <a:schemeClr val="accent5"/>
          </a:solidFill>
          <a:ln>
            <a:noFill/>
          </a:ln>
          <a:effectLst/>
        </c:spPr>
        <c:marker>
          <c:symbol val="none"/>
        </c:marker>
      </c:pivotFmt>
      <c:pivotFmt>
        <c:idx val="30"/>
        <c:spPr>
          <a:solidFill>
            <a:schemeClr val="accent5"/>
          </a:solidFill>
          <a:ln>
            <a:noFill/>
          </a:ln>
          <a:effectLst/>
        </c:spPr>
        <c:marker>
          <c:symbol val="none"/>
        </c:marker>
      </c:pivotFmt>
      <c:pivotFmt>
        <c:idx val="31"/>
        <c:spPr>
          <a:solidFill>
            <a:schemeClr val="accent5"/>
          </a:solidFill>
          <a:ln>
            <a:noFill/>
          </a:ln>
          <a:effectLst/>
        </c:spPr>
        <c:marker>
          <c:symbol val="none"/>
        </c:marker>
      </c:pivotFmt>
      <c:pivotFmt>
        <c:idx val="32"/>
        <c:spPr>
          <a:solidFill>
            <a:schemeClr val="accent5"/>
          </a:solidFill>
          <a:ln>
            <a:noFill/>
          </a:ln>
          <a:effectLst/>
        </c:spPr>
        <c:marker>
          <c:symbol val="none"/>
        </c:marker>
      </c:pivotFmt>
      <c:pivotFmt>
        <c:idx val="33"/>
        <c:spPr>
          <a:solidFill>
            <a:schemeClr val="accent5"/>
          </a:solidFill>
          <a:ln>
            <a:noFill/>
          </a:ln>
          <a:effectLst/>
        </c:spPr>
        <c:marker>
          <c:symbol val="none"/>
        </c:marker>
      </c:pivotFmt>
      <c:pivotFmt>
        <c:idx val="34"/>
        <c:spPr>
          <a:solidFill>
            <a:schemeClr val="accent5"/>
          </a:solidFill>
          <a:ln>
            <a:noFill/>
          </a:ln>
          <a:effectLst/>
        </c:spPr>
        <c:marker>
          <c:symbol val="none"/>
        </c:marker>
      </c:pivotFmt>
      <c:pivotFmt>
        <c:idx val="35"/>
        <c:spPr>
          <a:solidFill>
            <a:schemeClr val="accent5"/>
          </a:solidFill>
          <a:ln>
            <a:noFill/>
          </a:ln>
          <a:effectLst/>
        </c:spPr>
        <c:marker>
          <c:symbol val="none"/>
        </c:marker>
      </c:pivotFmt>
      <c:pivotFmt>
        <c:idx val="36"/>
        <c:spPr>
          <a:solidFill>
            <a:schemeClr val="accent5"/>
          </a:solidFill>
          <a:ln>
            <a:noFill/>
          </a:ln>
          <a:effectLst/>
        </c:spPr>
        <c:marker>
          <c:symbol val="none"/>
        </c:marker>
      </c:pivotFmt>
      <c:pivotFmt>
        <c:idx val="37"/>
        <c:spPr>
          <a:solidFill>
            <a:schemeClr val="accent5"/>
          </a:solidFill>
          <a:ln>
            <a:noFill/>
          </a:ln>
          <a:effectLst/>
        </c:spPr>
        <c:marker>
          <c:symbol val="none"/>
        </c:marker>
      </c:pivotFmt>
      <c:pivotFmt>
        <c:idx val="38"/>
        <c:spPr>
          <a:solidFill>
            <a:schemeClr val="accent5"/>
          </a:solidFill>
          <a:ln>
            <a:noFill/>
          </a:ln>
          <a:effectLst/>
        </c:spPr>
        <c:marker>
          <c:symbol val="none"/>
        </c:marker>
      </c:pivotFmt>
      <c:pivotFmt>
        <c:idx val="39"/>
        <c:spPr>
          <a:solidFill>
            <a:schemeClr val="accent5"/>
          </a:solidFill>
          <a:ln>
            <a:noFill/>
          </a:ln>
          <a:effectLst/>
        </c:spPr>
        <c:marker>
          <c:symbol val="none"/>
        </c:marker>
      </c:pivotFmt>
      <c:pivotFmt>
        <c:idx val="40"/>
        <c:spPr>
          <a:solidFill>
            <a:schemeClr val="accent5"/>
          </a:solidFill>
          <a:ln>
            <a:noFill/>
          </a:ln>
          <a:effectLst/>
        </c:spPr>
        <c:marker>
          <c:symbol val="none"/>
        </c:marker>
      </c:pivotFmt>
      <c:pivotFmt>
        <c:idx val="41"/>
        <c:spPr>
          <a:solidFill>
            <a:schemeClr val="accent5"/>
          </a:solidFill>
          <a:ln>
            <a:noFill/>
          </a:ln>
          <a:effectLst/>
        </c:spPr>
        <c:marker>
          <c:symbol val="none"/>
        </c:marker>
      </c:pivotFmt>
      <c:pivotFmt>
        <c:idx val="42"/>
        <c:spPr>
          <a:solidFill>
            <a:schemeClr val="accent5"/>
          </a:solidFill>
          <a:ln>
            <a:noFill/>
          </a:ln>
          <a:effectLst/>
        </c:spPr>
        <c:marker>
          <c:symbol val="none"/>
        </c:marker>
      </c:pivotFmt>
      <c:pivotFmt>
        <c:idx val="43"/>
        <c:spPr>
          <a:solidFill>
            <a:schemeClr val="accent5"/>
          </a:solidFill>
          <a:ln>
            <a:noFill/>
          </a:ln>
          <a:effectLst/>
        </c:spPr>
        <c:marker>
          <c:symbol val="none"/>
        </c:marker>
      </c:pivotFmt>
      <c:pivotFmt>
        <c:idx val="44"/>
        <c:spPr>
          <a:solidFill>
            <a:schemeClr val="accent5"/>
          </a:solidFill>
          <a:ln>
            <a:noFill/>
          </a:ln>
          <a:effectLst/>
        </c:spPr>
        <c:marker>
          <c:symbol val="none"/>
        </c:marker>
      </c:pivotFmt>
      <c:pivotFmt>
        <c:idx val="45"/>
        <c:spPr>
          <a:solidFill>
            <a:schemeClr val="accent5"/>
          </a:solidFill>
          <a:ln>
            <a:noFill/>
          </a:ln>
          <a:effectLst/>
        </c:spPr>
        <c:marker>
          <c:symbol val="none"/>
        </c:marker>
      </c:pivotFmt>
      <c:pivotFmt>
        <c:idx val="46"/>
        <c:spPr>
          <a:solidFill>
            <a:schemeClr val="accent5"/>
          </a:solidFill>
          <a:ln>
            <a:noFill/>
          </a:ln>
          <a:effectLst/>
        </c:spPr>
        <c:marker>
          <c:symbol val="none"/>
        </c:marker>
      </c:pivotFmt>
      <c:pivotFmt>
        <c:idx val="47"/>
        <c:spPr>
          <a:solidFill>
            <a:schemeClr val="accent5"/>
          </a:solidFill>
          <a:ln>
            <a:noFill/>
          </a:ln>
          <a:effectLst/>
        </c:spPr>
        <c:marker>
          <c:symbol val="none"/>
        </c:marker>
      </c:pivotFmt>
      <c:pivotFmt>
        <c:idx val="48"/>
        <c:spPr>
          <a:solidFill>
            <a:schemeClr val="accent5"/>
          </a:solidFill>
          <a:ln>
            <a:noFill/>
          </a:ln>
          <a:effectLst/>
        </c:spPr>
      </c:pivotFmt>
      <c:pivotFmt>
        <c:idx val="49"/>
        <c:spPr>
          <a:solidFill>
            <a:schemeClr val="accent5"/>
          </a:solidFill>
          <a:ln>
            <a:noFill/>
          </a:ln>
          <a:effectLst/>
        </c:spPr>
      </c:pivotFmt>
      <c:pivotFmt>
        <c:idx val="50"/>
        <c:spPr>
          <a:solidFill>
            <a:schemeClr val="accent5"/>
          </a:solidFill>
          <a:ln>
            <a:noFill/>
          </a:ln>
          <a:effectLst/>
        </c:spPr>
      </c:pivotFmt>
      <c:pivotFmt>
        <c:idx val="51"/>
        <c:spPr>
          <a:solidFill>
            <a:schemeClr val="accent5"/>
          </a:solidFill>
          <a:ln>
            <a:noFill/>
          </a:ln>
          <a:effectLst/>
        </c:spPr>
      </c:pivotFmt>
      <c:pivotFmt>
        <c:idx val="52"/>
        <c:spPr>
          <a:solidFill>
            <a:schemeClr val="accent5"/>
          </a:solidFill>
          <a:ln>
            <a:noFill/>
          </a:ln>
          <a:effectLst/>
        </c:spPr>
        <c:marker>
          <c:symbol val="none"/>
        </c:marker>
      </c:pivotFmt>
      <c:pivotFmt>
        <c:idx val="53"/>
        <c:spPr>
          <a:solidFill>
            <a:schemeClr val="accent5"/>
          </a:solidFill>
          <a:ln>
            <a:noFill/>
          </a:ln>
          <a:effectLst/>
        </c:spPr>
        <c:marker>
          <c:symbol val="none"/>
        </c:marker>
      </c:pivotFmt>
      <c:pivotFmt>
        <c:idx val="54"/>
        <c:spPr>
          <a:solidFill>
            <a:schemeClr val="accent5"/>
          </a:solidFill>
          <a:ln>
            <a:noFill/>
          </a:ln>
          <a:effectLst/>
        </c:spPr>
        <c:marker>
          <c:symbol val="none"/>
        </c:marker>
      </c:pivotFmt>
      <c:pivotFmt>
        <c:idx val="55"/>
        <c:spPr>
          <a:solidFill>
            <a:schemeClr val="accent5"/>
          </a:solidFill>
          <a:ln>
            <a:noFill/>
          </a:ln>
          <a:effectLst/>
        </c:spPr>
        <c:marker>
          <c:symbol val="none"/>
        </c:marker>
      </c:pivotFmt>
      <c:pivotFmt>
        <c:idx val="56"/>
        <c:spPr>
          <a:solidFill>
            <a:schemeClr val="accent5"/>
          </a:solidFill>
          <a:ln>
            <a:noFill/>
          </a:ln>
          <a:effectLst/>
        </c:spPr>
        <c:marker>
          <c:symbol val="none"/>
        </c:marker>
      </c:pivotFmt>
      <c:pivotFmt>
        <c:idx val="57"/>
        <c:spPr>
          <a:solidFill>
            <a:schemeClr val="accent5"/>
          </a:solidFill>
          <a:ln>
            <a:noFill/>
          </a:ln>
          <a:effectLst/>
        </c:spPr>
        <c:marker>
          <c:symbol val="none"/>
        </c:marker>
      </c:pivotFmt>
      <c:pivotFmt>
        <c:idx val="58"/>
        <c:spPr>
          <a:solidFill>
            <a:schemeClr val="accent5"/>
          </a:solidFill>
          <a:ln>
            <a:noFill/>
          </a:ln>
          <a:effectLst/>
        </c:spPr>
        <c:marker>
          <c:symbol val="none"/>
        </c:marker>
      </c:pivotFmt>
      <c:pivotFmt>
        <c:idx val="59"/>
        <c:spPr>
          <a:solidFill>
            <a:schemeClr val="accent5"/>
          </a:solidFill>
          <a:ln>
            <a:noFill/>
          </a:ln>
          <a:effectLst/>
        </c:spPr>
        <c:marker>
          <c:symbol val="none"/>
        </c:marker>
      </c:pivotFmt>
    </c:pivotFmts>
    <c:plotArea>
      <c:layout>
        <c:manualLayout>
          <c:layoutTarget val="inner"/>
          <c:xMode val="edge"/>
          <c:yMode val="edge"/>
          <c:x val="2.3799068912006439E-2"/>
          <c:y val="2.7385968067205304E-2"/>
          <c:w val="0.85555520837673071"/>
          <c:h val="0.63580076042696942"/>
        </c:manualLayout>
      </c:layout>
      <c:barChart>
        <c:barDir val="col"/>
        <c:grouping val="stacked"/>
        <c:varyColors val="0"/>
        <c:ser>
          <c:idx val="0"/>
          <c:order val="0"/>
          <c:tx>
            <c:strRef>
              <c:f>'NAM exports (3)'!$C$4:$C$5</c:f>
              <c:strCache>
                <c:ptCount val="1"/>
                <c:pt idx="0">
                  <c:v>SAM</c:v>
                </c:pt>
              </c:strCache>
            </c:strRef>
          </c:tx>
          <c:spPr>
            <a:solidFill>
              <a:schemeClr val="accent5">
                <a:shade val="58000"/>
              </a:schemeClr>
            </a:solidFill>
            <a:ln>
              <a:noFill/>
            </a:ln>
            <a:effectLst/>
          </c:spPr>
          <c:invertIfNegative val="0"/>
          <c:cat>
            <c:multiLvlStrRef>
              <c:f>'NAM exports (3)'!$A$6:$B$41</c:f>
              <c:multiLvlStrCache>
                <c:ptCount val="36"/>
                <c:lvl>
                  <c:pt idx="0">
                    <c:v>Altmaier_0_0</c:v>
                  </c:pt>
                  <c:pt idx="1">
                    <c:v>Altmaier_0_100</c:v>
                  </c:pt>
                  <c:pt idx="2">
                    <c:v>Altmaier_100_0</c:v>
                  </c:pt>
                  <c:pt idx="3">
                    <c:v>Jinping_0_0</c:v>
                  </c:pt>
                  <c:pt idx="4">
                    <c:v>Jinping_0_100</c:v>
                  </c:pt>
                  <c:pt idx="5">
                    <c:v>Jinping_100_0</c:v>
                  </c:pt>
                  <c:pt idx="6">
                    <c:v>Putin</c:v>
                  </c:pt>
                  <c:pt idx="7">
                    <c:v>Trump000</c:v>
                  </c:pt>
                  <c:pt idx="8">
                    <c:v>Base Case</c:v>
                  </c:pt>
                  <c:pt idx="9">
                    <c:v>Altmaier_0_0</c:v>
                  </c:pt>
                  <c:pt idx="10">
                    <c:v>Altmaier_0_100</c:v>
                  </c:pt>
                  <c:pt idx="11">
                    <c:v>Altmaier_100_0</c:v>
                  </c:pt>
                  <c:pt idx="12">
                    <c:v>Jinping_0_0</c:v>
                  </c:pt>
                  <c:pt idx="13">
                    <c:v>Jinping_0_100</c:v>
                  </c:pt>
                  <c:pt idx="14">
                    <c:v>Jinping_100_0</c:v>
                  </c:pt>
                  <c:pt idx="15">
                    <c:v>Putin</c:v>
                  </c:pt>
                  <c:pt idx="16">
                    <c:v>Trump000</c:v>
                  </c:pt>
                  <c:pt idx="17">
                    <c:v>Base Case</c:v>
                  </c:pt>
                  <c:pt idx="18">
                    <c:v>Altmaier_0_0</c:v>
                  </c:pt>
                  <c:pt idx="19">
                    <c:v>Altmaier_0_100</c:v>
                  </c:pt>
                  <c:pt idx="20">
                    <c:v>Altmaier_100_0</c:v>
                  </c:pt>
                  <c:pt idx="21">
                    <c:v>Jinping_0_0</c:v>
                  </c:pt>
                  <c:pt idx="22">
                    <c:v>Jinping_0_100</c:v>
                  </c:pt>
                  <c:pt idx="23">
                    <c:v>Jinping_100_0</c:v>
                  </c:pt>
                  <c:pt idx="24">
                    <c:v>Putin</c:v>
                  </c:pt>
                  <c:pt idx="25">
                    <c:v>Trump000</c:v>
                  </c:pt>
                  <c:pt idx="26">
                    <c:v>Base Case</c:v>
                  </c:pt>
                  <c:pt idx="27">
                    <c:v>Altmaier_0_0</c:v>
                  </c:pt>
                  <c:pt idx="28">
                    <c:v>Altmaier_0_100</c:v>
                  </c:pt>
                  <c:pt idx="29">
                    <c:v>Altmaier_100_0</c:v>
                  </c:pt>
                  <c:pt idx="30">
                    <c:v>Jinping_0_0</c:v>
                  </c:pt>
                  <c:pt idx="31">
                    <c:v>Jinping_0_100</c:v>
                  </c:pt>
                  <c:pt idx="32">
                    <c:v>Jinping_100_0</c:v>
                  </c:pt>
                  <c:pt idx="33">
                    <c:v>Putin</c:v>
                  </c:pt>
                  <c:pt idx="34">
                    <c:v>Trump000</c:v>
                  </c:pt>
                  <c:pt idx="35">
                    <c:v>Base Case</c:v>
                  </c:pt>
                </c:lvl>
                <c:lvl>
                  <c:pt idx="0">
                    <c:v>2020</c:v>
                  </c:pt>
                  <c:pt idx="9">
                    <c:v>2030</c:v>
                  </c:pt>
                  <c:pt idx="18">
                    <c:v>2040</c:v>
                  </c:pt>
                  <c:pt idx="27">
                    <c:v>2050</c:v>
                  </c:pt>
                </c:lvl>
              </c:multiLvlStrCache>
            </c:multiLvlStrRef>
          </c:cat>
          <c:val>
            <c:numRef>
              <c:f>'NAM exports (3)'!$C$6:$C$41</c:f>
              <c:numCache>
                <c:formatCode>General</c:formatCode>
                <c:ptCount val="36"/>
                <c:pt idx="0">
                  <c:v>1.3</c:v>
                </c:pt>
                <c:pt idx="1">
                  <c:v>1.3</c:v>
                </c:pt>
                <c:pt idx="2">
                  <c:v>1.3</c:v>
                </c:pt>
                <c:pt idx="3">
                  <c:v>1.3</c:v>
                </c:pt>
                <c:pt idx="4">
                  <c:v>1.3</c:v>
                </c:pt>
                <c:pt idx="5">
                  <c:v>1.3</c:v>
                </c:pt>
                <c:pt idx="6">
                  <c:v>1</c:v>
                </c:pt>
                <c:pt idx="8">
                  <c:v>1.3</c:v>
                </c:pt>
                <c:pt idx="9">
                  <c:v>2.5</c:v>
                </c:pt>
                <c:pt idx="10">
                  <c:v>2.6</c:v>
                </c:pt>
                <c:pt idx="11">
                  <c:v>2.6</c:v>
                </c:pt>
                <c:pt idx="12">
                  <c:v>2.4</c:v>
                </c:pt>
                <c:pt idx="13">
                  <c:v>2.5</c:v>
                </c:pt>
                <c:pt idx="14">
                  <c:v>2.5</c:v>
                </c:pt>
                <c:pt idx="15">
                  <c:v>0.7</c:v>
                </c:pt>
                <c:pt idx="16">
                  <c:v>0.4</c:v>
                </c:pt>
                <c:pt idx="17">
                  <c:v>2.6</c:v>
                </c:pt>
                <c:pt idx="18">
                  <c:v>13.2</c:v>
                </c:pt>
                <c:pt idx="19">
                  <c:v>13.7</c:v>
                </c:pt>
                <c:pt idx="20">
                  <c:v>13.9</c:v>
                </c:pt>
                <c:pt idx="21">
                  <c:v>13</c:v>
                </c:pt>
                <c:pt idx="22">
                  <c:v>13.5</c:v>
                </c:pt>
                <c:pt idx="23">
                  <c:v>13.6</c:v>
                </c:pt>
                <c:pt idx="24">
                  <c:v>10.4</c:v>
                </c:pt>
                <c:pt idx="26">
                  <c:v>14</c:v>
                </c:pt>
                <c:pt idx="27">
                  <c:v>16.899999999999999</c:v>
                </c:pt>
                <c:pt idx="28">
                  <c:v>17.2</c:v>
                </c:pt>
                <c:pt idx="29">
                  <c:v>17.399999999999999</c:v>
                </c:pt>
                <c:pt idx="30">
                  <c:v>12.4</c:v>
                </c:pt>
                <c:pt idx="31">
                  <c:v>16.7</c:v>
                </c:pt>
                <c:pt idx="32">
                  <c:v>17</c:v>
                </c:pt>
                <c:pt idx="33">
                  <c:v>13.9</c:v>
                </c:pt>
                <c:pt idx="35">
                  <c:v>17.5</c:v>
                </c:pt>
              </c:numCache>
            </c:numRef>
          </c:val>
          <c:extLst>
            <c:ext xmlns:c16="http://schemas.microsoft.com/office/drawing/2014/chart" uri="{C3380CC4-5D6E-409C-BE32-E72D297353CC}">
              <c16:uniqueId val="{00000000-1987-43EE-835A-8ABE49629BF6}"/>
            </c:ext>
          </c:extLst>
        </c:ser>
        <c:ser>
          <c:idx val="1"/>
          <c:order val="1"/>
          <c:tx>
            <c:strRef>
              <c:f>'NAM exports (3)'!$D$4:$D$5</c:f>
              <c:strCache>
                <c:ptCount val="1"/>
                <c:pt idx="0">
                  <c:v>EU</c:v>
                </c:pt>
              </c:strCache>
            </c:strRef>
          </c:tx>
          <c:spPr>
            <a:pattFill prst="dkDnDiag">
              <a:fgClr>
                <a:srgbClr val="0070C0"/>
              </a:fgClr>
              <a:bgClr>
                <a:schemeClr val="bg1"/>
              </a:bgClr>
            </a:pattFill>
            <a:ln>
              <a:noFill/>
            </a:ln>
            <a:effectLst/>
          </c:spPr>
          <c:invertIfNegative val="0"/>
          <c:cat>
            <c:multiLvlStrRef>
              <c:f>'NAM exports (3)'!$A$6:$B$41</c:f>
              <c:multiLvlStrCache>
                <c:ptCount val="36"/>
                <c:lvl>
                  <c:pt idx="0">
                    <c:v>Altmaier_0_0</c:v>
                  </c:pt>
                  <c:pt idx="1">
                    <c:v>Altmaier_0_100</c:v>
                  </c:pt>
                  <c:pt idx="2">
                    <c:v>Altmaier_100_0</c:v>
                  </c:pt>
                  <c:pt idx="3">
                    <c:v>Jinping_0_0</c:v>
                  </c:pt>
                  <c:pt idx="4">
                    <c:v>Jinping_0_100</c:v>
                  </c:pt>
                  <c:pt idx="5">
                    <c:v>Jinping_100_0</c:v>
                  </c:pt>
                  <c:pt idx="6">
                    <c:v>Putin</c:v>
                  </c:pt>
                  <c:pt idx="7">
                    <c:v>Trump000</c:v>
                  </c:pt>
                  <c:pt idx="8">
                    <c:v>Base Case</c:v>
                  </c:pt>
                  <c:pt idx="9">
                    <c:v>Altmaier_0_0</c:v>
                  </c:pt>
                  <c:pt idx="10">
                    <c:v>Altmaier_0_100</c:v>
                  </c:pt>
                  <c:pt idx="11">
                    <c:v>Altmaier_100_0</c:v>
                  </c:pt>
                  <c:pt idx="12">
                    <c:v>Jinping_0_0</c:v>
                  </c:pt>
                  <c:pt idx="13">
                    <c:v>Jinping_0_100</c:v>
                  </c:pt>
                  <c:pt idx="14">
                    <c:v>Jinping_100_0</c:v>
                  </c:pt>
                  <c:pt idx="15">
                    <c:v>Putin</c:v>
                  </c:pt>
                  <c:pt idx="16">
                    <c:v>Trump000</c:v>
                  </c:pt>
                  <c:pt idx="17">
                    <c:v>Base Case</c:v>
                  </c:pt>
                  <c:pt idx="18">
                    <c:v>Altmaier_0_0</c:v>
                  </c:pt>
                  <c:pt idx="19">
                    <c:v>Altmaier_0_100</c:v>
                  </c:pt>
                  <c:pt idx="20">
                    <c:v>Altmaier_100_0</c:v>
                  </c:pt>
                  <c:pt idx="21">
                    <c:v>Jinping_0_0</c:v>
                  </c:pt>
                  <c:pt idx="22">
                    <c:v>Jinping_0_100</c:v>
                  </c:pt>
                  <c:pt idx="23">
                    <c:v>Jinping_100_0</c:v>
                  </c:pt>
                  <c:pt idx="24">
                    <c:v>Putin</c:v>
                  </c:pt>
                  <c:pt idx="25">
                    <c:v>Trump000</c:v>
                  </c:pt>
                  <c:pt idx="26">
                    <c:v>Base Case</c:v>
                  </c:pt>
                  <c:pt idx="27">
                    <c:v>Altmaier_0_0</c:v>
                  </c:pt>
                  <c:pt idx="28">
                    <c:v>Altmaier_0_100</c:v>
                  </c:pt>
                  <c:pt idx="29">
                    <c:v>Altmaier_100_0</c:v>
                  </c:pt>
                  <c:pt idx="30">
                    <c:v>Jinping_0_0</c:v>
                  </c:pt>
                  <c:pt idx="31">
                    <c:v>Jinping_0_100</c:v>
                  </c:pt>
                  <c:pt idx="32">
                    <c:v>Jinping_100_0</c:v>
                  </c:pt>
                  <c:pt idx="33">
                    <c:v>Putin</c:v>
                  </c:pt>
                  <c:pt idx="34">
                    <c:v>Trump000</c:v>
                  </c:pt>
                  <c:pt idx="35">
                    <c:v>Base Case</c:v>
                  </c:pt>
                </c:lvl>
                <c:lvl>
                  <c:pt idx="0">
                    <c:v>2020</c:v>
                  </c:pt>
                  <c:pt idx="9">
                    <c:v>2030</c:v>
                  </c:pt>
                  <c:pt idx="18">
                    <c:v>2040</c:v>
                  </c:pt>
                  <c:pt idx="27">
                    <c:v>2050</c:v>
                  </c:pt>
                </c:lvl>
              </c:multiLvlStrCache>
            </c:multiLvlStrRef>
          </c:cat>
          <c:val>
            <c:numRef>
              <c:f>'NAM exports (3)'!$D$6:$D$41</c:f>
              <c:numCache>
                <c:formatCode>General</c:formatCode>
                <c:ptCount val="36"/>
                <c:pt idx="0">
                  <c:v>23.9</c:v>
                </c:pt>
                <c:pt idx="1">
                  <c:v>23.9</c:v>
                </c:pt>
                <c:pt idx="2">
                  <c:v>24</c:v>
                </c:pt>
                <c:pt idx="3">
                  <c:v>24.4</c:v>
                </c:pt>
                <c:pt idx="4">
                  <c:v>24</c:v>
                </c:pt>
                <c:pt idx="5">
                  <c:v>24.4</c:v>
                </c:pt>
                <c:pt idx="6">
                  <c:v>70.5</c:v>
                </c:pt>
                <c:pt idx="7">
                  <c:v>99.6</c:v>
                </c:pt>
                <c:pt idx="8">
                  <c:v>24</c:v>
                </c:pt>
                <c:pt idx="9">
                  <c:v>33.799999999999997</c:v>
                </c:pt>
                <c:pt idx="10">
                  <c:v>27.9</c:v>
                </c:pt>
                <c:pt idx="11">
                  <c:v>25.8</c:v>
                </c:pt>
                <c:pt idx="12">
                  <c:v>21</c:v>
                </c:pt>
                <c:pt idx="13">
                  <c:v>22.4</c:v>
                </c:pt>
                <c:pt idx="14">
                  <c:v>23.5</c:v>
                </c:pt>
                <c:pt idx="15">
                  <c:v>87.8</c:v>
                </c:pt>
                <c:pt idx="16">
                  <c:v>107.2</c:v>
                </c:pt>
                <c:pt idx="17">
                  <c:v>25.3</c:v>
                </c:pt>
                <c:pt idx="18">
                  <c:v>31.1</c:v>
                </c:pt>
                <c:pt idx="19">
                  <c:v>26.1</c:v>
                </c:pt>
                <c:pt idx="20">
                  <c:v>23</c:v>
                </c:pt>
                <c:pt idx="21">
                  <c:v>19.600000000000001</c:v>
                </c:pt>
                <c:pt idx="22">
                  <c:v>20.3</c:v>
                </c:pt>
                <c:pt idx="23">
                  <c:v>20.399999999999999</c:v>
                </c:pt>
                <c:pt idx="24">
                  <c:v>95.3</c:v>
                </c:pt>
                <c:pt idx="25">
                  <c:v>108.3</c:v>
                </c:pt>
                <c:pt idx="26">
                  <c:v>22.3</c:v>
                </c:pt>
                <c:pt idx="27">
                  <c:v>7.8</c:v>
                </c:pt>
                <c:pt idx="28">
                  <c:v>4.8</c:v>
                </c:pt>
                <c:pt idx="29">
                  <c:v>4.2</c:v>
                </c:pt>
                <c:pt idx="30">
                  <c:v>0.9</c:v>
                </c:pt>
                <c:pt idx="31">
                  <c:v>0.9</c:v>
                </c:pt>
                <c:pt idx="32">
                  <c:v>3.4</c:v>
                </c:pt>
                <c:pt idx="33">
                  <c:v>81.099999999999994</c:v>
                </c:pt>
                <c:pt idx="34">
                  <c:v>115.4</c:v>
                </c:pt>
                <c:pt idx="35">
                  <c:v>4.3</c:v>
                </c:pt>
              </c:numCache>
            </c:numRef>
          </c:val>
          <c:extLst>
            <c:ext xmlns:c16="http://schemas.microsoft.com/office/drawing/2014/chart" uri="{C3380CC4-5D6E-409C-BE32-E72D297353CC}">
              <c16:uniqueId val="{00000001-1987-43EE-835A-8ABE49629BF6}"/>
            </c:ext>
          </c:extLst>
        </c:ser>
        <c:ser>
          <c:idx val="2"/>
          <c:order val="2"/>
          <c:tx>
            <c:strRef>
              <c:f>'NAM exports (3)'!$E$4:$E$5</c:f>
              <c:strCache>
                <c:ptCount val="1"/>
                <c:pt idx="0">
                  <c:v>ROE</c:v>
                </c:pt>
              </c:strCache>
            </c:strRef>
          </c:tx>
          <c:spPr>
            <a:solidFill>
              <a:schemeClr val="accent5">
                <a:tint val="86000"/>
              </a:schemeClr>
            </a:solidFill>
            <a:ln>
              <a:noFill/>
            </a:ln>
            <a:effectLst/>
          </c:spPr>
          <c:invertIfNegative val="0"/>
          <c:cat>
            <c:multiLvlStrRef>
              <c:f>'NAM exports (3)'!$A$6:$B$41</c:f>
              <c:multiLvlStrCache>
                <c:ptCount val="36"/>
                <c:lvl>
                  <c:pt idx="0">
                    <c:v>Altmaier_0_0</c:v>
                  </c:pt>
                  <c:pt idx="1">
                    <c:v>Altmaier_0_100</c:v>
                  </c:pt>
                  <c:pt idx="2">
                    <c:v>Altmaier_100_0</c:v>
                  </c:pt>
                  <c:pt idx="3">
                    <c:v>Jinping_0_0</c:v>
                  </c:pt>
                  <c:pt idx="4">
                    <c:v>Jinping_0_100</c:v>
                  </c:pt>
                  <c:pt idx="5">
                    <c:v>Jinping_100_0</c:v>
                  </c:pt>
                  <c:pt idx="6">
                    <c:v>Putin</c:v>
                  </c:pt>
                  <c:pt idx="7">
                    <c:v>Trump000</c:v>
                  </c:pt>
                  <c:pt idx="8">
                    <c:v>Base Case</c:v>
                  </c:pt>
                  <c:pt idx="9">
                    <c:v>Altmaier_0_0</c:v>
                  </c:pt>
                  <c:pt idx="10">
                    <c:v>Altmaier_0_100</c:v>
                  </c:pt>
                  <c:pt idx="11">
                    <c:v>Altmaier_100_0</c:v>
                  </c:pt>
                  <c:pt idx="12">
                    <c:v>Jinping_0_0</c:v>
                  </c:pt>
                  <c:pt idx="13">
                    <c:v>Jinping_0_100</c:v>
                  </c:pt>
                  <c:pt idx="14">
                    <c:v>Jinping_100_0</c:v>
                  </c:pt>
                  <c:pt idx="15">
                    <c:v>Putin</c:v>
                  </c:pt>
                  <c:pt idx="16">
                    <c:v>Trump000</c:v>
                  </c:pt>
                  <c:pt idx="17">
                    <c:v>Base Case</c:v>
                  </c:pt>
                  <c:pt idx="18">
                    <c:v>Altmaier_0_0</c:v>
                  </c:pt>
                  <c:pt idx="19">
                    <c:v>Altmaier_0_100</c:v>
                  </c:pt>
                  <c:pt idx="20">
                    <c:v>Altmaier_100_0</c:v>
                  </c:pt>
                  <c:pt idx="21">
                    <c:v>Jinping_0_0</c:v>
                  </c:pt>
                  <c:pt idx="22">
                    <c:v>Jinping_0_100</c:v>
                  </c:pt>
                  <c:pt idx="23">
                    <c:v>Jinping_100_0</c:v>
                  </c:pt>
                  <c:pt idx="24">
                    <c:v>Putin</c:v>
                  </c:pt>
                  <c:pt idx="25">
                    <c:v>Trump000</c:v>
                  </c:pt>
                  <c:pt idx="26">
                    <c:v>Base Case</c:v>
                  </c:pt>
                  <c:pt idx="27">
                    <c:v>Altmaier_0_0</c:v>
                  </c:pt>
                  <c:pt idx="28">
                    <c:v>Altmaier_0_100</c:v>
                  </c:pt>
                  <c:pt idx="29">
                    <c:v>Altmaier_100_0</c:v>
                  </c:pt>
                  <c:pt idx="30">
                    <c:v>Jinping_0_0</c:v>
                  </c:pt>
                  <c:pt idx="31">
                    <c:v>Jinping_0_100</c:v>
                  </c:pt>
                  <c:pt idx="32">
                    <c:v>Jinping_100_0</c:v>
                  </c:pt>
                  <c:pt idx="33">
                    <c:v>Putin</c:v>
                  </c:pt>
                  <c:pt idx="34">
                    <c:v>Trump000</c:v>
                  </c:pt>
                  <c:pt idx="35">
                    <c:v>Base Case</c:v>
                  </c:pt>
                </c:lvl>
                <c:lvl>
                  <c:pt idx="0">
                    <c:v>2020</c:v>
                  </c:pt>
                  <c:pt idx="9">
                    <c:v>2030</c:v>
                  </c:pt>
                  <c:pt idx="18">
                    <c:v>2040</c:v>
                  </c:pt>
                  <c:pt idx="27">
                    <c:v>2050</c:v>
                  </c:pt>
                </c:lvl>
              </c:multiLvlStrCache>
            </c:multiLvlStrRef>
          </c:cat>
          <c:val>
            <c:numRef>
              <c:f>'NAM exports (3)'!$E$6:$E$41</c:f>
              <c:numCache>
                <c:formatCode>General</c:formatCode>
                <c:ptCount val="36"/>
                <c:pt idx="0">
                  <c:v>0.2</c:v>
                </c:pt>
                <c:pt idx="1">
                  <c:v>0.2</c:v>
                </c:pt>
                <c:pt idx="2">
                  <c:v>0.2</c:v>
                </c:pt>
                <c:pt idx="3">
                  <c:v>0.3</c:v>
                </c:pt>
                <c:pt idx="4">
                  <c:v>0.2</c:v>
                </c:pt>
                <c:pt idx="5">
                  <c:v>0.3</c:v>
                </c:pt>
                <c:pt idx="6">
                  <c:v>1</c:v>
                </c:pt>
                <c:pt idx="7">
                  <c:v>2.2999999999999998</c:v>
                </c:pt>
                <c:pt idx="8">
                  <c:v>0.2</c:v>
                </c:pt>
                <c:pt idx="9">
                  <c:v>0.6</c:v>
                </c:pt>
                <c:pt idx="16">
                  <c:v>2.4</c:v>
                </c:pt>
                <c:pt idx="18">
                  <c:v>0.7</c:v>
                </c:pt>
                <c:pt idx="25">
                  <c:v>2.1</c:v>
                </c:pt>
                <c:pt idx="27">
                  <c:v>0.3</c:v>
                </c:pt>
                <c:pt idx="34">
                  <c:v>3</c:v>
                </c:pt>
              </c:numCache>
            </c:numRef>
          </c:val>
          <c:extLst>
            <c:ext xmlns:c16="http://schemas.microsoft.com/office/drawing/2014/chart" uri="{C3380CC4-5D6E-409C-BE32-E72D297353CC}">
              <c16:uniqueId val="{00000002-1987-43EE-835A-8ABE49629BF6}"/>
            </c:ext>
          </c:extLst>
        </c:ser>
        <c:ser>
          <c:idx val="3"/>
          <c:order val="3"/>
          <c:tx>
            <c:strRef>
              <c:f>'NAM exports (3)'!$F$4:$F$5</c:f>
              <c:strCache>
                <c:ptCount val="1"/>
                <c:pt idx="0">
                  <c:v>ASP</c:v>
                </c:pt>
              </c:strCache>
            </c:strRef>
          </c:tx>
          <c:spPr>
            <a:solidFill>
              <a:schemeClr val="accent5">
                <a:tint val="58000"/>
              </a:schemeClr>
            </a:solidFill>
            <a:ln>
              <a:noFill/>
            </a:ln>
            <a:effectLst/>
          </c:spPr>
          <c:invertIfNegative val="0"/>
          <c:cat>
            <c:multiLvlStrRef>
              <c:f>'NAM exports (3)'!$A$6:$B$41</c:f>
              <c:multiLvlStrCache>
                <c:ptCount val="36"/>
                <c:lvl>
                  <c:pt idx="0">
                    <c:v>Altmaier_0_0</c:v>
                  </c:pt>
                  <c:pt idx="1">
                    <c:v>Altmaier_0_100</c:v>
                  </c:pt>
                  <c:pt idx="2">
                    <c:v>Altmaier_100_0</c:v>
                  </c:pt>
                  <c:pt idx="3">
                    <c:v>Jinping_0_0</c:v>
                  </c:pt>
                  <c:pt idx="4">
                    <c:v>Jinping_0_100</c:v>
                  </c:pt>
                  <c:pt idx="5">
                    <c:v>Jinping_100_0</c:v>
                  </c:pt>
                  <c:pt idx="6">
                    <c:v>Putin</c:v>
                  </c:pt>
                  <c:pt idx="7">
                    <c:v>Trump000</c:v>
                  </c:pt>
                  <c:pt idx="8">
                    <c:v>Base Case</c:v>
                  </c:pt>
                  <c:pt idx="9">
                    <c:v>Altmaier_0_0</c:v>
                  </c:pt>
                  <c:pt idx="10">
                    <c:v>Altmaier_0_100</c:v>
                  </c:pt>
                  <c:pt idx="11">
                    <c:v>Altmaier_100_0</c:v>
                  </c:pt>
                  <c:pt idx="12">
                    <c:v>Jinping_0_0</c:v>
                  </c:pt>
                  <c:pt idx="13">
                    <c:v>Jinping_0_100</c:v>
                  </c:pt>
                  <c:pt idx="14">
                    <c:v>Jinping_100_0</c:v>
                  </c:pt>
                  <c:pt idx="15">
                    <c:v>Putin</c:v>
                  </c:pt>
                  <c:pt idx="16">
                    <c:v>Trump000</c:v>
                  </c:pt>
                  <c:pt idx="17">
                    <c:v>Base Case</c:v>
                  </c:pt>
                  <c:pt idx="18">
                    <c:v>Altmaier_0_0</c:v>
                  </c:pt>
                  <c:pt idx="19">
                    <c:v>Altmaier_0_100</c:v>
                  </c:pt>
                  <c:pt idx="20">
                    <c:v>Altmaier_100_0</c:v>
                  </c:pt>
                  <c:pt idx="21">
                    <c:v>Jinping_0_0</c:v>
                  </c:pt>
                  <c:pt idx="22">
                    <c:v>Jinping_0_100</c:v>
                  </c:pt>
                  <c:pt idx="23">
                    <c:v>Jinping_100_0</c:v>
                  </c:pt>
                  <c:pt idx="24">
                    <c:v>Putin</c:v>
                  </c:pt>
                  <c:pt idx="25">
                    <c:v>Trump000</c:v>
                  </c:pt>
                  <c:pt idx="26">
                    <c:v>Base Case</c:v>
                  </c:pt>
                  <c:pt idx="27">
                    <c:v>Altmaier_0_0</c:v>
                  </c:pt>
                  <c:pt idx="28">
                    <c:v>Altmaier_0_100</c:v>
                  </c:pt>
                  <c:pt idx="29">
                    <c:v>Altmaier_100_0</c:v>
                  </c:pt>
                  <c:pt idx="30">
                    <c:v>Jinping_0_0</c:v>
                  </c:pt>
                  <c:pt idx="31">
                    <c:v>Jinping_0_100</c:v>
                  </c:pt>
                  <c:pt idx="32">
                    <c:v>Jinping_100_0</c:v>
                  </c:pt>
                  <c:pt idx="33">
                    <c:v>Putin</c:v>
                  </c:pt>
                  <c:pt idx="34">
                    <c:v>Trump000</c:v>
                  </c:pt>
                  <c:pt idx="35">
                    <c:v>Base Case</c:v>
                  </c:pt>
                </c:lvl>
                <c:lvl>
                  <c:pt idx="0">
                    <c:v>2020</c:v>
                  </c:pt>
                  <c:pt idx="9">
                    <c:v>2030</c:v>
                  </c:pt>
                  <c:pt idx="18">
                    <c:v>2040</c:v>
                  </c:pt>
                  <c:pt idx="27">
                    <c:v>2050</c:v>
                  </c:pt>
                </c:lvl>
              </c:multiLvlStrCache>
            </c:multiLvlStrRef>
          </c:cat>
          <c:val>
            <c:numRef>
              <c:f>'NAM exports (3)'!$F$6:$F$41</c:f>
              <c:numCache>
                <c:formatCode>General</c:formatCode>
                <c:ptCount val="36"/>
                <c:pt idx="0">
                  <c:v>56</c:v>
                </c:pt>
                <c:pt idx="1">
                  <c:v>56</c:v>
                </c:pt>
                <c:pt idx="2">
                  <c:v>56</c:v>
                </c:pt>
                <c:pt idx="3">
                  <c:v>56.5</c:v>
                </c:pt>
                <c:pt idx="4">
                  <c:v>56.1</c:v>
                </c:pt>
                <c:pt idx="5">
                  <c:v>56.4</c:v>
                </c:pt>
                <c:pt idx="6">
                  <c:v>44.1</c:v>
                </c:pt>
                <c:pt idx="7">
                  <c:v>24.7</c:v>
                </c:pt>
                <c:pt idx="8">
                  <c:v>56.1</c:v>
                </c:pt>
                <c:pt idx="9">
                  <c:v>98</c:v>
                </c:pt>
                <c:pt idx="10">
                  <c:v>100.6</c:v>
                </c:pt>
                <c:pt idx="11">
                  <c:v>101.6</c:v>
                </c:pt>
                <c:pt idx="12">
                  <c:v>112.4</c:v>
                </c:pt>
                <c:pt idx="13">
                  <c:v>107.2</c:v>
                </c:pt>
                <c:pt idx="14">
                  <c:v>106.8</c:v>
                </c:pt>
                <c:pt idx="15">
                  <c:v>78.8</c:v>
                </c:pt>
                <c:pt idx="16">
                  <c:v>69.5</c:v>
                </c:pt>
                <c:pt idx="17">
                  <c:v>101.8</c:v>
                </c:pt>
                <c:pt idx="18">
                  <c:v>141.30000000000001</c:v>
                </c:pt>
                <c:pt idx="19">
                  <c:v>142.9</c:v>
                </c:pt>
                <c:pt idx="20">
                  <c:v>143</c:v>
                </c:pt>
                <c:pt idx="21">
                  <c:v>155.6</c:v>
                </c:pt>
                <c:pt idx="22">
                  <c:v>149.1</c:v>
                </c:pt>
                <c:pt idx="23">
                  <c:v>149.4</c:v>
                </c:pt>
                <c:pt idx="24">
                  <c:v>108.4</c:v>
                </c:pt>
                <c:pt idx="25">
                  <c:v>111.3</c:v>
                </c:pt>
                <c:pt idx="26">
                  <c:v>143.30000000000001</c:v>
                </c:pt>
                <c:pt idx="27">
                  <c:v>196.2</c:v>
                </c:pt>
                <c:pt idx="28">
                  <c:v>199.1</c:v>
                </c:pt>
                <c:pt idx="29">
                  <c:v>200.2</c:v>
                </c:pt>
                <c:pt idx="30">
                  <c:v>214.2</c:v>
                </c:pt>
                <c:pt idx="31">
                  <c:v>206.1</c:v>
                </c:pt>
                <c:pt idx="32">
                  <c:v>203.1</c:v>
                </c:pt>
                <c:pt idx="33">
                  <c:v>140.5</c:v>
                </c:pt>
                <c:pt idx="34">
                  <c:v>119.8</c:v>
                </c:pt>
                <c:pt idx="35">
                  <c:v>200.3</c:v>
                </c:pt>
              </c:numCache>
            </c:numRef>
          </c:val>
          <c:extLst>
            <c:ext xmlns:c16="http://schemas.microsoft.com/office/drawing/2014/chart" uri="{C3380CC4-5D6E-409C-BE32-E72D297353CC}">
              <c16:uniqueId val="{00000003-1987-43EE-835A-8ABE49629BF6}"/>
            </c:ext>
          </c:extLst>
        </c:ser>
        <c:dLbls>
          <c:showLegendKey val="0"/>
          <c:showVal val="0"/>
          <c:showCatName val="0"/>
          <c:showSerName val="0"/>
          <c:showPercent val="0"/>
          <c:showBubbleSize val="0"/>
        </c:dLbls>
        <c:gapWidth val="100"/>
        <c:overlap val="100"/>
        <c:axId val="707050160"/>
        <c:axId val="666303216"/>
      </c:barChart>
      <c:catAx>
        <c:axId val="707050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bcm/year</a:t>
                </a:r>
              </a:p>
            </c:rich>
          </c:tx>
          <c:layout>
            <c:manualLayout>
              <c:xMode val="edge"/>
              <c:yMode val="edge"/>
              <c:x val="4.4039981113471925E-2"/>
              <c:y val="4.515035131212187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666303216"/>
        <c:crosses val="autoZero"/>
        <c:auto val="1"/>
        <c:lblAlgn val="ctr"/>
        <c:lblOffset val="100"/>
        <c:tickLblSkip val="1"/>
        <c:noMultiLvlLbl val="0"/>
      </c:catAx>
      <c:valAx>
        <c:axId val="666303216"/>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707050160"/>
        <c:crosses val="autoZero"/>
        <c:crossBetween val="between"/>
      </c:valAx>
      <c:spPr>
        <a:noFill/>
        <a:ln>
          <a:noFill/>
        </a:ln>
        <a:effectLst/>
      </c:spPr>
    </c:plotArea>
    <c:legend>
      <c:legendPos val="r"/>
      <c:layout>
        <c:manualLayout>
          <c:xMode val="edge"/>
          <c:yMode val="edge"/>
          <c:x val="0.90921026018040552"/>
          <c:y val="0.2340848810069685"/>
          <c:w val="7.2589537418933744E-2"/>
          <c:h val="0.301481778938979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pivotSource>
    <c:name>[3. LNG-selected.xlsx]Flows!PivotTable1</c:name>
    <c:fmtId val="-1"/>
  </c:pivotSource>
  <c:chart>
    <c:autoTitleDeleted val="0"/>
    <c:pivotFmts>
      <c:pivotFmt>
        <c:idx val="0"/>
        <c:spPr>
          <a:solidFill>
            <a:schemeClr val="accent5"/>
          </a:solidFill>
          <a:ln>
            <a:noFill/>
          </a:ln>
          <a:effectLst/>
        </c:spPr>
        <c:marker>
          <c:symbol val="none"/>
        </c:marker>
      </c:pivotFmt>
      <c:pivotFmt>
        <c:idx val="1"/>
        <c:spPr>
          <a:solidFill>
            <a:schemeClr val="accent5"/>
          </a:solidFill>
          <a:ln>
            <a:noFill/>
          </a:ln>
          <a:effectLst/>
        </c:spPr>
        <c:marker>
          <c:symbol val="none"/>
        </c:marker>
      </c:pivotFmt>
      <c:pivotFmt>
        <c:idx val="2"/>
        <c:spPr>
          <a:solidFill>
            <a:schemeClr val="accent5"/>
          </a:solidFill>
          <a:ln>
            <a:noFill/>
          </a:ln>
          <a:effectLst/>
        </c:spPr>
        <c:marker>
          <c:symbol val="none"/>
        </c:marker>
      </c:pivotFmt>
      <c:pivotFmt>
        <c:idx val="3"/>
        <c:spPr>
          <a:solidFill>
            <a:schemeClr val="accent5"/>
          </a:solidFill>
          <a:ln>
            <a:noFill/>
          </a:ln>
          <a:effectLst/>
        </c:spPr>
        <c:marker>
          <c:symbol val="none"/>
        </c:marker>
      </c:pivotFmt>
      <c:pivotFmt>
        <c:idx val="4"/>
        <c:spPr>
          <a:solidFill>
            <a:schemeClr val="accent5"/>
          </a:solidFill>
          <a:ln>
            <a:noFill/>
          </a:ln>
          <a:effectLst/>
        </c:spPr>
        <c:marker>
          <c:symbol val="none"/>
        </c:marker>
      </c:pivotFmt>
      <c:pivotFmt>
        <c:idx val="5"/>
        <c:spPr>
          <a:solidFill>
            <a:schemeClr val="accent5"/>
          </a:solidFill>
          <a:ln>
            <a:noFill/>
          </a:ln>
          <a:effectLst/>
        </c:spPr>
        <c:marker>
          <c:symbol val="none"/>
        </c:marker>
      </c:pivotFmt>
      <c:pivotFmt>
        <c:idx val="6"/>
        <c:spPr>
          <a:solidFill>
            <a:schemeClr val="accent5"/>
          </a:solidFill>
          <a:ln>
            <a:noFill/>
          </a:ln>
          <a:effectLst/>
        </c:spPr>
        <c:marker>
          <c:symbol val="none"/>
        </c:marker>
      </c:pivotFmt>
      <c:pivotFmt>
        <c:idx val="7"/>
        <c:spPr>
          <a:solidFill>
            <a:schemeClr val="accent5"/>
          </a:solidFill>
          <a:ln>
            <a:noFill/>
          </a:ln>
          <a:effectLst/>
        </c:spPr>
        <c:marker>
          <c:symbol val="none"/>
        </c:marker>
      </c:pivotFmt>
      <c:pivotFmt>
        <c:idx val="8"/>
        <c:spPr>
          <a:solidFill>
            <a:schemeClr val="accent5"/>
          </a:solidFill>
          <a:ln>
            <a:noFill/>
          </a:ln>
          <a:effectLst/>
        </c:spPr>
        <c:marker>
          <c:symbol val="none"/>
        </c:marker>
      </c:pivotFmt>
      <c:pivotFmt>
        <c:idx val="9"/>
        <c:spPr>
          <a:solidFill>
            <a:schemeClr val="accent5"/>
          </a:solidFill>
          <a:ln>
            <a:noFill/>
          </a:ln>
          <a:effectLst/>
        </c:spPr>
        <c:marker>
          <c:symbol val="none"/>
        </c:marker>
      </c:pivotFmt>
      <c:pivotFmt>
        <c:idx val="10"/>
        <c:spPr>
          <a:solidFill>
            <a:schemeClr val="accent5"/>
          </a:solidFill>
          <a:ln>
            <a:noFill/>
          </a:ln>
          <a:effectLst/>
        </c:spPr>
        <c:marker>
          <c:symbol val="none"/>
        </c:marker>
      </c:pivotFmt>
      <c:pivotFmt>
        <c:idx val="11"/>
        <c:spPr>
          <a:solidFill>
            <a:schemeClr val="accent5"/>
          </a:solidFill>
          <a:ln>
            <a:noFill/>
          </a:ln>
          <a:effectLst/>
        </c:spPr>
        <c:marker>
          <c:symbol val="none"/>
        </c:marker>
      </c:pivotFmt>
      <c:pivotFmt>
        <c:idx val="12"/>
        <c:spPr>
          <a:solidFill>
            <a:schemeClr val="accent5"/>
          </a:solidFill>
          <a:ln>
            <a:noFill/>
          </a:ln>
          <a:effectLst/>
        </c:spPr>
        <c:marker>
          <c:symbol val="none"/>
        </c:marker>
      </c:pivotFmt>
      <c:pivotFmt>
        <c:idx val="13"/>
        <c:spPr>
          <a:solidFill>
            <a:schemeClr val="accent5"/>
          </a:solidFill>
          <a:ln>
            <a:noFill/>
          </a:ln>
          <a:effectLst/>
        </c:spPr>
        <c:marker>
          <c:symbol val="none"/>
        </c:marker>
      </c:pivotFmt>
      <c:pivotFmt>
        <c:idx val="14"/>
        <c:spPr>
          <a:solidFill>
            <a:schemeClr val="accent5"/>
          </a:solidFill>
          <a:ln>
            <a:noFill/>
          </a:ln>
          <a:effectLst/>
        </c:spPr>
        <c:marker>
          <c:symbol val="none"/>
        </c:marker>
      </c:pivotFmt>
      <c:pivotFmt>
        <c:idx val="15"/>
        <c:spPr>
          <a:solidFill>
            <a:schemeClr val="accent5"/>
          </a:solidFill>
          <a:ln>
            <a:noFill/>
          </a:ln>
          <a:effectLst/>
        </c:spPr>
        <c:marker>
          <c:symbol val="none"/>
        </c:marker>
      </c:pivotFmt>
      <c:pivotFmt>
        <c:idx val="16"/>
        <c:spPr>
          <a:solidFill>
            <a:schemeClr val="accent5"/>
          </a:solidFill>
          <a:ln>
            <a:noFill/>
          </a:ln>
          <a:effectLst/>
        </c:spPr>
        <c:marker>
          <c:symbol val="none"/>
        </c:marker>
      </c:pivotFmt>
      <c:pivotFmt>
        <c:idx val="17"/>
        <c:spPr>
          <a:solidFill>
            <a:schemeClr val="accent5"/>
          </a:solidFill>
          <a:ln>
            <a:noFill/>
          </a:ln>
          <a:effectLst/>
        </c:spPr>
        <c:marker>
          <c:symbol val="none"/>
        </c:marker>
      </c:pivotFmt>
      <c:pivotFmt>
        <c:idx val="18"/>
        <c:spPr>
          <a:solidFill>
            <a:schemeClr val="accent5"/>
          </a:solidFill>
          <a:ln>
            <a:noFill/>
          </a:ln>
          <a:effectLst/>
        </c:spPr>
        <c:marker>
          <c:symbol val="none"/>
        </c:marker>
      </c:pivotFmt>
      <c:pivotFmt>
        <c:idx val="19"/>
        <c:spPr>
          <a:solidFill>
            <a:schemeClr val="accent5"/>
          </a:solidFill>
          <a:ln>
            <a:noFill/>
          </a:ln>
          <a:effectLst/>
        </c:spPr>
        <c:marker>
          <c:symbol val="none"/>
        </c:marker>
      </c:pivotFmt>
      <c:pivotFmt>
        <c:idx val="20"/>
        <c:spPr>
          <a:solidFill>
            <a:schemeClr val="accent5"/>
          </a:solidFill>
          <a:ln>
            <a:noFill/>
          </a:ln>
          <a:effectLst/>
        </c:spPr>
        <c:marker>
          <c:symbol val="none"/>
        </c:marker>
      </c:pivotFmt>
      <c:pivotFmt>
        <c:idx val="21"/>
        <c:spPr>
          <a:solidFill>
            <a:schemeClr val="accent5"/>
          </a:solidFill>
          <a:ln>
            <a:noFill/>
          </a:ln>
          <a:effectLst/>
        </c:spPr>
        <c:marker>
          <c:symbol val="none"/>
        </c:marker>
      </c:pivotFmt>
      <c:pivotFmt>
        <c:idx val="22"/>
        <c:spPr>
          <a:solidFill>
            <a:schemeClr val="accent5"/>
          </a:solidFill>
          <a:ln>
            <a:noFill/>
          </a:ln>
          <a:effectLst/>
        </c:spPr>
        <c:marker>
          <c:symbol val="none"/>
        </c:marker>
      </c:pivotFmt>
      <c:pivotFmt>
        <c:idx val="23"/>
        <c:spPr>
          <a:solidFill>
            <a:schemeClr val="accent5"/>
          </a:solidFill>
          <a:ln>
            <a:noFill/>
          </a:ln>
          <a:effectLst/>
        </c:spPr>
        <c:marker>
          <c:symbol val="none"/>
        </c:marker>
      </c:pivotFmt>
      <c:pivotFmt>
        <c:idx val="24"/>
        <c:spPr>
          <a:solidFill>
            <a:schemeClr val="accent5"/>
          </a:solidFill>
          <a:ln>
            <a:noFill/>
          </a:ln>
          <a:effectLst/>
        </c:spPr>
        <c:marker>
          <c:symbol val="none"/>
        </c:marker>
      </c:pivotFmt>
      <c:pivotFmt>
        <c:idx val="25"/>
        <c:spPr>
          <a:solidFill>
            <a:schemeClr val="accent5"/>
          </a:solidFill>
          <a:ln>
            <a:noFill/>
          </a:ln>
          <a:effectLst/>
        </c:spPr>
        <c:marker>
          <c:symbol val="none"/>
        </c:marker>
      </c:pivotFmt>
      <c:pivotFmt>
        <c:idx val="26"/>
        <c:spPr>
          <a:solidFill>
            <a:schemeClr val="accent5"/>
          </a:solidFill>
          <a:ln>
            <a:noFill/>
          </a:ln>
          <a:effectLst/>
        </c:spPr>
        <c:marker>
          <c:symbol val="none"/>
        </c:marker>
      </c:pivotFmt>
      <c:pivotFmt>
        <c:idx val="27"/>
        <c:spPr>
          <a:solidFill>
            <a:schemeClr val="accent5"/>
          </a:solidFill>
          <a:ln>
            <a:noFill/>
          </a:ln>
          <a:effectLst/>
        </c:spPr>
        <c:marker>
          <c:symbol val="none"/>
        </c:marker>
      </c:pivotFmt>
      <c:pivotFmt>
        <c:idx val="28"/>
        <c:spPr>
          <a:solidFill>
            <a:schemeClr val="accent5"/>
          </a:solidFill>
          <a:ln>
            <a:noFill/>
          </a:ln>
          <a:effectLst/>
        </c:spPr>
        <c:marker>
          <c:symbol val="none"/>
        </c:marker>
      </c:pivotFmt>
      <c:pivotFmt>
        <c:idx val="29"/>
        <c:spPr>
          <a:solidFill>
            <a:schemeClr val="accent5"/>
          </a:solidFill>
          <a:ln>
            <a:noFill/>
          </a:ln>
          <a:effectLst/>
        </c:spPr>
        <c:marker>
          <c:symbol val="none"/>
        </c:marker>
      </c:pivotFmt>
      <c:pivotFmt>
        <c:idx val="30"/>
        <c:spPr>
          <a:solidFill>
            <a:schemeClr val="accent5"/>
          </a:solidFill>
          <a:ln>
            <a:noFill/>
          </a:ln>
          <a:effectLst/>
        </c:spPr>
        <c:marker>
          <c:symbol val="none"/>
        </c:marker>
      </c:pivotFmt>
      <c:pivotFmt>
        <c:idx val="31"/>
        <c:spPr>
          <a:solidFill>
            <a:schemeClr val="accent5"/>
          </a:solidFill>
          <a:ln>
            <a:noFill/>
          </a:ln>
          <a:effectLst/>
        </c:spPr>
        <c:marker>
          <c:symbol val="none"/>
        </c:marker>
      </c:pivotFmt>
      <c:pivotFmt>
        <c:idx val="32"/>
        <c:spPr>
          <a:solidFill>
            <a:schemeClr val="accent5"/>
          </a:solidFill>
          <a:ln>
            <a:noFill/>
          </a:ln>
          <a:effectLst/>
        </c:spPr>
        <c:marker>
          <c:symbol val="none"/>
        </c:marker>
      </c:pivotFmt>
      <c:pivotFmt>
        <c:idx val="33"/>
        <c:spPr>
          <a:solidFill>
            <a:schemeClr val="accent5"/>
          </a:solidFill>
          <a:ln>
            <a:noFill/>
          </a:ln>
          <a:effectLst/>
        </c:spPr>
        <c:marker>
          <c:symbol val="none"/>
        </c:marker>
      </c:pivotFmt>
      <c:pivotFmt>
        <c:idx val="34"/>
        <c:spPr>
          <a:solidFill>
            <a:schemeClr val="accent5"/>
          </a:solidFill>
          <a:ln>
            <a:noFill/>
          </a:ln>
          <a:effectLst/>
        </c:spPr>
        <c:marker>
          <c:symbol val="none"/>
        </c:marker>
      </c:pivotFmt>
      <c:pivotFmt>
        <c:idx val="35"/>
        <c:spPr>
          <a:solidFill>
            <a:schemeClr val="accent5"/>
          </a:solidFill>
          <a:ln>
            <a:noFill/>
          </a:ln>
          <a:effectLst/>
        </c:spPr>
        <c:marker>
          <c:symbol val="none"/>
        </c:marker>
      </c:pivotFmt>
      <c:pivotFmt>
        <c:idx val="36"/>
        <c:spPr>
          <a:solidFill>
            <a:schemeClr val="accent5"/>
          </a:solidFill>
          <a:ln>
            <a:noFill/>
          </a:ln>
          <a:effectLst/>
        </c:spPr>
        <c:marker>
          <c:symbol val="none"/>
        </c:marker>
      </c:pivotFmt>
      <c:pivotFmt>
        <c:idx val="37"/>
        <c:spPr>
          <a:solidFill>
            <a:schemeClr val="accent5"/>
          </a:solidFill>
          <a:ln>
            <a:noFill/>
          </a:ln>
          <a:effectLst/>
        </c:spPr>
        <c:marker>
          <c:symbol val="none"/>
        </c:marker>
      </c:pivotFmt>
      <c:pivotFmt>
        <c:idx val="38"/>
        <c:spPr>
          <a:solidFill>
            <a:schemeClr val="accent5"/>
          </a:solidFill>
          <a:ln>
            <a:noFill/>
          </a:ln>
          <a:effectLst/>
        </c:spPr>
        <c:marker>
          <c:symbol val="none"/>
        </c:marker>
      </c:pivotFmt>
      <c:pivotFmt>
        <c:idx val="39"/>
        <c:spPr>
          <a:solidFill>
            <a:schemeClr val="accent5"/>
          </a:solidFill>
          <a:ln>
            <a:noFill/>
          </a:ln>
          <a:effectLst/>
        </c:spPr>
        <c:marker>
          <c:symbol val="none"/>
        </c:marker>
      </c:pivotFmt>
      <c:pivotFmt>
        <c:idx val="40"/>
        <c:spPr>
          <a:solidFill>
            <a:schemeClr val="accent5"/>
          </a:solidFill>
          <a:ln>
            <a:noFill/>
          </a:ln>
          <a:effectLst/>
        </c:spPr>
        <c:marker>
          <c:symbol val="none"/>
        </c:marker>
      </c:pivotFmt>
      <c:pivotFmt>
        <c:idx val="41"/>
        <c:spPr>
          <a:solidFill>
            <a:schemeClr val="accent5"/>
          </a:solidFill>
          <a:ln>
            <a:noFill/>
          </a:ln>
          <a:effectLst/>
        </c:spPr>
        <c:marker>
          <c:symbol val="none"/>
        </c:marker>
      </c:pivotFmt>
      <c:pivotFmt>
        <c:idx val="42"/>
        <c:spPr>
          <a:solidFill>
            <a:schemeClr val="accent5"/>
          </a:solidFill>
          <a:ln>
            <a:noFill/>
          </a:ln>
          <a:effectLst/>
        </c:spPr>
        <c:marker>
          <c:symbol val="none"/>
        </c:marker>
      </c:pivotFmt>
      <c:pivotFmt>
        <c:idx val="43"/>
        <c:spPr>
          <a:solidFill>
            <a:schemeClr val="accent5"/>
          </a:solidFill>
          <a:ln>
            <a:noFill/>
          </a:ln>
          <a:effectLst/>
        </c:spPr>
        <c:marker>
          <c:symbol val="none"/>
        </c:marker>
      </c:pivotFmt>
      <c:pivotFmt>
        <c:idx val="44"/>
        <c:spPr>
          <a:solidFill>
            <a:schemeClr val="accent5"/>
          </a:solidFill>
          <a:ln>
            <a:noFill/>
          </a:ln>
          <a:effectLst/>
        </c:spPr>
        <c:marker>
          <c:symbol val="none"/>
        </c:marker>
      </c:pivotFmt>
      <c:pivotFmt>
        <c:idx val="45"/>
        <c:spPr>
          <a:solidFill>
            <a:schemeClr val="accent5"/>
          </a:solidFill>
          <a:ln>
            <a:noFill/>
          </a:ln>
          <a:effectLst/>
        </c:spPr>
        <c:marker>
          <c:symbol val="none"/>
        </c:marker>
      </c:pivotFmt>
      <c:pivotFmt>
        <c:idx val="46"/>
        <c:spPr>
          <a:solidFill>
            <a:schemeClr val="accent5"/>
          </a:solidFill>
          <a:ln>
            <a:noFill/>
          </a:ln>
          <a:effectLst/>
        </c:spPr>
        <c:marker>
          <c:symbol val="none"/>
        </c:marker>
      </c:pivotFmt>
      <c:pivotFmt>
        <c:idx val="47"/>
        <c:spPr>
          <a:solidFill>
            <a:schemeClr val="accent5"/>
          </a:solidFill>
          <a:ln>
            <a:noFill/>
          </a:ln>
          <a:effectLst/>
        </c:spPr>
        <c:marker>
          <c:symbol val="none"/>
        </c:marker>
      </c:pivotFmt>
      <c:pivotFmt>
        <c:idx val="48"/>
        <c:spPr>
          <a:solidFill>
            <a:schemeClr val="accent5"/>
          </a:solidFill>
          <a:ln>
            <a:noFill/>
          </a:ln>
          <a:effectLst/>
        </c:spPr>
        <c:marker>
          <c:symbol val="none"/>
        </c:marker>
      </c:pivotFmt>
      <c:pivotFmt>
        <c:idx val="49"/>
        <c:spPr>
          <a:solidFill>
            <a:schemeClr val="accent5"/>
          </a:solidFill>
          <a:ln>
            <a:noFill/>
          </a:ln>
          <a:effectLst/>
        </c:spPr>
        <c:marker>
          <c:symbol val="none"/>
        </c:marker>
      </c:pivotFmt>
      <c:pivotFmt>
        <c:idx val="50"/>
        <c:spPr>
          <a:solidFill>
            <a:schemeClr val="accent5"/>
          </a:solidFill>
          <a:ln>
            <a:noFill/>
          </a:ln>
          <a:effectLst/>
        </c:spPr>
        <c:marker>
          <c:symbol val="none"/>
        </c:marker>
      </c:pivotFmt>
      <c:pivotFmt>
        <c:idx val="51"/>
        <c:spPr>
          <a:solidFill>
            <a:schemeClr val="accent5"/>
          </a:solidFill>
          <a:ln>
            <a:noFill/>
          </a:ln>
          <a:effectLst/>
        </c:spPr>
        <c:marker>
          <c:symbol val="none"/>
        </c:marker>
      </c:pivotFmt>
      <c:pivotFmt>
        <c:idx val="52"/>
        <c:spPr>
          <a:solidFill>
            <a:schemeClr val="accent5"/>
          </a:solidFill>
          <a:ln>
            <a:noFill/>
          </a:ln>
          <a:effectLst/>
        </c:spPr>
        <c:marker>
          <c:symbol val="none"/>
        </c:marker>
      </c:pivotFmt>
      <c:pivotFmt>
        <c:idx val="53"/>
        <c:spPr>
          <a:solidFill>
            <a:schemeClr val="accent5"/>
          </a:solidFill>
          <a:ln>
            <a:noFill/>
          </a:ln>
          <a:effectLst/>
        </c:spPr>
        <c:marker>
          <c:symbol val="none"/>
        </c:marker>
      </c:pivotFmt>
      <c:pivotFmt>
        <c:idx val="54"/>
        <c:spPr>
          <a:solidFill>
            <a:schemeClr val="accent5"/>
          </a:solidFill>
          <a:ln>
            <a:noFill/>
          </a:ln>
          <a:effectLst/>
        </c:spPr>
        <c:marker>
          <c:symbol val="none"/>
        </c:marker>
      </c:pivotFmt>
      <c:pivotFmt>
        <c:idx val="55"/>
        <c:spPr>
          <a:solidFill>
            <a:schemeClr val="accent5"/>
          </a:solidFill>
          <a:ln>
            <a:noFill/>
          </a:ln>
          <a:effectLst/>
        </c:spPr>
        <c:marker>
          <c:symbol val="none"/>
        </c:marker>
      </c:pivotFmt>
      <c:pivotFmt>
        <c:idx val="56"/>
        <c:spPr>
          <a:solidFill>
            <a:schemeClr val="accent5"/>
          </a:solidFill>
          <a:ln>
            <a:noFill/>
          </a:ln>
          <a:effectLst/>
        </c:spPr>
        <c:marker>
          <c:symbol val="none"/>
        </c:marker>
      </c:pivotFmt>
      <c:pivotFmt>
        <c:idx val="57"/>
        <c:spPr>
          <a:solidFill>
            <a:schemeClr val="accent5"/>
          </a:solidFill>
          <a:ln>
            <a:noFill/>
          </a:ln>
          <a:effectLst/>
        </c:spPr>
        <c:marker>
          <c:symbol val="none"/>
        </c:marker>
      </c:pivotFmt>
      <c:pivotFmt>
        <c:idx val="58"/>
        <c:spPr>
          <a:solidFill>
            <a:schemeClr val="accent5"/>
          </a:solidFill>
          <a:ln>
            <a:noFill/>
          </a:ln>
          <a:effectLst/>
        </c:spPr>
        <c:marker>
          <c:symbol val="none"/>
        </c:marker>
      </c:pivotFmt>
      <c:pivotFmt>
        <c:idx val="59"/>
        <c:spPr>
          <a:solidFill>
            <a:schemeClr val="accent5"/>
          </a:solidFill>
          <a:ln>
            <a:noFill/>
          </a:ln>
          <a:effectLst/>
        </c:spPr>
        <c:marker>
          <c:symbol val="none"/>
        </c:marker>
      </c:pivotFmt>
      <c:pivotFmt>
        <c:idx val="60"/>
        <c:spPr>
          <a:solidFill>
            <a:schemeClr val="accent5"/>
          </a:solidFill>
          <a:ln>
            <a:noFill/>
          </a:ln>
          <a:effectLst/>
        </c:spPr>
        <c:marker>
          <c:symbol val="none"/>
        </c:marker>
      </c:pivotFmt>
      <c:pivotFmt>
        <c:idx val="61"/>
        <c:spPr>
          <a:solidFill>
            <a:schemeClr val="accent5"/>
          </a:solidFill>
          <a:ln>
            <a:noFill/>
          </a:ln>
          <a:effectLst/>
        </c:spPr>
        <c:marker>
          <c:symbol val="none"/>
        </c:marker>
      </c:pivotFmt>
      <c:pivotFmt>
        <c:idx val="62"/>
        <c:spPr>
          <a:solidFill>
            <a:schemeClr val="accent5"/>
          </a:solidFill>
          <a:ln>
            <a:noFill/>
          </a:ln>
          <a:effectLst/>
        </c:spPr>
        <c:marker>
          <c:symbol val="none"/>
        </c:marker>
      </c:pivotFmt>
      <c:pivotFmt>
        <c:idx val="63"/>
        <c:spPr>
          <a:solidFill>
            <a:schemeClr val="accent5"/>
          </a:solidFill>
          <a:ln>
            <a:noFill/>
          </a:ln>
          <a:effectLst/>
        </c:spPr>
        <c:marker>
          <c:symbol val="none"/>
        </c:marker>
      </c:pivotFmt>
      <c:pivotFmt>
        <c:idx val="64"/>
        <c:spPr>
          <a:solidFill>
            <a:schemeClr val="accent5"/>
          </a:solidFill>
          <a:ln>
            <a:noFill/>
          </a:ln>
          <a:effectLst/>
        </c:spPr>
        <c:marker>
          <c:symbol val="none"/>
        </c:marker>
      </c:pivotFmt>
      <c:pivotFmt>
        <c:idx val="65"/>
        <c:spPr>
          <a:solidFill>
            <a:schemeClr val="accent5"/>
          </a:solidFill>
          <a:ln>
            <a:noFill/>
          </a:ln>
          <a:effectLst/>
        </c:spPr>
        <c:marker>
          <c:symbol val="none"/>
        </c:marker>
      </c:pivotFmt>
      <c:pivotFmt>
        <c:idx val="66"/>
        <c:spPr>
          <a:solidFill>
            <a:schemeClr val="accent5"/>
          </a:solidFill>
          <a:ln>
            <a:noFill/>
          </a:ln>
          <a:effectLst/>
        </c:spPr>
        <c:marker>
          <c:symbol val="none"/>
        </c:marker>
      </c:pivotFmt>
      <c:pivotFmt>
        <c:idx val="67"/>
        <c:spPr>
          <a:solidFill>
            <a:schemeClr val="accent5"/>
          </a:solidFill>
          <a:ln>
            <a:noFill/>
          </a:ln>
          <a:effectLst/>
        </c:spPr>
        <c:marker>
          <c:symbol val="none"/>
        </c:marker>
      </c:pivotFmt>
      <c:pivotFmt>
        <c:idx val="68"/>
        <c:spPr>
          <a:solidFill>
            <a:schemeClr val="accent5"/>
          </a:solidFill>
          <a:ln>
            <a:noFill/>
          </a:ln>
          <a:effectLst/>
        </c:spPr>
        <c:marker>
          <c:symbol val="none"/>
        </c:marker>
      </c:pivotFmt>
      <c:pivotFmt>
        <c:idx val="69"/>
        <c:spPr>
          <a:solidFill>
            <a:schemeClr val="accent5"/>
          </a:solidFill>
          <a:ln>
            <a:noFill/>
          </a:ln>
          <a:effectLst/>
        </c:spPr>
        <c:marker>
          <c:symbol val="none"/>
        </c:marker>
      </c:pivotFmt>
      <c:pivotFmt>
        <c:idx val="70"/>
        <c:spPr>
          <a:solidFill>
            <a:schemeClr val="accent5"/>
          </a:solidFill>
          <a:ln>
            <a:noFill/>
          </a:ln>
          <a:effectLst/>
        </c:spPr>
        <c:marker>
          <c:symbol val="none"/>
        </c:marker>
      </c:pivotFmt>
      <c:pivotFmt>
        <c:idx val="71"/>
        <c:spPr>
          <a:solidFill>
            <a:schemeClr val="accent5"/>
          </a:solidFill>
          <a:ln>
            <a:noFill/>
          </a:ln>
          <a:effectLst/>
        </c:spPr>
        <c:marker>
          <c:symbol val="none"/>
        </c:marker>
      </c:pivotFmt>
      <c:pivotFmt>
        <c:idx val="72"/>
        <c:spPr>
          <a:solidFill>
            <a:schemeClr val="accent5"/>
          </a:solidFill>
          <a:ln>
            <a:noFill/>
          </a:ln>
          <a:effectLst/>
        </c:spPr>
        <c:marker>
          <c:symbol val="none"/>
        </c:marker>
      </c:pivotFmt>
      <c:pivotFmt>
        <c:idx val="73"/>
        <c:spPr>
          <a:solidFill>
            <a:schemeClr val="accent5"/>
          </a:solidFill>
          <a:ln>
            <a:noFill/>
          </a:ln>
          <a:effectLst/>
        </c:spPr>
        <c:marker>
          <c:symbol val="none"/>
        </c:marker>
      </c:pivotFmt>
      <c:pivotFmt>
        <c:idx val="74"/>
        <c:spPr>
          <a:solidFill>
            <a:schemeClr val="accent5"/>
          </a:solidFill>
          <a:ln>
            <a:noFill/>
          </a:ln>
          <a:effectLst/>
        </c:spPr>
        <c:marker>
          <c:symbol val="none"/>
        </c:marker>
      </c:pivotFmt>
      <c:pivotFmt>
        <c:idx val="75"/>
        <c:spPr>
          <a:solidFill>
            <a:schemeClr val="accent5"/>
          </a:solidFill>
          <a:ln>
            <a:noFill/>
          </a:ln>
          <a:effectLst/>
        </c:spPr>
        <c:marker>
          <c:symbol val="none"/>
        </c:marker>
      </c:pivotFmt>
      <c:pivotFmt>
        <c:idx val="76"/>
        <c:spPr>
          <a:solidFill>
            <a:schemeClr val="accent5"/>
          </a:solidFill>
          <a:ln>
            <a:noFill/>
          </a:ln>
          <a:effectLst/>
        </c:spPr>
        <c:marker>
          <c:symbol val="none"/>
        </c:marker>
      </c:pivotFmt>
      <c:pivotFmt>
        <c:idx val="77"/>
        <c:spPr>
          <a:solidFill>
            <a:schemeClr val="accent5"/>
          </a:solidFill>
          <a:ln>
            <a:noFill/>
          </a:ln>
          <a:effectLst/>
        </c:spPr>
        <c:marker>
          <c:symbol val="none"/>
        </c:marker>
      </c:pivotFmt>
      <c:pivotFmt>
        <c:idx val="78"/>
        <c:spPr>
          <a:solidFill>
            <a:schemeClr val="accent5"/>
          </a:solidFill>
          <a:ln>
            <a:noFill/>
          </a:ln>
          <a:effectLst/>
        </c:spPr>
        <c:marker>
          <c:symbol val="none"/>
        </c:marker>
      </c:pivotFmt>
      <c:pivotFmt>
        <c:idx val="79"/>
        <c:spPr>
          <a:solidFill>
            <a:schemeClr val="accent5"/>
          </a:solidFill>
          <a:ln>
            <a:noFill/>
          </a:ln>
          <a:effectLst/>
        </c:spPr>
        <c:marker>
          <c:symbol val="none"/>
        </c:marker>
      </c:pivotFmt>
      <c:pivotFmt>
        <c:idx val="80"/>
        <c:spPr>
          <a:solidFill>
            <a:schemeClr val="accent5"/>
          </a:solidFill>
          <a:ln>
            <a:noFill/>
          </a:ln>
          <a:effectLst/>
        </c:spPr>
        <c:marker>
          <c:symbol val="none"/>
        </c:marker>
      </c:pivotFmt>
      <c:pivotFmt>
        <c:idx val="81"/>
        <c:spPr>
          <a:solidFill>
            <a:schemeClr val="accent5"/>
          </a:solidFill>
          <a:ln>
            <a:noFill/>
          </a:ln>
          <a:effectLst/>
        </c:spPr>
        <c:marker>
          <c:symbol val="none"/>
        </c:marker>
      </c:pivotFmt>
      <c:pivotFmt>
        <c:idx val="82"/>
        <c:spPr>
          <a:solidFill>
            <a:schemeClr val="accent5"/>
          </a:solidFill>
          <a:ln>
            <a:noFill/>
          </a:ln>
          <a:effectLst/>
        </c:spPr>
        <c:marker>
          <c:symbol val="none"/>
        </c:marker>
      </c:pivotFmt>
      <c:pivotFmt>
        <c:idx val="83"/>
        <c:spPr>
          <a:solidFill>
            <a:schemeClr val="accent5"/>
          </a:solidFill>
          <a:ln>
            <a:noFill/>
          </a:ln>
          <a:effectLst/>
        </c:spPr>
        <c:marker>
          <c:symbol val="none"/>
        </c:marker>
      </c:pivotFmt>
      <c:pivotFmt>
        <c:idx val="84"/>
        <c:spPr>
          <a:solidFill>
            <a:schemeClr val="accent5"/>
          </a:solidFill>
          <a:ln>
            <a:noFill/>
          </a:ln>
          <a:effectLst/>
        </c:spPr>
        <c:marker>
          <c:symbol val="none"/>
        </c:marker>
      </c:pivotFmt>
    </c:pivotFmts>
    <c:plotArea>
      <c:layout>
        <c:manualLayout>
          <c:layoutTarget val="inner"/>
          <c:xMode val="edge"/>
          <c:yMode val="edge"/>
          <c:x val="3.2540132711803935E-2"/>
          <c:y val="1.7182935900434661E-2"/>
          <c:w val="0.87182591759363415"/>
          <c:h val="0.76731202630362461"/>
        </c:manualLayout>
      </c:layout>
      <c:barChart>
        <c:barDir val="col"/>
        <c:grouping val="stacked"/>
        <c:varyColors val="0"/>
        <c:ser>
          <c:idx val="0"/>
          <c:order val="0"/>
          <c:tx>
            <c:strRef>
              <c:f>Flows!$C$6:$C$7</c:f>
              <c:strCache>
                <c:ptCount val="1"/>
                <c:pt idx="0">
                  <c:v>BEL</c:v>
                </c:pt>
              </c:strCache>
            </c:strRef>
          </c:tx>
          <c:spPr>
            <a:solidFill>
              <a:schemeClr val="accent5">
                <a:shade val="38000"/>
              </a:schemeClr>
            </a:solidFill>
            <a:ln>
              <a:noFill/>
            </a:ln>
            <a:effectLst/>
          </c:spPr>
          <c:invertIfNegative val="0"/>
          <c:cat>
            <c:multiLvlStrRef>
              <c:f>Flows!$A$8:$B$43</c:f>
              <c:multiLvlStrCache>
                <c:ptCount val="36"/>
                <c:lvl>
                  <c:pt idx="0">
                    <c:v>Altmaier_0_0</c:v>
                  </c:pt>
                  <c:pt idx="1">
                    <c:v>Jinping_0_100</c:v>
                  </c:pt>
                  <c:pt idx="2">
                    <c:v>Jinping_100_0</c:v>
                  </c:pt>
                  <c:pt idx="3">
                    <c:v>Putin</c:v>
                  </c:pt>
                  <c:pt idx="4">
                    <c:v>Trump100</c:v>
                  </c:pt>
                  <c:pt idx="5">
                    <c:v>Trump050</c:v>
                  </c:pt>
                  <c:pt idx="6">
                    <c:v>Trump000</c:v>
                  </c:pt>
                  <c:pt idx="7">
                    <c:v>Trump025</c:v>
                  </c:pt>
                  <c:pt idx="8">
                    <c:v>Base Case</c:v>
                  </c:pt>
                  <c:pt idx="9">
                    <c:v>Altmaier_0_0</c:v>
                  </c:pt>
                  <c:pt idx="10">
                    <c:v>Jinping_0_100</c:v>
                  </c:pt>
                  <c:pt idx="11">
                    <c:v>Jinping_100_0</c:v>
                  </c:pt>
                  <c:pt idx="12">
                    <c:v>Putin</c:v>
                  </c:pt>
                  <c:pt idx="13">
                    <c:v>Trump100</c:v>
                  </c:pt>
                  <c:pt idx="14">
                    <c:v>Trump050</c:v>
                  </c:pt>
                  <c:pt idx="15">
                    <c:v>Trump000</c:v>
                  </c:pt>
                  <c:pt idx="16">
                    <c:v>Trump025</c:v>
                  </c:pt>
                  <c:pt idx="17">
                    <c:v>Base Case</c:v>
                  </c:pt>
                  <c:pt idx="18">
                    <c:v>Altmaier_0_0</c:v>
                  </c:pt>
                  <c:pt idx="19">
                    <c:v>Jinping_0_100</c:v>
                  </c:pt>
                  <c:pt idx="20">
                    <c:v>Jinping_100_0</c:v>
                  </c:pt>
                  <c:pt idx="21">
                    <c:v>Putin</c:v>
                  </c:pt>
                  <c:pt idx="22">
                    <c:v>Trump100</c:v>
                  </c:pt>
                  <c:pt idx="23">
                    <c:v>Trump050</c:v>
                  </c:pt>
                  <c:pt idx="24">
                    <c:v>Trump000</c:v>
                  </c:pt>
                  <c:pt idx="25">
                    <c:v>Trump025</c:v>
                  </c:pt>
                  <c:pt idx="26">
                    <c:v>Base Case</c:v>
                  </c:pt>
                  <c:pt idx="27">
                    <c:v>Altmaier_0_0</c:v>
                  </c:pt>
                  <c:pt idx="28">
                    <c:v>Jinping_0_100</c:v>
                  </c:pt>
                  <c:pt idx="29">
                    <c:v>Jinping_100_0</c:v>
                  </c:pt>
                  <c:pt idx="30">
                    <c:v>Putin</c:v>
                  </c:pt>
                  <c:pt idx="31">
                    <c:v>Trump100</c:v>
                  </c:pt>
                  <c:pt idx="32">
                    <c:v>Trump050</c:v>
                  </c:pt>
                  <c:pt idx="33">
                    <c:v>Trump000</c:v>
                  </c:pt>
                  <c:pt idx="34">
                    <c:v>Trump025</c:v>
                  </c:pt>
                  <c:pt idx="35">
                    <c:v>Base Case</c:v>
                  </c:pt>
                </c:lvl>
                <c:lvl>
                  <c:pt idx="0">
                    <c:v>2020</c:v>
                  </c:pt>
                  <c:pt idx="9">
                    <c:v>2030</c:v>
                  </c:pt>
                  <c:pt idx="18">
                    <c:v>2040</c:v>
                  </c:pt>
                  <c:pt idx="27">
                    <c:v>2050</c:v>
                  </c:pt>
                </c:lvl>
              </c:multiLvlStrCache>
            </c:multiLvlStrRef>
          </c:cat>
          <c:val>
            <c:numRef>
              <c:f>Flows!$C$8:$C$43</c:f>
              <c:numCache>
                <c:formatCode>0.0</c:formatCode>
                <c:ptCount val="36"/>
                <c:pt idx="0">
                  <c:v>3.8</c:v>
                </c:pt>
                <c:pt idx="1">
                  <c:v>3.8</c:v>
                </c:pt>
                <c:pt idx="2">
                  <c:v>3.8</c:v>
                </c:pt>
                <c:pt idx="3">
                  <c:v>8.3000000000000007</c:v>
                </c:pt>
                <c:pt idx="4">
                  <c:v>4.0999999999999996</c:v>
                </c:pt>
                <c:pt idx="5">
                  <c:v>5.4</c:v>
                </c:pt>
                <c:pt idx="6">
                  <c:v>8.9</c:v>
                </c:pt>
                <c:pt idx="7">
                  <c:v>7.6</c:v>
                </c:pt>
                <c:pt idx="8">
                  <c:v>3.7</c:v>
                </c:pt>
                <c:pt idx="9">
                  <c:v>1.7</c:v>
                </c:pt>
                <c:pt idx="10">
                  <c:v>4.0999999999999996</c:v>
                </c:pt>
                <c:pt idx="11">
                  <c:v>4.3</c:v>
                </c:pt>
                <c:pt idx="12">
                  <c:v>6.1</c:v>
                </c:pt>
                <c:pt idx="13">
                  <c:v>4.7</c:v>
                </c:pt>
                <c:pt idx="14">
                  <c:v>9.1999999999999993</c:v>
                </c:pt>
                <c:pt idx="15">
                  <c:v>9.3000000000000007</c:v>
                </c:pt>
                <c:pt idx="16">
                  <c:v>9.3000000000000007</c:v>
                </c:pt>
                <c:pt idx="17">
                  <c:v>4.5999999999999996</c:v>
                </c:pt>
                <c:pt idx="19">
                  <c:v>1.7</c:v>
                </c:pt>
                <c:pt idx="20">
                  <c:v>1.8</c:v>
                </c:pt>
                <c:pt idx="21">
                  <c:v>5.7</c:v>
                </c:pt>
                <c:pt idx="22">
                  <c:v>1.7</c:v>
                </c:pt>
                <c:pt idx="23">
                  <c:v>8.8000000000000007</c:v>
                </c:pt>
                <c:pt idx="24">
                  <c:v>9.1999999999999993</c:v>
                </c:pt>
                <c:pt idx="25">
                  <c:v>9.1999999999999993</c:v>
                </c:pt>
                <c:pt idx="26">
                  <c:v>1.8</c:v>
                </c:pt>
                <c:pt idx="30">
                  <c:v>2</c:v>
                </c:pt>
                <c:pt idx="32">
                  <c:v>8.3000000000000007</c:v>
                </c:pt>
                <c:pt idx="33">
                  <c:v>9.3000000000000007</c:v>
                </c:pt>
                <c:pt idx="34">
                  <c:v>9.3000000000000007</c:v>
                </c:pt>
              </c:numCache>
            </c:numRef>
          </c:val>
          <c:extLst>
            <c:ext xmlns:c16="http://schemas.microsoft.com/office/drawing/2014/chart" uri="{C3380CC4-5D6E-409C-BE32-E72D297353CC}">
              <c16:uniqueId val="{00000000-7016-4D99-96B7-F1011A303AF6}"/>
            </c:ext>
          </c:extLst>
        </c:ser>
        <c:ser>
          <c:idx val="1"/>
          <c:order val="1"/>
          <c:tx>
            <c:strRef>
              <c:f>Flows!$D$6:$D$7</c:f>
              <c:strCache>
                <c:ptCount val="1"/>
                <c:pt idx="0">
                  <c:v>DEU</c:v>
                </c:pt>
              </c:strCache>
            </c:strRef>
          </c:tx>
          <c:spPr>
            <a:solidFill>
              <a:schemeClr val="accent5">
                <a:shade val="46000"/>
              </a:schemeClr>
            </a:solidFill>
            <a:ln>
              <a:noFill/>
            </a:ln>
            <a:effectLst/>
          </c:spPr>
          <c:invertIfNegative val="0"/>
          <c:cat>
            <c:multiLvlStrRef>
              <c:f>Flows!$A$8:$B$43</c:f>
              <c:multiLvlStrCache>
                <c:ptCount val="36"/>
                <c:lvl>
                  <c:pt idx="0">
                    <c:v>Altmaier_0_0</c:v>
                  </c:pt>
                  <c:pt idx="1">
                    <c:v>Jinping_0_100</c:v>
                  </c:pt>
                  <c:pt idx="2">
                    <c:v>Jinping_100_0</c:v>
                  </c:pt>
                  <c:pt idx="3">
                    <c:v>Putin</c:v>
                  </c:pt>
                  <c:pt idx="4">
                    <c:v>Trump100</c:v>
                  </c:pt>
                  <c:pt idx="5">
                    <c:v>Trump050</c:v>
                  </c:pt>
                  <c:pt idx="6">
                    <c:v>Trump000</c:v>
                  </c:pt>
                  <c:pt idx="7">
                    <c:v>Trump025</c:v>
                  </c:pt>
                  <c:pt idx="8">
                    <c:v>Base Case</c:v>
                  </c:pt>
                  <c:pt idx="9">
                    <c:v>Altmaier_0_0</c:v>
                  </c:pt>
                  <c:pt idx="10">
                    <c:v>Jinping_0_100</c:v>
                  </c:pt>
                  <c:pt idx="11">
                    <c:v>Jinping_100_0</c:v>
                  </c:pt>
                  <c:pt idx="12">
                    <c:v>Putin</c:v>
                  </c:pt>
                  <c:pt idx="13">
                    <c:v>Trump100</c:v>
                  </c:pt>
                  <c:pt idx="14">
                    <c:v>Trump050</c:v>
                  </c:pt>
                  <c:pt idx="15">
                    <c:v>Trump000</c:v>
                  </c:pt>
                  <c:pt idx="16">
                    <c:v>Trump025</c:v>
                  </c:pt>
                  <c:pt idx="17">
                    <c:v>Base Case</c:v>
                  </c:pt>
                  <c:pt idx="18">
                    <c:v>Altmaier_0_0</c:v>
                  </c:pt>
                  <c:pt idx="19">
                    <c:v>Jinping_0_100</c:v>
                  </c:pt>
                  <c:pt idx="20">
                    <c:v>Jinping_100_0</c:v>
                  </c:pt>
                  <c:pt idx="21">
                    <c:v>Putin</c:v>
                  </c:pt>
                  <c:pt idx="22">
                    <c:v>Trump100</c:v>
                  </c:pt>
                  <c:pt idx="23">
                    <c:v>Trump050</c:v>
                  </c:pt>
                  <c:pt idx="24">
                    <c:v>Trump000</c:v>
                  </c:pt>
                  <c:pt idx="25">
                    <c:v>Trump025</c:v>
                  </c:pt>
                  <c:pt idx="26">
                    <c:v>Base Case</c:v>
                  </c:pt>
                  <c:pt idx="27">
                    <c:v>Altmaier_0_0</c:v>
                  </c:pt>
                  <c:pt idx="28">
                    <c:v>Jinping_0_100</c:v>
                  </c:pt>
                  <c:pt idx="29">
                    <c:v>Jinping_100_0</c:v>
                  </c:pt>
                  <c:pt idx="30">
                    <c:v>Putin</c:v>
                  </c:pt>
                  <c:pt idx="31">
                    <c:v>Trump100</c:v>
                  </c:pt>
                  <c:pt idx="32">
                    <c:v>Trump050</c:v>
                  </c:pt>
                  <c:pt idx="33">
                    <c:v>Trump000</c:v>
                  </c:pt>
                  <c:pt idx="34">
                    <c:v>Trump025</c:v>
                  </c:pt>
                  <c:pt idx="35">
                    <c:v>Base Case</c:v>
                  </c:pt>
                </c:lvl>
                <c:lvl>
                  <c:pt idx="0">
                    <c:v>2020</c:v>
                  </c:pt>
                  <c:pt idx="9">
                    <c:v>2030</c:v>
                  </c:pt>
                  <c:pt idx="18">
                    <c:v>2040</c:v>
                  </c:pt>
                  <c:pt idx="27">
                    <c:v>2050</c:v>
                  </c:pt>
                </c:lvl>
              </c:multiLvlStrCache>
            </c:multiLvlStrRef>
          </c:cat>
          <c:val>
            <c:numRef>
              <c:f>Flows!$D$8:$D$43</c:f>
              <c:numCache>
                <c:formatCode>General</c:formatCode>
                <c:ptCount val="36"/>
                <c:pt idx="9" formatCode="0.0">
                  <c:v>23.7</c:v>
                </c:pt>
                <c:pt idx="12" formatCode="0.0">
                  <c:v>20.100000000000001</c:v>
                </c:pt>
                <c:pt idx="15" formatCode="0.0">
                  <c:v>5.9</c:v>
                </c:pt>
                <c:pt idx="16" formatCode="0.0">
                  <c:v>2</c:v>
                </c:pt>
                <c:pt idx="18" formatCode="0.0">
                  <c:v>21.2</c:v>
                </c:pt>
                <c:pt idx="21" formatCode="0.0">
                  <c:v>32.4</c:v>
                </c:pt>
                <c:pt idx="24" formatCode="0.0">
                  <c:v>5.9</c:v>
                </c:pt>
                <c:pt idx="25" formatCode="0.0">
                  <c:v>2</c:v>
                </c:pt>
                <c:pt idx="27" formatCode="0.0">
                  <c:v>2.4</c:v>
                </c:pt>
                <c:pt idx="30" formatCode="0.0">
                  <c:v>27.4</c:v>
                </c:pt>
                <c:pt idx="33" formatCode="0.0">
                  <c:v>5.9</c:v>
                </c:pt>
                <c:pt idx="34" formatCode="0.0">
                  <c:v>2</c:v>
                </c:pt>
              </c:numCache>
            </c:numRef>
          </c:val>
          <c:extLst>
            <c:ext xmlns:c16="http://schemas.microsoft.com/office/drawing/2014/chart" uri="{C3380CC4-5D6E-409C-BE32-E72D297353CC}">
              <c16:uniqueId val="{00000001-7016-4D99-96B7-F1011A303AF6}"/>
            </c:ext>
          </c:extLst>
        </c:ser>
        <c:ser>
          <c:idx val="2"/>
          <c:order val="2"/>
          <c:tx>
            <c:strRef>
              <c:f>Flows!$E$6:$E$7</c:f>
              <c:strCache>
                <c:ptCount val="1"/>
                <c:pt idx="0">
                  <c:v>ESP</c:v>
                </c:pt>
              </c:strCache>
            </c:strRef>
          </c:tx>
          <c:spPr>
            <a:solidFill>
              <a:schemeClr val="accent5">
                <a:shade val="54000"/>
              </a:schemeClr>
            </a:solidFill>
            <a:ln>
              <a:noFill/>
            </a:ln>
            <a:effectLst/>
          </c:spPr>
          <c:invertIfNegative val="0"/>
          <c:cat>
            <c:multiLvlStrRef>
              <c:f>Flows!$A$8:$B$43</c:f>
              <c:multiLvlStrCache>
                <c:ptCount val="36"/>
                <c:lvl>
                  <c:pt idx="0">
                    <c:v>Altmaier_0_0</c:v>
                  </c:pt>
                  <c:pt idx="1">
                    <c:v>Jinping_0_100</c:v>
                  </c:pt>
                  <c:pt idx="2">
                    <c:v>Jinping_100_0</c:v>
                  </c:pt>
                  <c:pt idx="3">
                    <c:v>Putin</c:v>
                  </c:pt>
                  <c:pt idx="4">
                    <c:v>Trump100</c:v>
                  </c:pt>
                  <c:pt idx="5">
                    <c:v>Trump050</c:v>
                  </c:pt>
                  <c:pt idx="6">
                    <c:v>Trump000</c:v>
                  </c:pt>
                  <c:pt idx="7">
                    <c:v>Trump025</c:v>
                  </c:pt>
                  <c:pt idx="8">
                    <c:v>Base Case</c:v>
                  </c:pt>
                  <c:pt idx="9">
                    <c:v>Altmaier_0_0</c:v>
                  </c:pt>
                  <c:pt idx="10">
                    <c:v>Jinping_0_100</c:v>
                  </c:pt>
                  <c:pt idx="11">
                    <c:v>Jinping_100_0</c:v>
                  </c:pt>
                  <c:pt idx="12">
                    <c:v>Putin</c:v>
                  </c:pt>
                  <c:pt idx="13">
                    <c:v>Trump100</c:v>
                  </c:pt>
                  <c:pt idx="14">
                    <c:v>Trump050</c:v>
                  </c:pt>
                  <c:pt idx="15">
                    <c:v>Trump000</c:v>
                  </c:pt>
                  <c:pt idx="16">
                    <c:v>Trump025</c:v>
                  </c:pt>
                  <c:pt idx="17">
                    <c:v>Base Case</c:v>
                  </c:pt>
                  <c:pt idx="18">
                    <c:v>Altmaier_0_0</c:v>
                  </c:pt>
                  <c:pt idx="19">
                    <c:v>Jinping_0_100</c:v>
                  </c:pt>
                  <c:pt idx="20">
                    <c:v>Jinping_100_0</c:v>
                  </c:pt>
                  <c:pt idx="21">
                    <c:v>Putin</c:v>
                  </c:pt>
                  <c:pt idx="22">
                    <c:v>Trump100</c:v>
                  </c:pt>
                  <c:pt idx="23">
                    <c:v>Trump050</c:v>
                  </c:pt>
                  <c:pt idx="24">
                    <c:v>Trump000</c:v>
                  </c:pt>
                  <c:pt idx="25">
                    <c:v>Trump025</c:v>
                  </c:pt>
                  <c:pt idx="26">
                    <c:v>Base Case</c:v>
                  </c:pt>
                  <c:pt idx="27">
                    <c:v>Altmaier_0_0</c:v>
                  </c:pt>
                  <c:pt idx="28">
                    <c:v>Jinping_0_100</c:v>
                  </c:pt>
                  <c:pt idx="29">
                    <c:v>Jinping_100_0</c:v>
                  </c:pt>
                  <c:pt idx="30">
                    <c:v>Putin</c:v>
                  </c:pt>
                  <c:pt idx="31">
                    <c:v>Trump100</c:v>
                  </c:pt>
                  <c:pt idx="32">
                    <c:v>Trump050</c:v>
                  </c:pt>
                  <c:pt idx="33">
                    <c:v>Trump000</c:v>
                  </c:pt>
                  <c:pt idx="34">
                    <c:v>Trump025</c:v>
                  </c:pt>
                  <c:pt idx="35">
                    <c:v>Base Case</c:v>
                  </c:pt>
                </c:lvl>
                <c:lvl>
                  <c:pt idx="0">
                    <c:v>2020</c:v>
                  </c:pt>
                  <c:pt idx="9">
                    <c:v>2030</c:v>
                  </c:pt>
                  <c:pt idx="18">
                    <c:v>2040</c:v>
                  </c:pt>
                  <c:pt idx="27">
                    <c:v>2050</c:v>
                  </c:pt>
                </c:lvl>
              </c:multiLvlStrCache>
            </c:multiLvlStrRef>
          </c:cat>
          <c:val>
            <c:numRef>
              <c:f>Flows!$E$8:$E$43</c:f>
              <c:numCache>
                <c:formatCode>0.0</c:formatCode>
                <c:ptCount val="36"/>
                <c:pt idx="0">
                  <c:v>1.1000000000000001</c:v>
                </c:pt>
                <c:pt idx="1">
                  <c:v>1.1000000000000001</c:v>
                </c:pt>
                <c:pt idx="2">
                  <c:v>1.3</c:v>
                </c:pt>
                <c:pt idx="3">
                  <c:v>4.5</c:v>
                </c:pt>
                <c:pt idx="4">
                  <c:v>0.9</c:v>
                </c:pt>
                <c:pt idx="5">
                  <c:v>9.9</c:v>
                </c:pt>
                <c:pt idx="6">
                  <c:v>13.4</c:v>
                </c:pt>
                <c:pt idx="7">
                  <c:v>12.100000000000001</c:v>
                </c:pt>
                <c:pt idx="8">
                  <c:v>1.1000000000000001</c:v>
                </c:pt>
                <c:pt idx="11">
                  <c:v>0.2</c:v>
                </c:pt>
                <c:pt idx="13">
                  <c:v>0.9</c:v>
                </c:pt>
                <c:pt idx="14">
                  <c:v>4.2</c:v>
                </c:pt>
                <c:pt idx="15">
                  <c:v>11.8</c:v>
                </c:pt>
                <c:pt idx="16">
                  <c:v>11.3</c:v>
                </c:pt>
                <c:pt idx="17">
                  <c:v>1.1000000000000001</c:v>
                </c:pt>
                <c:pt idx="23">
                  <c:v>5.4</c:v>
                </c:pt>
                <c:pt idx="24">
                  <c:v>6.2</c:v>
                </c:pt>
                <c:pt idx="25">
                  <c:v>6.6</c:v>
                </c:pt>
                <c:pt idx="32">
                  <c:v>4.4000000000000004</c:v>
                </c:pt>
                <c:pt idx="33">
                  <c:v>12.8</c:v>
                </c:pt>
                <c:pt idx="34">
                  <c:v>12.899999999999999</c:v>
                </c:pt>
              </c:numCache>
            </c:numRef>
          </c:val>
          <c:extLst>
            <c:ext xmlns:c16="http://schemas.microsoft.com/office/drawing/2014/chart" uri="{C3380CC4-5D6E-409C-BE32-E72D297353CC}">
              <c16:uniqueId val="{00000002-7016-4D99-96B7-F1011A303AF6}"/>
            </c:ext>
          </c:extLst>
        </c:ser>
        <c:ser>
          <c:idx val="3"/>
          <c:order val="3"/>
          <c:tx>
            <c:strRef>
              <c:f>Flows!$F$6:$F$7</c:f>
              <c:strCache>
                <c:ptCount val="1"/>
                <c:pt idx="0">
                  <c:v>EST</c:v>
                </c:pt>
              </c:strCache>
            </c:strRef>
          </c:tx>
          <c:spPr>
            <a:solidFill>
              <a:schemeClr val="accent5">
                <a:shade val="62000"/>
              </a:schemeClr>
            </a:solidFill>
            <a:ln>
              <a:noFill/>
            </a:ln>
            <a:effectLst/>
          </c:spPr>
          <c:invertIfNegative val="0"/>
          <c:cat>
            <c:multiLvlStrRef>
              <c:f>Flows!$A$8:$B$43</c:f>
              <c:multiLvlStrCache>
                <c:ptCount val="36"/>
                <c:lvl>
                  <c:pt idx="0">
                    <c:v>Altmaier_0_0</c:v>
                  </c:pt>
                  <c:pt idx="1">
                    <c:v>Jinping_0_100</c:v>
                  </c:pt>
                  <c:pt idx="2">
                    <c:v>Jinping_100_0</c:v>
                  </c:pt>
                  <c:pt idx="3">
                    <c:v>Putin</c:v>
                  </c:pt>
                  <c:pt idx="4">
                    <c:v>Trump100</c:v>
                  </c:pt>
                  <c:pt idx="5">
                    <c:v>Trump050</c:v>
                  </c:pt>
                  <c:pt idx="6">
                    <c:v>Trump000</c:v>
                  </c:pt>
                  <c:pt idx="7">
                    <c:v>Trump025</c:v>
                  </c:pt>
                  <c:pt idx="8">
                    <c:v>Base Case</c:v>
                  </c:pt>
                  <c:pt idx="9">
                    <c:v>Altmaier_0_0</c:v>
                  </c:pt>
                  <c:pt idx="10">
                    <c:v>Jinping_0_100</c:v>
                  </c:pt>
                  <c:pt idx="11">
                    <c:v>Jinping_100_0</c:v>
                  </c:pt>
                  <c:pt idx="12">
                    <c:v>Putin</c:v>
                  </c:pt>
                  <c:pt idx="13">
                    <c:v>Trump100</c:v>
                  </c:pt>
                  <c:pt idx="14">
                    <c:v>Trump050</c:v>
                  </c:pt>
                  <c:pt idx="15">
                    <c:v>Trump000</c:v>
                  </c:pt>
                  <c:pt idx="16">
                    <c:v>Trump025</c:v>
                  </c:pt>
                  <c:pt idx="17">
                    <c:v>Base Case</c:v>
                  </c:pt>
                  <c:pt idx="18">
                    <c:v>Altmaier_0_0</c:v>
                  </c:pt>
                  <c:pt idx="19">
                    <c:v>Jinping_0_100</c:v>
                  </c:pt>
                  <c:pt idx="20">
                    <c:v>Jinping_100_0</c:v>
                  </c:pt>
                  <c:pt idx="21">
                    <c:v>Putin</c:v>
                  </c:pt>
                  <c:pt idx="22">
                    <c:v>Trump100</c:v>
                  </c:pt>
                  <c:pt idx="23">
                    <c:v>Trump050</c:v>
                  </c:pt>
                  <c:pt idx="24">
                    <c:v>Trump000</c:v>
                  </c:pt>
                  <c:pt idx="25">
                    <c:v>Trump025</c:v>
                  </c:pt>
                  <c:pt idx="26">
                    <c:v>Base Case</c:v>
                  </c:pt>
                  <c:pt idx="27">
                    <c:v>Altmaier_0_0</c:v>
                  </c:pt>
                  <c:pt idx="28">
                    <c:v>Jinping_0_100</c:v>
                  </c:pt>
                  <c:pt idx="29">
                    <c:v>Jinping_100_0</c:v>
                  </c:pt>
                  <c:pt idx="30">
                    <c:v>Putin</c:v>
                  </c:pt>
                  <c:pt idx="31">
                    <c:v>Trump100</c:v>
                  </c:pt>
                  <c:pt idx="32">
                    <c:v>Trump050</c:v>
                  </c:pt>
                  <c:pt idx="33">
                    <c:v>Trump000</c:v>
                  </c:pt>
                  <c:pt idx="34">
                    <c:v>Trump025</c:v>
                  </c:pt>
                  <c:pt idx="35">
                    <c:v>Base Case</c:v>
                  </c:pt>
                </c:lvl>
                <c:lvl>
                  <c:pt idx="0">
                    <c:v>2020</c:v>
                  </c:pt>
                  <c:pt idx="9">
                    <c:v>2030</c:v>
                  </c:pt>
                  <c:pt idx="18">
                    <c:v>2040</c:v>
                  </c:pt>
                  <c:pt idx="27">
                    <c:v>2050</c:v>
                  </c:pt>
                </c:lvl>
              </c:multiLvlStrCache>
            </c:multiLvlStrRef>
          </c:cat>
          <c:val>
            <c:numRef>
              <c:f>Flows!$F$8:$F$43</c:f>
              <c:numCache>
                <c:formatCode>General</c:formatCode>
                <c:ptCount val="36"/>
                <c:pt idx="12" formatCode="0.0">
                  <c:v>0.6</c:v>
                </c:pt>
                <c:pt idx="21" formatCode="0.0">
                  <c:v>0.6</c:v>
                </c:pt>
                <c:pt idx="30" formatCode="0.0">
                  <c:v>0.5</c:v>
                </c:pt>
              </c:numCache>
            </c:numRef>
          </c:val>
          <c:extLst>
            <c:ext xmlns:c16="http://schemas.microsoft.com/office/drawing/2014/chart" uri="{C3380CC4-5D6E-409C-BE32-E72D297353CC}">
              <c16:uniqueId val="{00000003-7016-4D99-96B7-F1011A303AF6}"/>
            </c:ext>
          </c:extLst>
        </c:ser>
        <c:ser>
          <c:idx val="4"/>
          <c:order val="4"/>
          <c:tx>
            <c:strRef>
              <c:f>Flows!$G$6:$G$7</c:f>
              <c:strCache>
                <c:ptCount val="1"/>
                <c:pt idx="0">
                  <c:v>FIN</c:v>
                </c:pt>
              </c:strCache>
            </c:strRef>
          </c:tx>
          <c:spPr>
            <a:solidFill>
              <a:schemeClr val="accent5">
                <a:shade val="71000"/>
              </a:schemeClr>
            </a:solidFill>
            <a:ln>
              <a:noFill/>
            </a:ln>
            <a:effectLst/>
          </c:spPr>
          <c:invertIfNegative val="0"/>
          <c:cat>
            <c:multiLvlStrRef>
              <c:f>Flows!$A$8:$B$43</c:f>
              <c:multiLvlStrCache>
                <c:ptCount val="36"/>
                <c:lvl>
                  <c:pt idx="0">
                    <c:v>Altmaier_0_0</c:v>
                  </c:pt>
                  <c:pt idx="1">
                    <c:v>Jinping_0_100</c:v>
                  </c:pt>
                  <c:pt idx="2">
                    <c:v>Jinping_100_0</c:v>
                  </c:pt>
                  <c:pt idx="3">
                    <c:v>Putin</c:v>
                  </c:pt>
                  <c:pt idx="4">
                    <c:v>Trump100</c:v>
                  </c:pt>
                  <c:pt idx="5">
                    <c:v>Trump050</c:v>
                  </c:pt>
                  <c:pt idx="6">
                    <c:v>Trump000</c:v>
                  </c:pt>
                  <c:pt idx="7">
                    <c:v>Trump025</c:v>
                  </c:pt>
                  <c:pt idx="8">
                    <c:v>Base Case</c:v>
                  </c:pt>
                  <c:pt idx="9">
                    <c:v>Altmaier_0_0</c:v>
                  </c:pt>
                  <c:pt idx="10">
                    <c:v>Jinping_0_100</c:v>
                  </c:pt>
                  <c:pt idx="11">
                    <c:v>Jinping_100_0</c:v>
                  </c:pt>
                  <c:pt idx="12">
                    <c:v>Putin</c:v>
                  </c:pt>
                  <c:pt idx="13">
                    <c:v>Trump100</c:v>
                  </c:pt>
                  <c:pt idx="14">
                    <c:v>Trump050</c:v>
                  </c:pt>
                  <c:pt idx="15">
                    <c:v>Trump000</c:v>
                  </c:pt>
                  <c:pt idx="16">
                    <c:v>Trump025</c:v>
                  </c:pt>
                  <c:pt idx="17">
                    <c:v>Base Case</c:v>
                  </c:pt>
                  <c:pt idx="18">
                    <c:v>Altmaier_0_0</c:v>
                  </c:pt>
                  <c:pt idx="19">
                    <c:v>Jinping_0_100</c:v>
                  </c:pt>
                  <c:pt idx="20">
                    <c:v>Jinping_100_0</c:v>
                  </c:pt>
                  <c:pt idx="21">
                    <c:v>Putin</c:v>
                  </c:pt>
                  <c:pt idx="22">
                    <c:v>Trump100</c:v>
                  </c:pt>
                  <c:pt idx="23">
                    <c:v>Trump050</c:v>
                  </c:pt>
                  <c:pt idx="24">
                    <c:v>Trump000</c:v>
                  </c:pt>
                  <c:pt idx="25">
                    <c:v>Trump025</c:v>
                  </c:pt>
                  <c:pt idx="26">
                    <c:v>Base Case</c:v>
                  </c:pt>
                  <c:pt idx="27">
                    <c:v>Altmaier_0_0</c:v>
                  </c:pt>
                  <c:pt idx="28">
                    <c:v>Jinping_0_100</c:v>
                  </c:pt>
                  <c:pt idx="29">
                    <c:v>Jinping_100_0</c:v>
                  </c:pt>
                  <c:pt idx="30">
                    <c:v>Putin</c:v>
                  </c:pt>
                  <c:pt idx="31">
                    <c:v>Trump100</c:v>
                  </c:pt>
                  <c:pt idx="32">
                    <c:v>Trump050</c:v>
                  </c:pt>
                  <c:pt idx="33">
                    <c:v>Trump000</c:v>
                  </c:pt>
                  <c:pt idx="34">
                    <c:v>Trump025</c:v>
                  </c:pt>
                  <c:pt idx="35">
                    <c:v>Base Case</c:v>
                  </c:pt>
                </c:lvl>
                <c:lvl>
                  <c:pt idx="0">
                    <c:v>2020</c:v>
                  </c:pt>
                  <c:pt idx="9">
                    <c:v>2030</c:v>
                  </c:pt>
                  <c:pt idx="18">
                    <c:v>2040</c:v>
                  </c:pt>
                  <c:pt idx="27">
                    <c:v>2050</c:v>
                  </c:pt>
                </c:lvl>
              </c:multiLvlStrCache>
            </c:multiLvlStrRef>
          </c:cat>
          <c:val>
            <c:numRef>
              <c:f>Flows!$G$8:$G$43</c:f>
              <c:numCache>
                <c:formatCode>0.0</c:formatCode>
                <c:ptCount val="36"/>
                <c:pt idx="0">
                  <c:v>0.6</c:v>
                </c:pt>
                <c:pt idx="1">
                  <c:v>0.6</c:v>
                </c:pt>
                <c:pt idx="2">
                  <c:v>0.6</c:v>
                </c:pt>
                <c:pt idx="3">
                  <c:v>0.6</c:v>
                </c:pt>
                <c:pt idx="4">
                  <c:v>0.6</c:v>
                </c:pt>
                <c:pt idx="5">
                  <c:v>0.6</c:v>
                </c:pt>
                <c:pt idx="6">
                  <c:v>0.6</c:v>
                </c:pt>
                <c:pt idx="7">
                  <c:v>0.6</c:v>
                </c:pt>
                <c:pt idx="8">
                  <c:v>0.6</c:v>
                </c:pt>
                <c:pt idx="9">
                  <c:v>1.1000000000000001</c:v>
                </c:pt>
                <c:pt idx="10">
                  <c:v>1.1000000000000001</c:v>
                </c:pt>
                <c:pt idx="11">
                  <c:v>1.1000000000000001</c:v>
                </c:pt>
                <c:pt idx="12">
                  <c:v>3.4</c:v>
                </c:pt>
                <c:pt idx="13">
                  <c:v>1.1000000000000001</c:v>
                </c:pt>
                <c:pt idx="14">
                  <c:v>1.5</c:v>
                </c:pt>
                <c:pt idx="15">
                  <c:v>1.7</c:v>
                </c:pt>
                <c:pt idx="16">
                  <c:v>1.7</c:v>
                </c:pt>
                <c:pt idx="17">
                  <c:v>1.1000000000000001</c:v>
                </c:pt>
                <c:pt idx="18">
                  <c:v>1</c:v>
                </c:pt>
                <c:pt idx="19">
                  <c:v>1.1000000000000001</c:v>
                </c:pt>
                <c:pt idx="20">
                  <c:v>1.1000000000000001</c:v>
                </c:pt>
                <c:pt idx="21">
                  <c:v>3.5</c:v>
                </c:pt>
                <c:pt idx="22">
                  <c:v>1.1000000000000001</c:v>
                </c:pt>
                <c:pt idx="23">
                  <c:v>1.5</c:v>
                </c:pt>
                <c:pt idx="24">
                  <c:v>1.7</c:v>
                </c:pt>
                <c:pt idx="25">
                  <c:v>1.7</c:v>
                </c:pt>
                <c:pt idx="26">
                  <c:v>1.1000000000000001</c:v>
                </c:pt>
                <c:pt idx="27">
                  <c:v>0.5</c:v>
                </c:pt>
                <c:pt idx="28">
                  <c:v>0.2</c:v>
                </c:pt>
                <c:pt idx="29">
                  <c:v>0.2</c:v>
                </c:pt>
                <c:pt idx="30">
                  <c:v>3.2</c:v>
                </c:pt>
                <c:pt idx="31">
                  <c:v>0.5</c:v>
                </c:pt>
                <c:pt idx="32">
                  <c:v>1.5</c:v>
                </c:pt>
                <c:pt idx="33">
                  <c:v>1.7</c:v>
                </c:pt>
                <c:pt idx="34">
                  <c:v>1.6</c:v>
                </c:pt>
                <c:pt idx="35">
                  <c:v>0.5</c:v>
                </c:pt>
              </c:numCache>
            </c:numRef>
          </c:val>
          <c:extLst>
            <c:ext xmlns:c16="http://schemas.microsoft.com/office/drawing/2014/chart" uri="{C3380CC4-5D6E-409C-BE32-E72D297353CC}">
              <c16:uniqueId val="{00000004-7016-4D99-96B7-F1011A303AF6}"/>
            </c:ext>
          </c:extLst>
        </c:ser>
        <c:ser>
          <c:idx val="5"/>
          <c:order val="5"/>
          <c:tx>
            <c:strRef>
              <c:f>Flows!$H$6:$H$7</c:f>
              <c:strCache>
                <c:ptCount val="1"/>
                <c:pt idx="0">
                  <c:v>FRA</c:v>
                </c:pt>
              </c:strCache>
            </c:strRef>
          </c:tx>
          <c:spPr>
            <a:solidFill>
              <a:schemeClr val="accent5">
                <a:shade val="79000"/>
              </a:schemeClr>
            </a:solidFill>
            <a:ln>
              <a:noFill/>
            </a:ln>
            <a:effectLst/>
          </c:spPr>
          <c:invertIfNegative val="0"/>
          <c:cat>
            <c:multiLvlStrRef>
              <c:f>Flows!$A$8:$B$43</c:f>
              <c:multiLvlStrCache>
                <c:ptCount val="36"/>
                <c:lvl>
                  <c:pt idx="0">
                    <c:v>Altmaier_0_0</c:v>
                  </c:pt>
                  <c:pt idx="1">
                    <c:v>Jinping_0_100</c:v>
                  </c:pt>
                  <c:pt idx="2">
                    <c:v>Jinping_100_0</c:v>
                  </c:pt>
                  <c:pt idx="3">
                    <c:v>Putin</c:v>
                  </c:pt>
                  <c:pt idx="4">
                    <c:v>Trump100</c:v>
                  </c:pt>
                  <c:pt idx="5">
                    <c:v>Trump050</c:v>
                  </c:pt>
                  <c:pt idx="6">
                    <c:v>Trump000</c:v>
                  </c:pt>
                  <c:pt idx="7">
                    <c:v>Trump025</c:v>
                  </c:pt>
                  <c:pt idx="8">
                    <c:v>Base Case</c:v>
                  </c:pt>
                  <c:pt idx="9">
                    <c:v>Altmaier_0_0</c:v>
                  </c:pt>
                  <c:pt idx="10">
                    <c:v>Jinping_0_100</c:v>
                  </c:pt>
                  <c:pt idx="11">
                    <c:v>Jinping_100_0</c:v>
                  </c:pt>
                  <c:pt idx="12">
                    <c:v>Putin</c:v>
                  </c:pt>
                  <c:pt idx="13">
                    <c:v>Trump100</c:v>
                  </c:pt>
                  <c:pt idx="14">
                    <c:v>Trump050</c:v>
                  </c:pt>
                  <c:pt idx="15">
                    <c:v>Trump000</c:v>
                  </c:pt>
                  <c:pt idx="16">
                    <c:v>Trump025</c:v>
                  </c:pt>
                  <c:pt idx="17">
                    <c:v>Base Case</c:v>
                  </c:pt>
                  <c:pt idx="18">
                    <c:v>Altmaier_0_0</c:v>
                  </c:pt>
                  <c:pt idx="19">
                    <c:v>Jinping_0_100</c:v>
                  </c:pt>
                  <c:pt idx="20">
                    <c:v>Jinping_100_0</c:v>
                  </c:pt>
                  <c:pt idx="21">
                    <c:v>Putin</c:v>
                  </c:pt>
                  <c:pt idx="22">
                    <c:v>Trump100</c:v>
                  </c:pt>
                  <c:pt idx="23">
                    <c:v>Trump050</c:v>
                  </c:pt>
                  <c:pt idx="24">
                    <c:v>Trump000</c:v>
                  </c:pt>
                  <c:pt idx="25">
                    <c:v>Trump025</c:v>
                  </c:pt>
                  <c:pt idx="26">
                    <c:v>Base Case</c:v>
                  </c:pt>
                  <c:pt idx="27">
                    <c:v>Altmaier_0_0</c:v>
                  </c:pt>
                  <c:pt idx="28">
                    <c:v>Jinping_0_100</c:v>
                  </c:pt>
                  <c:pt idx="29">
                    <c:v>Jinping_100_0</c:v>
                  </c:pt>
                  <c:pt idx="30">
                    <c:v>Putin</c:v>
                  </c:pt>
                  <c:pt idx="31">
                    <c:v>Trump100</c:v>
                  </c:pt>
                  <c:pt idx="32">
                    <c:v>Trump050</c:v>
                  </c:pt>
                  <c:pt idx="33">
                    <c:v>Trump000</c:v>
                  </c:pt>
                  <c:pt idx="34">
                    <c:v>Trump025</c:v>
                  </c:pt>
                  <c:pt idx="35">
                    <c:v>Base Case</c:v>
                  </c:pt>
                </c:lvl>
                <c:lvl>
                  <c:pt idx="0">
                    <c:v>2020</c:v>
                  </c:pt>
                  <c:pt idx="9">
                    <c:v>2030</c:v>
                  </c:pt>
                  <c:pt idx="18">
                    <c:v>2040</c:v>
                  </c:pt>
                  <c:pt idx="27">
                    <c:v>2050</c:v>
                  </c:pt>
                </c:lvl>
              </c:multiLvlStrCache>
            </c:multiLvlStrRef>
          </c:cat>
          <c:val>
            <c:numRef>
              <c:f>Flows!$H$8:$H$43</c:f>
              <c:numCache>
                <c:formatCode>0.0</c:formatCode>
                <c:ptCount val="36"/>
                <c:pt idx="0">
                  <c:v>10.600000000000001</c:v>
                </c:pt>
                <c:pt idx="1">
                  <c:v>10.600000000000001</c:v>
                </c:pt>
                <c:pt idx="2">
                  <c:v>11.200000000000001</c:v>
                </c:pt>
                <c:pt idx="3">
                  <c:v>22.5</c:v>
                </c:pt>
                <c:pt idx="4">
                  <c:v>11.6</c:v>
                </c:pt>
                <c:pt idx="5">
                  <c:v>23.099999999999998</c:v>
                </c:pt>
                <c:pt idx="6">
                  <c:v>28.6</c:v>
                </c:pt>
                <c:pt idx="7">
                  <c:v>26.7</c:v>
                </c:pt>
                <c:pt idx="8">
                  <c:v>10.600000000000001</c:v>
                </c:pt>
                <c:pt idx="9">
                  <c:v>1.1000000000000001</c:v>
                </c:pt>
                <c:pt idx="10">
                  <c:v>3</c:v>
                </c:pt>
                <c:pt idx="11">
                  <c:v>3.4</c:v>
                </c:pt>
                <c:pt idx="12">
                  <c:v>11.2</c:v>
                </c:pt>
                <c:pt idx="13">
                  <c:v>4</c:v>
                </c:pt>
                <c:pt idx="14">
                  <c:v>22.2</c:v>
                </c:pt>
                <c:pt idx="15">
                  <c:v>28.799999999999997</c:v>
                </c:pt>
                <c:pt idx="16">
                  <c:v>26.299999999999997</c:v>
                </c:pt>
                <c:pt idx="17">
                  <c:v>3.9</c:v>
                </c:pt>
                <c:pt idx="21">
                  <c:v>1.8</c:v>
                </c:pt>
                <c:pt idx="23">
                  <c:v>22.1</c:v>
                </c:pt>
                <c:pt idx="24">
                  <c:v>27.4</c:v>
                </c:pt>
                <c:pt idx="25">
                  <c:v>25.8</c:v>
                </c:pt>
                <c:pt idx="32">
                  <c:v>18.5</c:v>
                </c:pt>
                <c:pt idx="33">
                  <c:v>27.7</c:v>
                </c:pt>
                <c:pt idx="34">
                  <c:v>27.6</c:v>
                </c:pt>
              </c:numCache>
            </c:numRef>
          </c:val>
          <c:extLst>
            <c:ext xmlns:c16="http://schemas.microsoft.com/office/drawing/2014/chart" uri="{C3380CC4-5D6E-409C-BE32-E72D297353CC}">
              <c16:uniqueId val="{00000005-7016-4D99-96B7-F1011A303AF6}"/>
            </c:ext>
          </c:extLst>
        </c:ser>
        <c:ser>
          <c:idx val="6"/>
          <c:order val="6"/>
          <c:tx>
            <c:strRef>
              <c:f>Flows!$I$6:$I$7</c:f>
              <c:strCache>
                <c:ptCount val="1"/>
                <c:pt idx="0">
                  <c:v>GBR</c:v>
                </c:pt>
              </c:strCache>
            </c:strRef>
          </c:tx>
          <c:spPr>
            <a:solidFill>
              <a:schemeClr val="accent5">
                <a:shade val="87000"/>
              </a:schemeClr>
            </a:solidFill>
            <a:ln>
              <a:noFill/>
            </a:ln>
            <a:effectLst/>
          </c:spPr>
          <c:invertIfNegative val="0"/>
          <c:cat>
            <c:multiLvlStrRef>
              <c:f>Flows!$A$8:$B$43</c:f>
              <c:multiLvlStrCache>
                <c:ptCount val="36"/>
                <c:lvl>
                  <c:pt idx="0">
                    <c:v>Altmaier_0_0</c:v>
                  </c:pt>
                  <c:pt idx="1">
                    <c:v>Jinping_0_100</c:v>
                  </c:pt>
                  <c:pt idx="2">
                    <c:v>Jinping_100_0</c:v>
                  </c:pt>
                  <c:pt idx="3">
                    <c:v>Putin</c:v>
                  </c:pt>
                  <c:pt idx="4">
                    <c:v>Trump100</c:v>
                  </c:pt>
                  <c:pt idx="5">
                    <c:v>Trump050</c:v>
                  </c:pt>
                  <c:pt idx="6">
                    <c:v>Trump000</c:v>
                  </c:pt>
                  <c:pt idx="7">
                    <c:v>Trump025</c:v>
                  </c:pt>
                  <c:pt idx="8">
                    <c:v>Base Case</c:v>
                  </c:pt>
                  <c:pt idx="9">
                    <c:v>Altmaier_0_0</c:v>
                  </c:pt>
                  <c:pt idx="10">
                    <c:v>Jinping_0_100</c:v>
                  </c:pt>
                  <c:pt idx="11">
                    <c:v>Jinping_100_0</c:v>
                  </c:pt>
                  <c:pt idx="12">
                    <c:v>Putin</c:v>
                  </c:pt>
                  <c:pt idx="13">
                    <c:v>Trump100</c:v>
                  </c:pt>
                  <c:pt idx="14">
                    <c:v>Trump050</c:v>
                  </c:pt>
                  <c:pt idx="15">
                    <c:v>Trump000</c:v>
                  </c:pt>
                  <c:pt idx="16">
                    <c:v>Trump025</c:v>
                  </c:pt>
                  <c:pt idx="17">
                    <c:v>Base Case</c:v>
                  </c:pt>
                  <c:pt idx="18">
                    <c:v>Altmaier_0_0</c:v>
                  </c:pt>
                  <c:pt idx="19">
                    <c:v>Jinping_0_100</c:v>
                  </c:pt>
                  <c:pt idx="20">
                    <c:v>Jinping_100_0</c:v>
                  </c:pt>
                  <c:pt idx="21">
                    <c:v>Putin</c:v>
                  </c:pt>
                  <c:pt idx="22">
                    <c:v>Trump100</c:v>
                  </c:pt>
                  <c:pt idx="23">
                    <c:v>Trump050</c:v>
                  </c:pt>
                  <c:pt idx="24">
                    <c:v>Trump000</c:v>
                  </c:pt>
                  <c:pt idx="25">
                    <c:v>Trump025</c:v>
                  </c:pt>
                  <c:pt idx="26">
                    <c:v>Base Case</c:v>
                  </c:pt>
                  <c:pt idx="27">
                    <c:v>Altmaier_0_0</c:v>
                  </c:pt>
                  <c:pt idx="28">
                    <c:v>Jinping_0_100</c:v>
                  </c:pt>
                  <c:pt idx="29">
                    <c:v>Jinping_100_0</c:v>
                  </c:pt>
                  <c:pt idx="30">
                    <c:v>Putin</c:v>
                  </c:pt>
                  <c:pt idx="31">
                    <c:v>Trump100</c:v>
                  </c:pt>
                  <c:pt idx="32">
                    <c:v>Trump050</c:v>
                  </c:pt>
                  <c:pt idx="33">
                    <c:v>Trump000</c:v>
                  </c:pt>
                  <c:pt idx="34">
                    <c:v>Trump025</c:v>
                  </c:pt>
                  <c:pt idx="35">
                    <c:v>Base Case</c:v>
                  </c:pt>
                </c:lvl>
                <c:lvl>
                  <c:pt idx="0">
                    <c:v>2020</c:v>
                  </c:pt>
                  <c:pt idx="9">
                    <c:v>2030</c:v>
                  </c:pt>
                  <c:pt idx="18">
                    <c:v>2040</c:v>
                  </c:pt>
                  <c:pt idx="27">
                    <c:v>2050</c:v>
                  </c:pt>
                </c:lvl>
              </c:multiLvlStrCache>
            </c:multiLvlStrRef>
          </c:cat>
          <c:val>
            <c:numRef>
              <c:f>Flows!$I$8:$I$43</c:f>
              <c:numCache>
                <c:formatCode>0.0</c:formatCode>
                <c:ptCount val="36"/>
                <c:pt idx="0">
                  <c:v>4.5</c:v>
                </c:pt>
                <c:pt idx="1">
                  <c:v>4.4000000000000004</c:v>
                </c:pt>
                <c:pt idx="2">
                  <c:v>4.2</c:v>
                </c:pt>
                <c:pt idx="3">
                  <c:v>23.9</c:v>
                </c:pt>
                <c:pt idx="4">
                  <c:v>7.3</c:v>
                </c:pt>
                <c:pt idx="5">
                  <c:v>14</c:v>
                </c:pt>
                <c:pt idx="6">
                  <c:v>15.6</c:v>
                </c:pt>
                <c:pt idx="7">
                  <c:v>15.5</c:v>
                </c:pt>
                <c:pt idx="8">
                  <c:v>4.4000000000000004</c:v>
                </c:pt>
                <c:pt idx="9">
                  <c:v>4.0999999999999996</c:v>
                </c:pt>
                <c:pt idx="10">
                  <c:v>9.4</c:v>
                </c:pt>
                <c:pt idx="11">
                  <c:v>9.5</c:v>
                </c:pt>
                <c:pt idx="12">
                  <c:v>28.5</c:v>
                </c:pt>
                <c:pt idx="13">
                  <c:v>9.6999999999999993</c:v>
                </c:pt>
                <c:pt idx="14">
                  <c:v>15.9</c:v>
                </c:pt>
                <c:pt idx="15">
                  <c:v>20.8</c:v>
                </c:pt>
                <c:pt idx="16">
                  <c:v>20</c:v>
                </c:pt>
                <c:pt idx="17">
                  <c:v>9.6</c:v>
                </c:pt>
                <c:pt idx="18">
                  <c:v>7.7</c:v>
                </c:pt>
                <c:pt idx="19">
                  <c:v>13.7</c:v>
                </c:pt>
                <c:pt idx="20">
                  <c:v>13.8</c:v>
                </c:pt>
                <c:pt idx="21">
                  <c:v>37.200000000000003</c:v>
                </c:pt>
                <c:pt idx="22">
                  <c:v>15.9</c:v>
                </c:pt>
                <c:pt idx="23">
                  <c:v>27.3</c:v>
                </c:pt>
                <c:pt idx="24">
                  <c:v>28.8</c:v>
                </c:pt>
                <c:pt idx="25">
                  <c:v>29.1</c:v>
                </c:pt>
                <c:pt idx="26">
                  <c:v>15.9</c:v>
                </c:pt>
                <c:pt idx="27">
                  <c:v>3.7</c:v>
                </c:pt>
                <c:pt idx="29">
                  <c:v>1.8</c:v>
                </c:pt>
                <c:pt idx="30">
                  <c:v>38.1</c:v>
                </c:pt>
                <c:pt idx="31">
                  <c:v>2</c:v>
                </c:pt>
                <c:pt idx="32">
                  <c:v>27.5</c:v>
                </c:pt>
                <c:pt idx="33">
                  <c:v>27.3</c:v>
                </c:pt>
                <c:pt idx="34">
                  <c:v>29.4</c:v>
                </c:pt>
                <c:pt idx="35">
                  <c:v>2</c:v>
                </c:pt>
              </c:numCache>
            </c:numRef>
          </c:val>
          <c:extLst>
            <c:ext xmlns:c16="http://schemas.microsoft.com/office/drawing/2014/chart" uri="{C3380CC4-5D6E-409C-BE32-E72D297353CC}">
              <c16:uniqueId val="{00000006-7016-4D99-96B7-F1011A303AF6}"/>
            </c:ext>
          </c:extLst>
        </c:ser>
        <c:ser>
          <c:idx val="7"/>
          <c:order val="7"/>
          <c:tx>
            <c:strRef>
              <c:f>Flows!$J$6:$J$7</c:f>
              <c:strCache>
                <c:ptCount val="1"/>
                <c:pt idx="0">
                  <c:v>GRC</c:v>
                </c:pt>
              </c:strCache>
            </c:strRef>
          </c:tx>
          <c:spPr>
            <a:solidFill>
              <a:schemeClr val="accent5">
                <a:shade val="95000"/>
              </a:schemeClr>
            </a:solidFill>
            <a:ln>
              <a:noFill/>
            </a:ln>
            <a:effectLst/>
          </c:spPr>
          <c:invertIfNegative val="0"/>
          <c:cat>
            <c:multiLvlStrRef>
              <c:f>Flows!$A$8:$B$43</c:f>
              <c:multiLvlStrCache>
                <c:ptCount val="36"/>
                <c:lvl>
                  <c:pt idx="0">
                    <c:v>Altmaier_0_0</c:v>
                  </c:pt>
                  <c:pt idx="1">
                    <c:v>Jinping_0_100</c:v>
                  </c:pt>
                  <c:pt idx="2">
                    <c:v>Jinping_100_0</c:v>
                  </c:pt>
                  <c:pt idx="3">
                    <c:v>Putin</c:v>
                  </c:pt>
                  <c:pt idx="4">
                    <c:v>Trump100</c:v>
                  </c:pt>
                  <c:pt idx="5">
                    <c:v>Trump050</c:v>
                  </c:pt>
                  <c:pt idx="6">
                    <c:v>Trump000</c:v>
                  </c:pt>
                  <c:pt idx="7">
                    <c:v>Trump025</c:v>
                  </c:pt>
                  <c:pt idx="8">
                    <c:v>Base Case</c:v>
                  </c:pt>
                  <c:pt idx="9">
                    <c:v>Altmaier_0_0</c:v>
                  </c:pt>
                  <c:pt idx="10">
                    <c:v>Jinping_0_100</c:v>
                  </c:pt>
                  <c:pt idx="11">
                    <c:v>Jinping_100_0</c:v>
                  </c:pt>
                  <c:pt idx="12">
                    <c:v>Putin</c:v>
                  </c:pt>
                  <c:pt idx="13">
                    <c:v>Trump100</c:v>
                  </c:pt>
                  <c:pt idx="14">
                    <c:v>Trump050</c:v>
                  </c:pt>
                  <c:pt idx="15">
                    <c:v>Trump000</c:v>
                  </c:pt>
                  <c:pt idx="16">
                    <c:v>Trump025</c:v>
                  </c:pt>
                  <c:pt idx="17">
                    <c:v>Base Case</c:v>
                  </c:pt>
                  <c:pt idx="18">
                    <c:v>Altmaier_0_0</c:v>
                  </c:pt>
                  <c:pt idx="19">
                    <c:v>Jinping_0_100</c:v>
                  </c:pt>
                  <c:pt idx="20">
                    <c:v>Jinping_100_0</c:v>
                  </c:pt>
                  <c:pt idx="21">
                    <c:v>Putin</c:v>
                  </c:pt>
                  <c:pt idx="22">
                    <c:v>Trump100</c:v>
                  </c:pt>
                  <c:pt idx="23">
                    <c:v>Trump050</c:v>
                  </c:pt>
                  <c:pt idx="24">
                    <c:v>Trump000</c:v>
                  </c:pt>
                  <c:pt idx="25">
                    <c:v>Trump025</c:v>
                  </c:pt>
                  <c:pt idx="26">
                    <c:v>Base Case</c:v>
                  </c:pt>
                  <c:pt idx="27">
                    <c:v>Altmaier_0_0</c:v>
                  </c:pt>
                  <c:pt idx="28">
                    <c:v>Jinping_0_100</c:v>
                  </c:pt>
                  <c:pt idx="29">
                    <c:v>Jinping_100_0</c:v>
                  </c:pt>
                  <c:pt idx="30">
                    <c:v>Putin</c:v>
                  </c:pt>
                  <c:pt idx="31">
                    <c:v>Trump100</c:v>
                  </c:pt>
                  <c:pt idx="32">
                    <c:v>Trump050</c:v>
                  </c:pt>
                  <c:pt idx="33">
                    <c:v>Trump000</c:v>
                  </c:pt>
                  <c:pt idx="34">
                    <c:v>Trump025</c:v>
                  </c:pt>
                  <c:pt idx="35">
                    <c:v>Base Case</c:v>
                  </c:pt>
                </c:lvl>
                <c:lvl>
                  <c:pt idx="0">
                    <c:v>2020</c:v>
                  </c:pt>
                  <c:pt idx="9">
                    <c:v>2030</c:v>
                  </c:pt>
                  <c:pt idx="18">
                    <c:v>2040</c:v>
                  </c:pt>
                  <c:pt idx="27">
                    <c:v>2050</c:v>
                  </c:pt>
                </c:lvl>
              </c:multiLvlStrCache>
            </c:multiLvlStrRef>
          </c:cat>
          <c:val>
            <c:numRef>
              <c:f>Flows!$J$8:$J$43</c:f>
              <c:numCache>
                <c:formatCode>General</c:formatCode>
                <c:ptCount val="36"/>
                <c:pt idx="6" formatCode="0.0">
                  <c:v>1</c:v>
                </c:pt>
              </c:numCache>
            </c:numRef>
          </c:val>
          <c:extLst>
            <c:ext xmlns:c16="http://schemas.microsoft.com/office/drawing/2014/chart" uri="{C3380CC4-5D6E-409C-BE32-E72D297353CC}">
              <c16:uniqueId val="{00000007-7016-4D99-96B7-F1011A303AF6}"/>
            </c:ext>
          </c:extLst>
        </c:ser>
        <c:ser>
          <c:idx val="8"/>
          <c:order val="8"/>
          <c:tx>
            <c:strRef>
              <c:f>Flows!$K$6:$K$7</c:f>
              <c:strCache>
                <c:ptCount val="1"/>
                <c:pt idx="0">
                  <c:v>HRV</c:v>
                </c:pt>
              </c:strCache>
            </c:strRef>
          </c:tx>
          <c:spPr>
            <a:solidFill>
              <a:schemeClr val="accent5">
                <a:tint val="96000"/>
              </a:schemeClr>
            </a:solidFill>
            <a:ln>
              <a:noFill/>
            </a:ln>
            <a:effectLst/>
          </c:spPr>
          <c:invertIfNegative val="0"/>
          <c:cat>
            <c:multiLvlStrRef>
              <c:f>Flows!$A$8:$B$43</c:f>
              <c:multiLvlStrCache>
                <c:ptCount val="36"/>
                <c:lvl>
                  <c:pt idx="0">
                    <c:v>Altmaier_0_0</c:v>
                  </c:pt>
                  <c:pt idx="1">
                    <c:v>Jinping_0_100</c:v>
                  </c:pt>
                  <c:pt idx="2">
                    <c:v>Jinping_100_0</c:v>
                  </c:pt>
                  <c:pt idx="3">
                    <c:v>Putin</c:v>
                  </c:pt>
                  <c:pt idx="4">
                    <c:v>Trump100</c:v>
                  </c:pt>
                  <c:pt idx="5">
                    <c:v>Trump050</c:v>
                  </c:pt>
                  <c:pt idx="6">
                    <c:v>Trump000</c:v>
                  </c:pt>
                  <c:pt idx="7">
                    <c:v>Trump025</c:v>
                  </c:pt>
                  <c:pt idx="8">
                    <c:v>Base Case</c:v>
                  </c:pt>
                  <c:pt idx="9">
                    <c:v>Altmaier_0_0</c:v>
                  </c:pt>
                  <c:pt idx="10">
                    <c:v>Jinping_0_100</c:v>
                  </c:pt>
                  <c:pt idx="11">
                    <c:v>Jinping_100_0</c:v>
                  </c:pt>
                  <c:pt idx="12">
                    <c:v>Putin</c:v>
                  </c:pt>
                  <c:pt idx="13">
                    <c:v>Trump100</c:v>
                  </c:pt>
                  <c:pt idx="14">
                    <c:v>Trump050</c:v>
                  </c:pt>
                  <c:pt idx="15">
                    <c:v>Trump000</c:v>
                  </c:pt>
                  <c:pt idx="16">
                    <c:v>Trump025</c:v>
                  </c:pt>
                  <c:pt idx="17">
                    <c:v>Base Case</c:v>
                  </c:pt>
                  <c:pt idx="18">
                    <c:v>Altmaier_0_0</c:v>
                  </c:pt>
                  <c:pt idx="19">
                    <c:v>Jinping_0_100</c:v>
                  </c:pt>
                  <c:pt idx="20">
                    <c:v>Jinping_100_0</c:v>
                  </c:pt>
                  <c:pt idx="21">
                    <c:v>Putin</c:v>
                  </c:pt>
                  <c:pt idx="22">
                    <c:v>Trump100</c:v>
                  </c:pt>
                  <c:pt idx="23">
                    <c:v>Trump050</c:v>
                  </c:pt>
                  <c:pt idx="24">
                    <c:v>Trump000</c:v>
                  </c:pt>
                  <c:pt idx="25">
                    <c:v>Trump025</c:v>
                  </c:pt>
                  <c:pt idx="26">
                    <c:v>Base Case</c:v>
                  </c:pt>
                  <c:pt idx="27">
                    <c:v>Altmaier_0_0</c:v>
                  </c:pt>
                  <c:pt idx="28">
                    <c:v>Jinping_0_100</c:v>
                  </c:pt>
                  <c:pt idx="29">
                    <c:v>Jinping_100_0</c:v>
                  </c:pt>
                  <c:pt idx="30">
                    <c:v>Putin</c:v>
                  </c:pt>
                  <c:pt idx="31">
                    <c:v>Trump100</c:v>
                  </c:pt>
                  <c:pt idx="32">
                    <c:v>Trump050</c:v>
                  </c:pt>
                  <c:pt idx="33">
                    <c:v>Trump000</c:v>
                  </c:pt>
                  <c:pt idx="34">
                    <c:v>Trump025</c:v>
                  </c:pt>
                  <c:pt idx="35">
                    <c:v>Base Case</c:v>
                  </c:pt>
                </c:lvl>
                <c:lvl>
                  <c:pt idx="0">
                    <c:v>2020</c:v>
                  </c:pt>
                  <c:pt idx="9">
                    <c:v>2030</c:v>
                  </c:pt>
                  <c:pt idx="18">
                    <c:v>2040</c:v>
                  </c:pt>
                  <c:pt idx="27">
                    <c:v>2050</c:v>
                  </c:pt>
                </c:lvl>
              </c:multiLvlStrCache>
            </c:multiLvlStrRef>
          </c:cat>
          <c:val>
            <c:numRef>
              <c:f>Flows!$K$8:$K$43</c:f>
              <c:numCache>
                <c:formatCode>General</c:formatCode>
                <c:ptCount val="36"/>
                <c:pt idx="6" formatCode="0.0">
                  <c:v>1.8</c:v>
                </c:pt>
                <c:pt idx="7" formatCode="0.0">
                  <c:v>0.5</c:v>
                </c:pt>
                <c:pt idx="15" formatCode="0.0">
                  <c:v>1.2</c:v>
                </c:pt>
                <c:pt idx="16" formatCode="0.0">
                  <c:v>1</c:v>
                </c:pt>
                <c:pt idx="24" formatCode="0.0">
                  <c:v>1.2</c:v>
                </c:pt>
                <c:pt idx="33" formatCode="0.0">
                  <c:v>0.7</c:v>
                </c:pt>
                <c:pt idx="34" formatCode="0.0">
                  <c:v>0.2</c:v>
                </c:pt>
              </c:numCache>
            </c:numRef>
          </c:val>
          <c:extLst>
            <c:ext xmlns:c16="http://schemas.microsoft.com/office/drawing/2014/chart" uri="{C3380CC4-5D6E-409C-BE32-E72D297353CC}">
              <c16:uniqueId val="{00000008-7016-4D99-96B7-F1011A303AF6}"/>
            </c:ext>
          </c:extLst>
        </c:ser>
        <c:ser>
          <c:idx val="9"/>
          <c:order val="9"/>
          <c:tx>
            <c:strRef>
              <c:f>Flows!$L$6:$L$7</c:f>
              <c:strCache>
                <c:ptCount val="1"/>
                <c:pt idx="0">
                  <c:v>IRL</c:v>
                </c:pt>
              </c:strCache>
            </c:strRef>
          </c:tx>
          <c:spPr>
            <a:solidFill>
              <a:schemeClr val="accent5">
                <a:tint val="88000"/>
              </a:schemeClr>
            </a:solidFill>
            <a:ln>
              <a:noFill/>
            </a:ln>
            <a:effectLst/>
          </c:spPr>
          <c:invertIfNegative val="0"/>
          <c:cat>
            <c:multiLvlStrRef>
              <c:f>Flows!$A$8:$B$43</c:f>
              <c:multiLvlStrCache>
                <c:ptCount val="36"/>
                <c:lvl>
                  <c:pt idx="0">
                    <c:v>Altmaier_0_0</c:v>
                  </c:pt>
                  <c:pt idx="1">
                    <c:v>Jinping_0_100</c:v>
                  </c:pt>
                  <c:pt idx="2">
                    <c:v>Jinping_100_0</c:v>
                  </c:pt>
                  <c:pt idx="3">
                    <c:v>Putin</c:v>
                  </c:pt>
                  <c:pt idx="4">
                    <c:v>Trump100</c:v>
                  </c:pt>
                  <c:pt idx="5">
                    <c:v>Trump050</c:v>
                  </c:pt>
                  <c:pt idx="6">
                    <c:v>Trump000</c:v>
                  </c:pt>
                  <c:pt idx="7">
                    <c:v>Trump025</c:v>
                  </c:pt>
                  <c:pt idx="8">
                    <c:v>Base Case</c:v>
                  </c:pt>
                  <c:pt idx="9">
                    <c:v>Altmaier_0_0</c:v>
                  </c:pt>
                  <c:pt idx="10">
                    <c:v>Jinping_0_100</c:v>
                  </c:pt>
                  <c:pt idx="11">
                    <c:v>Jinping_100_0</c:v>
                  </c:pt>
                  <c:pt idx="12">
                    <c:v>Putin</c:v>
                  </c:pt>
                  <c:pt idx="13">
                    <c:v>Trump100</c:v>
                  </c:pt>
                  <c:pt idx="14">
                    <c:v>Trump050</c:v>
                  </c:pt>
                  <c:pt idx="15">
                    <c:v>Trump000</c:v>
                  </c:pt>
                  <c:pt idx="16">
                    <c:v>Trump025</c:v>
                  </c:pt>
                  <c:pt idx="17">
                    <c:v>Base Case</c:v>
                  </c:pt>
                  <c:pt idx="18">
                    <c:v>Altmaier_0_0</c:v>
                  </c:pt>
                  <c:pt idx="19">
                    <c:v>Jinping_0_100</c:v>
                  </c:pt>
                  <c:pt idx="20">
                    <c:v>Jinping_100_0</c:v>
                  </c:pt>
                  <c:pt idx="21">
                    <c:v>Putin</c:v>
                  </c:pt>
                  <c:pt idx="22">
                    <c:v>Trump100</c:v>
                  </c:pt>
                  <c:pt idx="23">
                    <c:v>Trump050</c:v>
                  </c:pt>
                  <c:pt idx="24">
                    <c:v>Trump000</c:v>
                  </c:pt>
                  <c:pt idx="25">
                    <c:v>Trump025</c:v>
                  </c:pt>
                  <c:pt idx="26">
                    <c:v>Base Case</c:v>
                  </c:pt>
                  <c:pt idx="27">
                    <c:v>Altmaier_0_0</c:v>
                  </c:pt>
                  <c:pt idx="28">
                    <c:v>Jinping_0_100</c:v>
                  </c:pt>
                  <c:pt idx="29">
                    <c:v>Jinping_100_0</c:v>
                  </c:pt>
                  <c:pt idx="30">
                    <c:v>Putin</c:v>
                  </c:pt>
                  <c:pt idx="31">
                    <c:v>Trump100</c:v>
                  </c:pt>
                  <c:pt idx="32">
                    <c:v>Trump050</c:v>
                  </c:pt>
                  <c:pt idx="33">
                    <c:v>Trump000</c:v>
                  </c:pt>
                  <c:pt idx="34">
                    <c:v>Trump025</c:v>
                  </c:pt>
                  <c:pt idx="35">
                    <c:v>Base Case</c:v>
                  </c:pt>
                </c:lvl>
                <c:lvl>
                  <c:pt idx="0">
                    <c:v>2020</c:v>
                  </c:pt>
                  <c:pt idx="9">
                    <c:v>2030</c:v>
                  </c:pt>
                  <c:pt idx="18">
                    <c:v>2040</c:v>
                  </c:pt>
                  <c:pt idx="27">
                    <c:v>2050</c:v>
                  </c:pt>
                </c:lvl>
              </c:multiLvlStrCache>
            </c:multiLvlStrRef>
          </c:cat>
          <c:val>
            <c:numRef>
              <c:f>Flows!$L$8:$L$43</c:f>
              <c:numCache>
                <c:formatCode>General</c:formatCode>
                <c:ptCount val="36"/>
                <c:pt idx="12" formatCode="0.0">
                  <c:v>2.9</c:v>
                </c:pt>
                <c:pt idx="14" formatCode="0.0">
                  <c:v>1.1000000000000001</c:v>
                </c:pt>
                <c:pt idx="15" formatCode="0.0">
                  <c:v>1.9</c:v>
                </c:pt>
                <c:pt idx="16" formatCode="0.0">
                  <c:v>2</c:v>
                </c:pt>
                <c:pt idx="21" formatCode="0.0">
                  <c:v>2.9</c:v>
                </c:pt>
                <c:pt idx="23" formatCode="0.0">
                  <c:v>1.3</c:v>
                </c:pt>
                <c:pt idx="24" formatCode="0.0">
                  <c:v>2</c:v>
                </c:pt>
                <c:pt idx="25" formatCode="0.0">
                  <c:v>2.1</c:v>
                </c:pt>
                <c:pt idx="30" formatCode="0.0">
                  <c:v>2.7</c:v>
                </c:pt>
                <c:pt idx="32" formatCode="0.0">
                  <c:v>1.3</c:v>
                </c:pt>
                <c:pt idx="33" formatCode="0.0">
                  <c:v>2</c:v>
                </c:pt>
                <c:pt idx="34" formatCode="0.0">
                  <c:v>2.1</c:v>
                </c:pt>
              </c:numCache>
            </c:numRef>
          </c:val>
          <c:extLst>
            <c:ext xmlns:c16="http://schemas.microsoft.com/office/drawing/2014/chart" uri="{C3380CC4-5D6E-409C-BE32-E72D297353CC}">
              <c16:uniqueId val="{00000009-7016-4D99-96B7-F1011A303AF6}"/>
            </c:ext>
          </c:extLst>
        </c:ser>
        <c:ser>
          <c:idx val="10"/>
          <c:order val="10"/>
          <c:tx>
            <c:strRef>
              <c:f>Flows!$M$6:$M$7</c:f>
              <c:strCache>
                <c:ptCount val="1"/>
                <c:pt idx="0">
                  <c:v>ITA</c:v>
                </c:pt>
              </c:strCache>
            </c:strRef>
          </c:tx>
          <c:spPr>
            <a:solidFill>
              <a:schemeClr val="accent5">
                <a:tint val="80000"/>
              </a:schemeClr>
            </a:solidFill>
            <a:ln>
              <a:noFill/>
            </a:ln>
            <a:effectLst/>
          </c:spPr>
          <c:invertIfNegative val="0"/>
          <c:cat>
            <c:multiLvlStrRef>
              <c:f>Flows!$A$8:$B$43</c:f>
              <c:multiLvlStrCache>
                <c:ptCount val="36"/>
                <c:lvl>
                  <c:pt idx="0">
                    <c:v>Altmaier_0_0</c:v>
                  </c:pt>
                  <c:pt idx="1">
                    <c:v>Jinping_0_100</c:v>
                  </c:pt>
                  <c:pt idx="2">
                    <c:v>Jinping_100_0</c:v>
                  </c:pt>
                  <c:pt idx="3">
                    <c:v>Putin</c:v>
                  </c:pt>
                  <c:pt idx="4">
                    <c:v>Trump100</c:v>
                  </c:pt>
                  <c:pt idx="5">
                    <c:v>Trump050</c:v>
                  </c:pt>
                  <c:pt idx="6">
                    <c:v>Trump000</c:v>
                  </c:pt>
                  <c:pt idx="7">
                    <c:v>Trump025</c:v>
                  </c:pt>
                  <c:pt idx="8">
                    <c:v>Base Case</c:v>
                  </c:pt>
                  <c:pt idx="9">
                    <c:v>Altmaier_0_0</c:v>
                  </c:pt>
                  <c:pt idx="10">
                    <c:v>Jinping_0_100</c:v>
                  </c:pt>
                  <c:pt idx="11">
                    <c:v>Jinping_100_0</c:v>
                  </c:pt>
                  <c:pt idx="12">
                    <c:v>Putin</c:v>
                  </c:pt>
                  <c:pt idx="13">
                    <c:v>Trump100</c:v>
                  </c:pt>
                  <c:pt idx="14">
                    <c:v>Trump050</c:v>
                  </c:pt>
                  <c:pt idx="15">
                    <c:v>Trump000</c:v>
                  </c:pt>
                  <c:pt idx="16">
                    <c:v>Trump025</c:v>
                  </c:pt>
                  <c:pt idx="17">
                    <c:v>Base Case</c:v>
                  </c:pt>
                  <c:pt idx="18">
                    <c:v>Altmaier_0_0</c:v>
                  </c:pt>
                  <c:pt idx="19">
                    <c:v>Jinping_0_100</c:v>
                  </c:pt>
                  <c:pt idx="20">
                    <c:v>Jinping_100_0</c:v>
                  </c:pt>
                  <c:pt idx="21">
                    <c:v>Putin</c:v>
                  </c:pt>
                  <c:pt idx="22">
                    <c:v>Trump100</c:v>
                  </c:pt>
                  <c:pt idx="23">
                    <c:v>Trump050</c:v>
                  </c:pt>
                  <c:pt idx="24">
                    <c:v>Trump000</c:v>
                  </c:pt>
                  <c:pt idx="25">
                    <c:v>Trump025</c:v>
                  </c:pt>
                  <c:pt idx="26">
                    <c:v>Base Case</c:v>
                  </c:pt>
                  <c:pt idx="27">
                    <c:v>Altmaier_0_0</c:v>
                  </c:pt>
                  <c:pt idx="28">
                    <c:v>Jinping_0_100</c:v>
                  </c:pt>
                  <c:pt idx="29">
                    <c:v>Jinping_100_0</c:v>
                  </c:pt>
                  <c:pt idx="30">
                    <c:v>Putin</c:v>
                  </c:pt>
                  <c:pt idx="31">
                    <c:v>Trump100</c:v>
                  </c:pt>
                  <c:pt idx="32">
                    <c:v>Trump050</c:v>
                  </c:pt>
                  <c:pt idx="33">
                    <c:v>Trump000</c:v>
                  </c:pt>
                  <c:pt idx="34">
                    <c:v>Trump025</c:v>
                  </c:pt>
                  <c:pt idx="35">
                    <c:v>Base Case</c:v>
                  </c:pt>
                </c:lvl>
                <c:lvl>
                  <c:pt idx="0">
                    <c:v>2020</c:v>
                  </c:pt>
                  <c:pt idx="9">
                    <c:v>2030</c:v>
                  </c:pt>
                  <c:pt idx="18">
                    <c:v>2040</c:v>
                  </c:pt>
                  <c:pt idx="27">
                    <c:v>2050</c:v>
                  </c:pt>
                </c:lvl>
              </c:multiLvlStrCache>
            </c:multiLvlStrRef>
          </c:cat>
          <c:val>
            <c:numRef>
              <c:f>Flows!$M$8:$M$43</c:f>
              <c:numCache>
                <c:formatCode>General</c:formatCode>
                <c:ptCount val="36"/>
                <c:pt idx="5" formatCode="0.0">
                  <c:v>1.5</c:v>
                </c:pt>
                <c:pt idx="6" formatCode="0.0">
                  <c:v>13.7</c:v>
                </c:pt>
                <c:pt idx="7" formatCode="0.0">
                  <c:v>9.1999999999999993</c:v>
                </c:pt>
                <c:pt idx="15" formatCode="0.0">
                  <c:v>8.8000000000000007</c:v>
                </c:pt>
                <c:pt idx="16" formatCode="0.0">
                  <c:v>6.4</c:v>
                </c:pt>
                <c:pt idx="24" formatCode="0.0">
                  <c:v>9.6</c:v>
                </c:pt>
                <c:pt idx="25" formatCode="0.0">
                  <c:v>8.6999999999999993</c:v>
                </c:pt>
                <c:pt idx="33" formatCode="0.0">
                  <c:v>14.2</c:v>
                </c:pt>
                <c:pt idx="34" formatCode="0.0">
                  <c:v>11.5</c:v>
                </c:pt>
              </c:numCache>
            </c:numRef>
          </c:val>
          <c:extLst>
            <c:ext xmlns:c16="http://schemas.microsoft.com/office/drawing/2014/chart" uri="{C3380CC4-5D6E-409C-BE32-E72D297353CC}">
              <c16:uniqueId val="{0000000A-7016-4D99-96B7-F1011A303AF6}"/>
            </c:ext>
          </c:extLst>
        </c:ser>
        <c:ser>
          <c:idx val="11"/>
          <c:order val="11"/>
          <c:tx>
            <c:strRef>
              <c:f>Flows!$N$6:$N$7</c:f>
              <c:strCache>
                <c:ptCount val="1"/>
                <c:pt idx="0">
                  <c:v>LTU</c:v>
                </c:pt>
              </c:strCache>
            </c:strRef>
          </c:tx>
          <c:spPr>
            <a:solidFill>
              <a:schemeClr val="accent5">
                <a:tint val="72000"/>
              </a:schemeClr>
            </a:solidFill>
            <a:ln>
              <a:noFill/>
            </a:ln>
            <a:effectLst/>
          </c:spPr>
          <c:invertIfNegative val="0"/>
          <c:cat>
            <c:multiLvlStrRef>
              <c:f>Flows!$A$8:$B$43</c:f>
              <c:multiLvlStrCache>
                <c:ptCount val="36"/>
                <c:lvl>
                  <c:pt idx="0">
                    <c:v>Altmaier_0_0</c:v>
                  </c:pt>
                  <c:pt idx="1">
                    <c:v>Jinping_0_100</c:v>
                  </c:pt>
                  <c:pt idx="2">
                    <c:v>Jinping_100_0</c:v>
                  </c:pt>
                  <c:pt idx="3">
                    <c:v>Putin</c:v>
                  </c:pt>
                  <c:pt idx="4">
                    <c:v>Trump100</c:v>
                  </c:pt>
                  <c:pt idx="5">
                    <c:v>Trump050</c:v>
                  </c:pt>
                  <c:pt idx="6">
                    <c:v>Trump000</c:v>
                  </c:pt>
                  <c:pt idx="7">
                    <c:v>Trump025</c:v>
                  </c:pt>
                  <c:pt idx="8">
                    <c:v>Base Case</c:v>
                  </c:pt>
                  <c:pt idx="9">
                    <c:v>Altmaier_0_0</c:v>
                  </c:pt>
                  <c:pt idx="10">
                    <c:v>Jinping_0_100</c:v>
                  </c:pt>
                  <c:pt idx="11">
                    <c:v>Jinping_100_0</c:v>
                  </c:pt>
                  <c:pt idx="12">
                    <c:v>Putin</c:v>
                  </c:pt>
                  <c:pt idx="13">
                    <c:v>Trump100</c:v>
                  </c:pt>
                  <c:pt idx="14">
                    <c:v>Trump050</c:v>
                  </c:pt>
                  <c:pt idx="15">
                    <c:v>Trump000</c:v>
                  </c:pt>
                  <c:pt idx="16">
                    <c:v>Trump025</c:v>
                  </c:pt>
                  <c:pt idx="17">
                    <c:v>Base Case</c:v>
                  </c:pt>
                  <c:pt idx="18">
                    <c:v>Altmaier_0_0</c:v>
                  </c:pt>
                  <c:pt idx="19">
                    <c:v>Jinping_0_100</c:v>
                  </c:pt>
                  <c:pt idx="20">
                    <c:v>Jinping_100_0</c:v>
                  </c:pt>
                  <c:pt idx="21">
                    <c:v>Putin</c:v>
                  </c:pt>
                  <c:pt idx="22">
                    <c:v>Trump100</c:v>
                  </c:pt>
                  <c:pt idx="23">
                    <c:v>Trump050</c:v>
                  </c:pt>
                  <c:pt idx="24">
                    <c:v>Trump000</c:v>
                  </c:pt>
                  <c:pt idx="25">
                    <c:v>Trump025</c:v>
                  </c:pt>
                  <c:pt idx="26">
                    <c:v>Base Case</c:v>
                  </c:pt>
                  <c:pt idx="27">
                    <c:v>Altmaier_0_0</c:v>
                  </c:pt>
                  <c:pt idx="28">
                    <c:v>Jinping_0_100</c:v>
                  </c:pt>
                  <c:pt idx="29">
                    <c:v>Jinping_100_0</c:v>
                  </c:pt>
                  <c:pt idx="30">
                    <c:v>Putin</c:v>
                  </c:pt>
                  <c:pt idx="31">
                    <c:v>Trump100</c:v>
                  </c:pt>
                  <c:pt idx="32">
                    <c:v>Trump050</c:v>
                  </c:pt>
                  <c:pt idx="33">
                    <c:v>Trump000</c:v>
                  </c:pt>
                  <c:pt idx="34">
                    <c:v>Trump025</c:v>
                  </c:pt>
                  <c:pt idx="35">
                    <c:v>Base Case</c:v>
                  </c:pt>
                </c:lvl>
                <c:lvl>
                  <c:pt idx="0">
                    <c:v>2020</c:v>
                  </c:pt>
                  <c:pt idx="9">
                    <c:v>2030</c:v>
                  </c:pt>
                  <c:pt idx="18">
                    <c:v>2040</c:v>
                  </c:pt>
                  <c:pt idx="27">
                    <c:v>2050</c:v>
                  </c:pt>
                </c:lvl>
              </c:multiLvlStrCache>
            </c:multiLvlStrRef>
          </c:cat>
          <c:val>
            <c:numRef>
              <c:f>Flows!$N$8:$N$43</c:f>
              <c:numCache>
                <c:formatCode>0.0</c:formatCode>
                <c:ptCount val="36"/>
                <c:pt idx="0">
                  <c:v>2.5</c:v>
                </c:pt>
                <c:pt idx="1">
                  <c:v>2.7</c:v>
                </c:pt>
                <c:pt idx="2">
                  <c:v>2.7</c:v>
                </c:pt>
                <c:pt idx="3">
                  <c:v>4.0999999999999996</c:v>
                </c:pt>
                <c:pt idx="4">
                  <c:v>2.6</c:v>
                </c:pt>
                <c:pt idx="5">
                  <c:v>3.3</c:v>
                </c:pt>
                <c:pt idx="6">
                  <c:v>3.9</c:v>
                </c:pt>
                <c:pt idx="7">
                  <c:v>3.8</c:v>
                </c:pt>
                <c:pt idx="8">
                  <c:v>2.7</c:v>
                </c:pt>
                <c:pt idx="9">
                  <c:v>0.9</c:v>
                </c:pt>
                <c:pt idx="10">
                  <c:v>1.2</c:v>
                </c:pt>
                <c:pt idx="11">
                  <c:v>1.2</c:v>
                </c:pt>
                <c:pt idx="12">
                  <c:v>3.5</c:v>
                </c:pt>
                <c:pt idx="13">
                  <c:v>1.3</c:v>
                </c:pt>
                <c:pt idx="14">
                  <c:v>1.8</c:v>
                </c:pt>
                <c:pt idx="15">
                  <c:v>2.4</c:v>
                </c:pt>
                <c:pt idx="16">
                  <c:v>2.1</c:v>
                </c:pt>
                <c:pt idx="17">
                  <c:v>1.3</c:v>
                </c:pt>
                <c:pt idx="18">
                  <c:v>0.7</c:v>
                </c:pt>
                <c:pt idx="19">
                  <c:v>1.2</c:v>
                </c:pt>
                <c:pt idx="20">
                  <c:v>1.2</c:v>
                </c:pt>
                <c:pt idx="21">
                  <c:v>3.7</c:v>
                </c:pt>
                <c:pt idx="22">
                  <c:v>1.2</c:v>
                </c:pt>
                <c:pt idx="23">
                  <c:v>1.8</c:v>
                </c:pt>
                <c:pt idx="24">
                  <c:v>2.2999999999999998</c:v>
                </c:pt>
                <c:pt idx="25">
                  <c:v>2.2000000000000002</c:v>
                </c:pt>
                <c:pt idx="26">
                  <c:v>1.2</c:v>
                </c:pt>
                <c:pt idx="27">
                  <c:v>0.2</c:v>
                </c:pt>
                <c:pt idx="28">
                  <c:v>0.2</c:v>
                </c:pt>
                <c:pt idx="29">
                  <c:v>0.3</c:v>
                </c:pt>
                <c:pt idx="30">
                  <c:v>3.2</c:v>
                </c:pt>
                <c:pt idx="31">
                  <c:v>0.3</c:v>
                </c:pt>
                <c:pt idx="32">
                  <c:v>1.2</c:v>
                </c:pt>
                <c:pt idx="33">
                  <c:v>1.4</c:v>
                </c:pt>
                <c:pt idx="34">
                  <c:v>1.3</c:v>
                </c:pt>
                <c:pt idx="35">
                  <c:v>0.3</c:v>
                </c:pt>
              </c:numCache>
            </c:numRef>
          </c:val>
          <c:extLst>
            <c:ext xmlns:c16="http://schemas.microsoft.com/office/drawing/2014/chart" uri="{C3380CC4-5D6E-409C-BE32-E72D297353CC}">
              <c16:uniqueId val="{0000000B-7016-4D99-96B7-F1011A303AF6}"/>
            </c:ext>
          </c:extLst>
        </c:ser>
        <c:ser>
          <c:idx val="12"/>
          <c:order val="12"/>
          <c:tx>
            <c:strRef>
              <c:f>Flows!$O$6:$O$7</c:f>
              <c:strCache>
                <c:ptCount val="1"/>
                <c:pt idx="0">
                  <c:v>NLD</c:v>
                </c:pt>
              </c:strCache>
            </c:strRef>
          </c:tx>
          <c:spPr>
            <a:solidFill>
              <a:schemeClr val="accent5">
                <a:tint val="63000"/>
              </a:schemeClr>
            </a:solidFill>
            <a:ln>
              <a:noFill/>
            </a:ln>
            <a:effectLst/>
          </c:spPr>
          <c:invertIfNegative val="0"/>
          <c:cat>
            <c:multiLvlStrRef>
              <c:f>Flows!$A$8:$B$43</c:f>
              <c:multiLvlStrCache>
                <c:ptCount val="36"/>
                <c:lvl>
                  <c:pt idx="0">
                    <c:v>Altmaier_0_0</c:v>
                  </c:pt>
                  <c:pt idx="1">
                    <c:v>Jinping_0_100</c:v>
                  </c:pt>
                  <c:pt idx="2">
                    <c:v>Jinping_100_0</c:v>
                  </c:pt>
                  <c:pt idx="3">
                    <c:v>Putin</c:v>
                  </c:pt>
                  <c:pt idx="4">
                    <c:v>Trump100</c:v>
                  </c:pt>
                  <c:pt idx="5">
                    <c:v>Trump050</c:v>
                  </c:pt>
                  <c:pt idx="6">
                    <c:v>Trump000</c:v>
                  </c:pt>
                  <c:pt idx="7">
                    <c:v>Trump025</c:v>
                  </c:pt>
                  <c:pt idx="8">
                    <c:v>Base Case</c:v>
                  </c:pt>
                  <c:pt idx="9">
                    <c:v>Altmaier_0_0</c:v>
                  </c:pt>
                  <c:pt idx="10">
                    <c:v>Jinping_0_100</c:v>
                  </c:pt>
                  <c:pt idx="11">
                    <c:v>Jinping_100_0</c:v>
                  </c:pt>
                  <c:pt idx="12">
                    <c:v>Putin</c:v>
                  </c:pt>
                  <c:pt idx="13">
                    <c:v>Trump100</c:v>
                  </c:pt>
                  <c:pt idx="14">
                    <c:v>Trump050</c:v>
                  </c:pt>
                  <c:pt idx="15">
                    <c:v>Trump000</c:v>
                  </c:pt>
                  <c:pt idx="16">
                    <c:v>Trump025</c:v>
                  </c:pt>
                  <c:pt idx="17">
                    <c:v>Base Case</c:v>
                  </c:pt>
                  <c:pt idx="18">
                    <c:v>Altmaier_0_0</c:v>
                  </c:pt>
                  <c:pt idx="19">
                    <c:v>Jinping_0_100</c:v>
                  </c:pt>
                  <c:pt idx="20">
                    <c:v>Jinping_100_0</c:v>
                  </c:pt>
                  <c:pt idx="21">
                    <c:v>Putin</c:v>
                  </c:pt>
                  <c:pt idx="22">
                    <c:v>Trump100</c:v>
                  </c:pt>
                  <c:pt idx="23">
                    <c:v>Trump050</c:v>
                  </c:pt>
                  <c:pt idx="24">
                    <c:v>Trump000</c:v>
                  </c:pt>
                  <c:pt idx="25">
                    <c:v>Trump025</c:v>
                  </c:pt>
                  <c:pt idx="26">
                    <c:v>Base Case</c:v>
                  </c:pt>
                  <c:pt idx="27">
                    <c:v>Altmaier_0_0</c:v>
                  </c:pt>
                  <c:pt idx="28">
                    <c:v>Jinping_0_100</c:v>
                  </c:pt>
                  <c:pt idx="29">
                    <c:v>Jinping_100_0</c:v>
                  </c:pt>
                  <c:pt idx="30">
                    <c:v>Putin</c:v>
                  </c:pt>
                  <c:pt idx="31">
                    <c:v>Trump100</c:v>
                  </c:pt>
                  <c:pt idx="32">
                    <c:v>Trump050</c:v>
                  </c:pt>
                  <c:pt idx="33">
                    <c:v>Trump000</c:v>
                  </c:pt>
                  <c:pt idx="34">
                    <c:v>Trump025</c:v>
                  </c:pt>
                  <c:pt idx="35">
                    <c:v>Base Case</c:v>
                  </c:pt>
                </c:lvl>
                <c:lvl>
                  <c:pt idx="0">
                    <c:v>2020</c:v>
                  </c:pt>
                  <c:pt idx="9">
                    <c:v>2030</c:v>
                  </c:pt>
                  <c:pt idx="18">
                    <c:v>2040</c:v>
                  </c:pt>
                  <c:pt idx="27">
                    <c:v>2050</c:v>
                  </c:pt>
                </c:lvl>
              </c:multiLvlStrCache>
            </c:multiLvlStrRef>
          </c:cat>
          <c:val>
            <c:numRef>
              <c:f>Flows!$O$8:$O$43</c:f>
              <c:numCache>
                <c:formatCode>General</c:formatCode>
                <c:ptCount val="36"/>
                <c:pt idx="3" formatCode="0.0">
                  <c:v>6.9</c:v>
                </c:pt>
                <c:pt idx="5" formatCode="0.0">
                  <c:v>4.5</c:v>
                </c:pt>
                <c:pt idx="6" formatCode="0.0">
                  <c:v>9.3000000000000007</c:v>
                </c:pt>
                <c:pt idx="7" formatCode="0.0">
                  <c:v>4.7</c:v>
                </c:pt>
                <c:pt idx="10" formatCode="0.0">
                  <c:v>0.7</c:v>
                </c:pt>
                <c:pt idx="11" formatCode="0.0">
                  <c:v>1</c:v>
                </c:pt>
                <c:pt idx="12" formatCode="0.0">
                  <c:v>9.1999999999999993</c:v>
                </c:pt>
                <c:pt idx="13" formatCode="0.0">
                  <c:v>1.1000000000000001</c:v>
                </c:pt>
                <c:pt idx="14" formatCode="0.0">
                  <c:v>10.9</c:v>
                </c:pt>
                <c:pt idx="15" formatCode="0.0">
                  <c:v>12.1</c:v>
                </c:pt>
                <c:pt idx="16" formatCode="0.0">
                  <c:v>11.5</c:v>
                </c:pt>
                <c:pt idx="17" formatCode="0.0">
                  <c:v>0.9</c:v>
                </c:pt>
                <c:pt idx="19" formatCode="0.0">
                  <c:v>0.8</c:v>
                </c:pt>
                <c:pt idx="20" formatCode="0.0">
                  <c:v>0.8</c:v>
                </c:pt>
                <c:pt idx="21" formatCode="0.0">
                  <c:v>7.1</c:v>
                </c:pt>
                <c:pt idx="22" formatCode="0.0">
                  <c:v>0.7</c:v>
                </c:pt>
                <c:pt idx="23" formatCode="0.0">
                  <c:v>9.1</c:v>
                </c:pt>
                <c:pt idx="24" formatCode="0.0">
                  <c:v>11.9</c:v>
                </c:pt>
                <c:pt idx="25" formatCode="0.0">
                  <c:v>10.4</c:v>
                </c:pt>
                <c:pt idx="26" formatCode="0.0">
                  <c:v>0.7</c:v>
                </c:pt>
                <c:pt idx="30" formatCode="0.0">
                  <c:v>2.9</c:v>
                </c:pt>
                <c:pt idx="32" formatCode="0.0">
                  <c:v>6</c:v>
                </c:pt>
                <c:pt idx="33" formatCode="0.0">
                  <c:v>12.4</c:v>
                </c:pt>
                <c:pt idx="34" formatCode="0.0">
                  <c:v>12.4</c:v>
                </c:pt>
              </c:numCache>
            </c:numRef>
          </c:val>
          <c:extLst>
            <c:ext xmlns:c16="http://schemas.microsoft.com/office/drawing/2014/chart" uri="{C3380CC4-5D6E-409C-BE32-E72D297353CC}">
              <c16:uniqueId val="{0000000C-7016-4D99-96B7-F1011A303AF6}"/>
            </c:ext>
          </c:extLst>
        </c:ser>
        <c:ser>
          <c:idx val="13"/>
          <c:order val="13"/>
          <c:tx>
            <c:strRef>
              <c:f>Flows!$P$6:$P$7</c:f>
              <c:strCache>
                <c:ptCount val="1"/>
                <c:pt idx="0">
                  <c:v>POL</c:v>
                </c:pt>
              </c:strCache>
            </c:strRef>
          </c:tx>
          <c:spPr>
            <a:solidFill>
              <a:schemeClr val="accent5">
                <a:tint val="55000"/>
              </a:schemeClr>
            </a:solidFill>
            <a:ln>
              <a:noFill/>
            </a:ln>
            <a:effectLst/>
          </c:spPr>
          <c:invertIfNegative val="0"/>
          <c:cat>
            <c:multiLvlStrRef>
              <c:f>Flows!$A$8:$B$43</c:f>
              <c:multiLvlStrCache>
                <c:ptCount val="36"/>
                <c:lvl>
                  <c:pt idx="0">
                    <c:v>Altmaier_0_0</c:v>
                  </c:pt>
                  <c:pt idx="1">
                    <c:v>Jinping_0_100</c:v>
                  </c:pt>
                  <c:pt idx="2">
                    <c:v>Jinping_100_0</c:v>
                  </c:pt>
                  <c:pt idx="3">
                    <c:v>Putin</c:v>
                  </c:pt>
                  <c:pt idx="4">
                    <c:v>Trump100</c:v>
                  </c:pt>
                  <c:pt idx="5">
                    <c:v>Trump050</c:v>
                  </c:pt>
                  <c:pt idx="6">
                    <c:v>Trump000</c:v>
                  </c:pt>
                  <c:pt idx="7">
                    <c:v>Trump025</c:v>
                  </c:pt>
                  <c:pt idx="8">
                    <c:v>Base Case</c:v>
                  </c:pt>
                  <c:pt idx="9">
                    <c:v>Altmaier_0_0</c:v>
                  </c:pt>
                  <c:pt idx="10">
                    <c:v>Jinping_0_100</c:v>
                  </c:pt>
                  <c:pt idx="11">
                    <c:v>Jinping_100_0</c:v>
                  </c:pt>
                  <c:pt idx="12">
                    <c:v>Putin</c:v>
                  </c:pt>
                  <c:pt idx="13">
                    <c:v>Trump100</c:v>
                  </c:pt>
                  <c:pt idx="14">
                    <c:v>Trump050</c:v>
                  </c:pt>
                  <c:pt idx="15">
                    <c:v>Trump000</c:v>
                  </c:pt>
                  <c:pt idx="16">
                    <c:v>Trump025</c:v>
                  </c:pt>
                  <c:pt idx="17">
                    <c:v>Base Case</c:v>
                  </c:pt>
                  <c:pt idx="18">
                    <c:v>Altmaier_0_0</c:v>
                  </c:pt>
                  <c:pt idx="19">
                    <c:v>Jinping_0_100</c:v>
                  </c:pt>
                  <c:pt idx="20">
                    <c:v>Jinping_100_0</c:v>
                  </c:pt>
                  <c:pt idx="21">
                    <c:v>Putin</c:v>
                  </c:pt>
                  <c:pt idx="22">
                    <c:v>Trump100</c:v>
                  </c:pt>
                  <c:pt idx="23">
                    <c:v>Trump050</c:v>
                  </c:pt>
                  <c:pt idx="24">
                    <c:v>Trump000</c:v>
                  </c:pt>
                  <c:pt idx="25">
                    <c:v>Trump025</c:v>
                  </c:pt>
                  <c:pt idx="26">
                    <c:v>Base Case</c:v>
                  </c:pt>
                  <c:pt idx="27">
                    <c:v>Altmaier_0_0</c:v>
                  </c:pt>
                  <c:pt idx="28">
                    <c:v>Jinping_0_100</c:v>
                  </c:pt>
                  <c:pt idx="29">
                    <c:v>Jinping_100_0</c:v>
                  </c:pt>
                  <c:pt idx="30">
                    <c:v>Putin</c:v>
                  </c:pt>
                  <c:pt idx="31">
                    <c:v>Trump100</c:v>
                  </c:pt>
                  <c:pt idx="32">
                    <c:v>Trump050</c:v>
                  </c:pt>
                  <c:pt idx="33">
                    <c:v>Trump000</c:v>
                  </c:pt>
                  <c:pt idx="34">
                    <c:v>Trump025</c:v>
                  </c:pt>
                  <c:pt idx="35">
                    <c:v>Base Case</c:v>
                  </c:pt>
                </c:lvl>
                <c:lvl>
                  <c:pt idx="0">
                    <c:v>2020</c:v>
                  </c:pt>
                  <c:pt idx="9">
                    <c:v>2030</c:v>
                  </c:pt>
                  <c:pt idx="18">
                    <c:v>2040</c:v>
                  </c:pt>
                  <c:pt idx="27">
                    <c:v>2050</c:v>
                  </c:pt>
                </c:lvl>
              </c:multiLvlStrCache>
            </c:multiLvlStrRef>
          </c:cat>
          <c:val>
            <c:numRef>
              <c:f>Flows!$P$8:$P$43</c:f>
              <c:numCache>
                <c:formatCode>General</c:formatCode>
                <c:ptCount val="36"/>
                <c:pt idx="3" formatCode="0.0">
                  <c:v>1.8</c:v>
                </c:pt>
                <c:pt idx="5" formatCode="0.0">
                  <c:v>2.6</c:v>
                </c:pt>
                <c:pt idx="6" formatCode="0.0">
                  <c:v>5</c:v>
                </c:pt>
                <c:pt idx="7" formatCode="0.0">
                  <c:v>3.5</c:v>
                </c:pt>
                <c:pt idx="12" formatCode="0.0">
                  <c:v>1.7</c:v>
                </c:pt>
                <c:pt idx="15" formatCode="0.0">
                  <c:v>2.7</c:v>
                </c:pt>
                <c:pt idx="16" formatCode="0.0">
                  <c:v>1.4</c:v>
                </c:pt>
                <c:pt idx="23" formatCode="0.0">
                  <c:v>0.9</c:v>
                </c:pt>
                <c:pt idx="24" formatCode="0.0">
                  <c:v>2.6</c:v>
                </c:pt>
                <c:pt idx="25" formatCode="0.0">
                  <c:v>2.6</c:v>
                </c:pt>
              </c:numCache>
            </c:numRef>
          </c:val>
          <c:extLst>
            <c:ext xmlns:c16="http://schemas.microsoft.com/office/drawing/2014/chart" uri="{C3380CC4-5D6E-409C-BE32-E72D297353CC}">
              <c16:uniqueId val="{0000000D-7016-4D99-96B7-F1011A303AF6}"/>
            </c:ext>
          </c:extLst>
        </c:ser>
        <c:ser>
          <c:idx val="14"/>
          <c:order val="14"/>
          <c:tx>
            <c:strRef>
              <c:f>Flows!$Q$6:$Q$7</c:f>
              <c:strCache>
                <c:ptCount val="1"/>
                <c:pt idx="0">
                  <c:v>PRT</c:v>
                </c:pt>
              </c:strCache>
            </c:strRef>
          </c:tx>
          <c:spPr>
            <a:solidFill>
              <a:schemeClr val="accent5">
                <a:tint val="47000"/>
              </a:schemeClr>
            </a:solidFill>
            <a:ln>
              <a:noFill/>
            </a:ln>
            <a:effectLst/>
          </c:spPr>
          <c:invertIfNegative val="0"/>
          <c:cat>
            <c:multiLvlStrRef>
              <c:f>Flows!$A$8:$B$43</c:f>
              <c:multiLvlStrCache>
                <c:ptCount val="36"/>
                <c:lvl>
                  <c:pt idx="0">
                    <c:v>Altmaier_0_0</c:v>
                  </c:pt>
                  <c:pt idx="1">
                    <c:v>Jinping_0_100</c:v>
                  </c:pt>
                  <c:pt idx="2">
                    <c:v>Jinping_100_0</c:v>
                  </c:pt>
                  <c:pt idx="3">
                    <c:v>Putin</c:v>
                  </c:pt>
                  <c:pt idx="4">
                    <c:v>Trump100</c:v>
                  </c:pt>
                  <c:pt idx="5">
                    <c:v>Trump050</c:v>
                  </c:pt>
                  <c:pt idx="6">
                    <c:v>Trump000</c:v>
                  </c:pt>
                  <c:pt idx="7">
                    <c:v>Trump025</c:v>
                  </c:pt>
                  <c:pt idx="8">
                    <c:v>Base Case</c:v>
                  </c:pt>
                  <c:pt idx="9">
                    <c:v>Altmaier_0_0</c:v>
                  </c:pt>
                  <c:pt idx="10">
                    <c:v>Jinping_0_100</c:v>
                  </c:pt>
                  <c:pt idx="11">
                    <c:v>Jinping_100_0</c:v>
                  </c:pt>
                  <c:pt idx="12">
                    <c:v>Putin</c:v>
                  </c:pt>
                  <c:pt idx="13">
                    <c:v>Trump100</c:v>
                  </c:pt>
                  <c:pt idx="14">
                    <c:v>Trump050</c:v>
                  </c:pt>
                  <c:pt idx="15">
                    <c:v>Trump000</c:v>
                  </c:pt>
                  <c:pt idx="16">
                    <c:v>Trump025</c:v>
                  </c:pt>
                  <c:pt idx="17">
                    <c:v>Base Case</c:v>
                  </c:pt>
                  <c:pt idx="18">
                    <c:v>Altmaier_0_0</c:v>
                  </c:pt>
                  <c:pt idx="19">
                    <c:v>Jinping_0_100</c:v>
                  </c:pt>
                  <c:pt idx="20">
                    <c:v>Jinping_100_0</c:v>
                  </c:pt>
                  <c:pt idx="21">
                    <c:v>Putin</c:v>
                  </c:pt>
                  <c:pt idx="22">
                    <c:v>Trump100</c:v>
                  </c:pt>
                  <c:pt idx="23">
                    <c:v>Trump050</c:v>
                  </c:pt>
                  <c:pt idx="24">
                    <c:v>Trump000</c:v>
                  </c:pt>
                  <c:pt idx="25">
                    <c:v>Trump025</c:v>
                  </c:pt>
                  <c:pt idx="26">
                    <c:v>Base Case</c:v>
                  </c:pt>
                  <c:pt idx="27">
                    <c:v>Altmaier_0_0</c:v>
                  </c:pt>
                  <c:pt idx="28">
                    <c:v>Jinping_0_100</c:v>
                  </c:pt>
                  <c:pt idx="29">
                    <c:v>Jinping_100_0</c:v>
                  </c:pt>
                  <c:pt idx="30">
                    <c:v>Putin</c:v>
                  </c:pt>
                  <c:pt idx="31">
                    <c:v>Trump100</c:v>
                  </c:pt>
                  <c:pt idx="32">
                    <c:v>Trump050</c:v>
                  </c:pt>
                  <c:pt idx="33">
                    <c:v>Trump000</c:v>
                  </c:pt>
                  <c:pt idx="34">
                    <c:v>Trump025</c:v>
                  </c:pt>
                  <c:pt idx="35">
                    <c:v>Base Case</c:v>
                  </c:pt>
                </c:lvl>
                <c:lvl>
                  <c:pt idx="0">
                    <c:v>2020</c:v>
                  </c:pt>
                  <c:pt idx="9">
                    <c:v>2030</c:v>
                  </c:pt>
                  <c:pt idx="18">
                    <c:v>2040</c:v>
                  </c:pt>
                  <c:pt idx="27">
                    <c:v>2050</c:v>
                  </c:pt>
                </c:lvl>
              </c:multiLvlStrCache>
            </c:multiLvlStrRef>
          </c:cat>
          <c:val>
            <c:numRef>
              <c:f>Flows!$Q$8:$Q$43</c:f>
              <c:numCache>
                <c:formatCode>0.0</c:formatCode>
                <c:ptCount val="36"/>
                <c:pt idx="0">
                  <c:v>1.5</c:v>
                </c:pt>
                <c:pt idx="1">
                  <c:v>1.5</c:v>
                </c:pt>
                <c:pt idx="2">
                  <c:v>1.5</c:v>
                </c:pt>
                <c:pt idx="4">
                  <c:v>1.5</c:v>
                </c:pt>
                <c:pt idx="5">
                  <c:v>1.9</c:v>
                </c:pt>
                <c:pt idx="6">
                  <c:v>2.1</c:v>
                </c:pt>
                <c:pt idx="7">
                  <c:v>2</c:v>
                </c:pt>
                <c:pt idx="8">
                  <c:v>1.5</c:v>
                </c:pt>
                <c:pt idx="9">
                  <c:v>1.7</c:v>
                </c:pt>
                <c:pt idx="10">
                  <c:v>1.9</c:v>
                </c:pt>
                <c:pt idx="11">
                  <c:v>1.9</c:v>
                </c:pt>
                <c:pt idx="12">
                  <c:v>1</c:v>
                </c:pt>
                <c:pt idx="13">
                  <c:v>2.1</c:v>
                </c:pt>
                <c:pt idx="14">
                  <c:v>3.3</c:v>
                </c:pt>
                <c:pt idx="15">
                  <c:v>3.5</c:v>
                </c:pt>
                <c:pt idx="16">
                  <c:v>3.6</c:v>
                </c:pt>
                <c:pt idx="17">
                  <c:v>2.1</c:v>
                </c:pt>
                <c:pt idx="24">
                  <c:v>1.9</c:v>
                </c:pt>
                <c:pt idx="25">
                  <c:v>4</c:v>
                </c:pt>
                <c:pt idx="33">
                  <c:v>3.4</c:v>
                </c:pt>
                <c:pt idx="34">
                  <c:v>4</c:v>
                </c:pt>
              </c:numCache>
            </c:numRef>
          </c:val>
          <c:extLst>
            <c:ext xmlns:c16="http://schemas.microsoft.com/office/drawing/2014/chart" uri="{C3380CC4-5D6E-409C-BE32-E72D297353CC}">
              <c16:uniqueId val="{0000000E-7016-4D99-96B7-F1011A303AF6}"/>
            </c:ext>
          </c:extLst>
        </c:ser>
        <c:ser>
          <c:idx val="15"/>
          <c:order val="15"/>
          <c:tx>
            <c:strRef>
              <c:f>Flows!$R$6:$R$7</c:f>
              <c:strCache>
                <c:ptCount val="1"/>
                <c:pt idx="0">
                  <c:v>SWE</c:v>
                </c:pt>
              </c:strCache>
            </c:strRef>
          </c:tx>
          <c:spPr>
            <a:solidFill>
              <a:schemeClr val="accent5">
                <a:tint val="39000"/>
              </a:schemeClr>
            </a:solidFill>
            <a:ln>
              <a:noFill/>
            </a:ln>
            <a:effectLst/>
          </c:spPr>
          <c:invertIfNegative val="0"/>
          <c:cat>
            <c:multiLvlStrRef>
              <c:f>Flows!$A$8:$B$43</c:f>
              <c:multiLvlStrCache>
                <c:ptCount val="36"/>
                <c:lvl>
                  <c:pt idx="0">
                    <c:v>Altmaier_0_0</c:v>
                  </c:pt>
                  <c:pt idx="1">
                    <c:v>Jinping_0_100</c:v>
                  </c:pt>
                  <c:pt idx="2">
                    <c:v>Jinping_100_0</c:v>
                  </c:pt>
                  <c:pt idx="3">
                    <c:v>Putin</c:v>
                  </c:pt>
                  <c:pt idx="4">
                    <c:v>Trump100</c:v>
                  </c:pt>
                  <c:pt idx="5">
                    <c:v>Trump050</c:v>
                  </c:pt>
                  <c:pt idx="6">
                    <c:v>Trump000</c:v>
                  </c:pt>
                  <c:pt idx="7">
                    <c:v>Trump025</c:v>
                  </c:pt>
                  <c:pt idx="8">
                    <c:v>Base Case</c:v>
                  </c:pt>
                  <c:pt idx="9">
                    <c:v>Altmaier_0_0</c:v>
                  </c:pt>
                  <c:pt idx="10">
                    <c:v>Jinping_0_100</c:v>
                  </c:pt>
                  <c:pt idx="11">
                    <c:v>Jinping_100_0</c:v>
                  </c:pt>
                  <c:pt idx="12">
                    <c:v>Putin</c:v>
                  </c:pt>
                  <c:pt idx="13">
                    <c:v>Trump100</c:v>
                  </c:pt>
                  <c:pt idx="14">
                    <c:v>Trump050</c:v>
                  </c:pt>
                  <c:pt idx="15">
                    <c:v>Trump000</c:v>
                  </c:pt>
                  <c:pt idx="16">
                    <c:v>Trump025</c:v>
                  </c:pt>
                  <c:pt idx="17">
                    <c:v>Base Case</c:v>
                  </c:pt>
                  <c:pt idx="18">
                    <c:v>Altmaier_0_0</c:v>
                  </c:pt>
                  <c:pt idx="19">
                    <c:v>Jinping_0_100</c:v>
                  </c:pt>
                  <c:pt idx="20">
                    <c:v>Jinping_100_0</c:v>
                  </c:pt>
                  <c:pt idx="21">
                    <c:v>Putin</c:v>
                  </c:pt>
                  <c:pt idx="22">
                    <c:v>Trump100</c:v>
                  </c:pt>
                  <c:pt idx="23">
                    <c:v>Trump050</c:v>
                  </c:pt>
                  <c:pt idx="24">
                    <c:v>Trump000</c:v>
                  </c:pt>
                  <c:pt idx="25">
                    <c:v>Trump025</c:v>
                  </c:pt>
                  <c:pt idx="26">
                    <c:v>Base Case</c:v>
                  </c:pt>
                  <c:pt idx="27">
                    <c:v>Altmaier_0_0</c:v>
                  </c:pt>
                  <c:pt idx="28">
                    <c:v>Jinping_0_100</c:v>
                  </c:pt>
                  <c:pt idx="29">
                    <c:v>Jinping_100_0</c:v>
                  </c:pt>
                  <c:pt idx="30">
                    <c:v>Putin</c:v>
                  </c:pt>
                  <c:pt idx="31">
                    <c:v>Trump100</c:v>
                  </c:pt>
                  <c:pt idx="32">
                    <c:v>Trump050</c:v>
                  </c:pt>
                  <c:pt idx="33">
                    <c:v>Trump000</c:v>
                  </c:pt>
                  <c:pt idx="34">
                    <c:v>Trump025</c:v>
                  </c:pt>
                  <c:pt idx="35">
                    <c:v>Base Case</c:v>
                  </c:pt>
                </c:lvl>
                <c:lvl>
                  <c:pt idx="0">
                    <c:v>2020</c:v>
                  </c:pt>
                  <c:pt idx="9">
                    <c:v>2030</c:v>
                  </c:pt>
                  <c:pt idx="18">
                    <c:v>2040</c:v>
                  </c:pt>
                  <c:pt idx="27">
                    <c:v>2050</c:v>
                  </c:pt>
                </c:lvl>
              </c:multiLvlStrCache>
            </c:multiLvlStrRef>
          </c:cat>
          <c:val>
            <c:numRef>
              <c:f>Flows!$R$8:$R$43</c:f>
              <c:numCache>
                <c:formatCode>0.0</c:formatCode>
                <c:ptCount val="36"/>
                <c:pt idx="0">
                  <c:v>0.2</c:v>
                </c:pt>
                <c:pt idx="1">
                  <c:v>0.2</c:v>
                </c:pt>
                <c:pt idx="2">
                  <c:v>0.2</c:v>
                </c:pt>
                <c:pt idx="3">
                  <c:v>1.1000000000000001</c:v>
                </c:pt>
                <c:pt idx="4">
                  <c:v>0.6</c:v>
                </c:pt>
                <c:pt idx="5">
                  <c:v>0.6</c:v>
                </c:pt>
                <c:pt idx="6">
                  <c:v>1.1000000000000001</c:v>
                </c:pt>
                <c:pt idx="7">
                  <c:v>1.1000000000000001</c:v>
                </c:pt>
                <c:pt idx="8">
                  <c:v>0.2</c:v>
                </c:pt>
                <c:pt idx="9">
                  <c:v>1.2</c:v>
                </c:pt>
                <c:pt idx="10">
                  <c:v>1.5</c:v>
                </c:pt>
                <c:pt idx="11">
                  <c:v>1.6</c:v>
                </c:pt>
                <c:pt idx="12">
                  <c:v>2.4</c:v>
                </c:pt>
                <c:pt idx="13">
                  <c:v>1.6</c:v>
                </c:pt>
                <c:pt idx="14">
                  <c:v>2.2000000000000002</c:v>
                </c:pt>
                <c:pt idx="15">
                  <c:v>2.4</c:v>
                </c:pt>
                <c:pt idx="16">
                  <c:v>2.2999999999999998</c:v>
                </c:pt>
                <c:pt idx="17">
                  <c:v>1.6</c:v>
                </c:pt>
                <c:pt idx="18">
                  <c:v>2.2000000000000002</c:v>
                </c:pt>
                <c:pt idx="19">
                  <c:v>2.4</c:v>
                </c:pt>
                <c:pt idx="20">
                  <c:v>2.4</c:v>
                </c:pt>
                <c:pt idx="21">
                  <c:v>3.4</c:v>
                </c:pt>
                <c:pt idx="22">
                  <c:v>2.4</c:v>
                </c:pt>
                <c:pt idx="23">
                  <c:v>3</c:v>
                </c:pt>
                <c:pt idx="24">
                  <c:v>3.2</c:v>
                </c:pt>
                <c:pt idx="25">
                  <c:v>3.1</c:v>
                </c:pt>
                <c:pt idx="26">
                  <c:v>2.4</c:v>
                </c:pt>
                <c:pt idx="27">
                  <c:v>1.6</c:v>
                </c:pt>
                <c:pt idx="28">
                  <c:v>0.6</c:v>
                </c:pt>
                <c:pt idx="29">
                  <c:v>1.3</c:v>
                </c:pt>
                <c:pt idx="30">
                  <c:v>3.6</c:v>
                </c:pt>
                <c:pt idx="31">
                  <c:v>1.7</c:v>
                </c:pt>
                <c:pt idx="32">
                  <c:v>3.3</c:v>
                </c:pt>
                <c:pt idx="33">
                  <c:v>3.4</c:v>
                </c:pt>
                <c:pt idx="34">
                  <c:v>3.4</c:v>
                </c:pt>
                <c:pt idx="35">
                  <c:v>1.6</c:v>
                </c:pt>
              </c:numCache>
            </c:numRef>
          </c:val>
          <c:extLst>
            <c:ext xmlns:c16="http://schemas.microsoft.com/office/drawing/2014/chart" uri="{C3380CC4-5D6E-409C-BE32-E72D297353CC}">
              <c16:uniqueId val="{0000000F-7016-4D99-96B7-F1011A303AF6}"/>
            </c:ext>
          </c:extLst>
        </c:ser>
        <c:dLbls>
          <c:showLegendKey val="0"/>
          <c:showVal val="0"/>
          <c:showCatName val="0"/>
          <c:showSerName val="0"/>
          <c:showPercent val="0"/>
          <c:showBubbleSize val="0"/>
        </c:dLbls>
        <c:gapWidth val="219"/>
        <c:overlap val="100"/>
        <c:axId val="705880048"/>
        <c:axId val="705880440"/>
      </c:barChart>
      <c:catAx>
        <c:axId val="7058800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bcm / year</a:t>
                </a:r>
              </a:p>
            </c:rich>
          </c:tx>
          <c:layout>
            <c:manualLayout>
              <c:xMode val="edge"/>
              <c:yMode val="edge"/>
              <c:x val="3.8008797003219123E-2"/>
              <c:y val="1.266914964163222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705880440"/>
        <c:crosses val="autoZero"/>
        <c:auto val="1"/>
        <c:lblAlgn val="ctr"/>
        <c:lblOffset val="100"/>
        <c:noMultiLvlLbl val="0"/>
      </c:catAx>
      <c:valAx>
        <c:axId val="705880440"/>
        <c:scaling>
          <c:orientation val="minMax"/>
          <c:max val="125"/>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705880048"/>
        <c:crosses val="autoZero"/>
        <c:crossBetween val="between"/>
        <c:majorUnit val="25"/>
      </c:valAx>
      <c:spPr>
        <a:noFill/>
        <a:ln>
          <a:noFill/>
        </a:ln>
        <a:effectLst/>
      </c:spPr>
    </c:plotArea>
    <c:legend>
      <c:legendPos val="r"/>
      <c:layout>
        <c:manualLayout>
          <c:xMode val="edge"/>
          <c:yMode val="edge"/>
          <c:x val="0.93009606416512935"/>
          <c:y val="1.3747928674689427E-2"/>
          <c:w val="6.3888915316772987E-2"/>
          <c:h val="0.94450609166811894"/>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pivotSource>
    <c:name>[3. LNG-selected.xlsx]Altmaier!PivotTable1</c:name>
    <c:fmtId val="-1"/>
  </c:pivotSource>
  <c:chart>
    <c:autoTitleDeleted val="1"/>
    <c:pivotFmts>
      <c:pivotFmt>
        <c:idx val="0"/>
        <c:spPr>
          <a:solidFill>
            <a:schemeClr val="accent5"/>
          </a:solidFill>
          <a:ln>
            <a:noFill/>
          </a:ln>
          <a:effectLst/>
        </c:spPr>
        <c:marker>
          <c:symbol val="none"/>
        </c:marker>
      </c:pivotFmt>
      <c:pivotFmt>
        <c:idx val="1"/>
        <c:spPr>
          <a:solidFill>
            <a:schemeClr val="accent5"/>
          </a:solidFill>
          <a:ln>
            <a:noFill/>
          </a:ln>
          <a:effectLst/>
        </c:spPr>
        <c:marker>
          <c:symbol val="none"/>
        </c:marker>
      </c:pivotFmt>
      <c:pivotFmt>
        <c:idx val="2"/>
        <c:spPr>
          <a:solidFill>
            <a:schemeClr val="accent5"/>
          </a:solidFill>
          <a:ln>
            <a:noFill/>
          </a:ln>
          <a:effectLst/>
        </c:spPr>
        <c:marker>
          <c:symbol val="none"/>
        </c:marker>
      </c:pivotFmt>
      <c:pivotFmt>
        <c:idx val="3"/>
        <c:spPr>
          <a:solidFill>
            <a:schemeClr val="accent5"/>
          </a:solidFill>
          <a:ln>
            <a:noFill/>
          </a:ln>
          <a:effectLst/>
        </c:spPr>
        <c:marker>
          <c:symbol val="none"/>
        </c:marker>
      </c:pivotFmt>
      <c:pivotFmt>
        <c:idx val="4"/>
        <c:spPr>
          <a:solidFill>
            <a:schemeClr val="accent5"/>
          </a:solidFill>
          <a:ln>
            <a:noFill/>
          </a:ln>
          <a:effectLst/>
        </c:spPr>
        <c:marker>
          <c:symbol val="none"/>
        </c:marker>
      </c:pivotFmt>
      <c:pivotFmt>
        <c:idx val="5"/>
        <c:spPr>
          <a:solidFill>
            <a:schemeClr val="accent5"/>
          </a:solidFill>
          <a:ln>
            <a:noFill/>
          </a:ln>
          <a:effectLst/>
        </c:spPr>
        <c:marker>
          <c:symbol val="none"/>
        </c:marker>
      </c:pivotFmt>
      <c:pivotFmt>
        <c:idx val="6"/>
        <c:spPr>
          <a:solidFill>
            <a:schemeClr val="accent5"/>
          </a:solidFill>
          <a:ln>
            <a:noFill/>
          </a:ln>
          <a:effectLst/>
        </c:spPr>
        <c:marker>
          <c:symbol val="none"/>
        </c:marker>
      </c:pivotFmt>
      <c:pivotFmt>
        <c:idx val="7"/>
        <c:spPr>
          <a:solidFill>
            <a:schemeClr val="accent5"/>
          </a:solidFill>
          <a:ln>
            <a:noFill/>
          </a:ln>
          <a:effectLst/>
        </c:spPr>
        <c:marker>
          <c:symbol val="none"/>
        </c:marker>
      </c:pivotFmt>
      <c:pivotFmt>
        <c:idx val="8"/>
        <c:spPr>
          <a:solidFill>
            <a:schemeClr val="accent5"/>
          </a:solidFill>
          <a:ln>
            <a:noFill/>
          </a:ln>
          <a:effectLst/>
        </c:spPr>
        <c:marker>
          <c:symbol val="none"/>
        </c:marker>
      </c:pivotFmt>
      <c:pivotFmt>
        <c:idx val="9"/>
        <c:spPr>
          <a:solidFill>
            <a:schemeClr val="accent5"/>
          </a:solidFill>
          <a:ln>
            <a:noFill/>
          </a:ln>
          <a:effectLst/>
        </c:spPr>
        <c:marker>
          <c:symbol val="none"/>
        </c:marker>
      </c:pivotFmt>
      <c:pivotFmt>
        <c:idx val="10"/>
        <c:spPr>
          <a:solidFill>
            <a:schemeClr val="accent5"/>
          </a:solidFill>
          <a:ln>
            <a:noFill/>
          </a:ln>
          <a:effectLst/>
        </c:spPr>
        <c:marker>
          <c:symbol val="none"/>
        </c:marker>
      </c:pivotFmt>
      <c:pivotFmt>
        <c:idx val="11"/>
        <c:spPr>
          <a:solidFill>
            <a:schemeClr val="accent5"/>
          </a:solidFill>
          <a:ln>
            <a:noFill/>
          </a:ln>
          <a:effectLst/>
        </c:spPr>
        <c:marker>
          <c:symbol val="none"/>
        </c:marker>
      </c:pivotFmt>
      <c:pivotFmt>
        <c:idx val="12"/>
        <c:spPr>
          <a:solidFill>
            <a:schemeClr val="accent5"/>
          </a:solidFill>
          <a:ln>
            <a:noFill/>
          </a:ln>
          <a:effectLst/>
        </c:spPr>
        <c:marker>
          <c:symbol val="none"/>
        </c:marker>
      </c:pivotFmt>
      <c:pivotFmt>
        <c:idx val="13"/>
        <c:spPr>
          <a:solidFill>
            <a:schemeClr val="accent5"/>
          </a:solidFill>
          <a:ln>
            <a:noFill/>
          </a:ln>
          <a:effectLst/>
        </c:spPr>
        <c:marker>
          <c:symbol val="none"/>
        </c:marker>
      </c:pivotFmt>
      <c:pivotFmt>
        <c:idx val="14"/>
        <c:spPr>
          <a:solidFill>
            <a:schemeClr val="accent5"/>
          </a:solidFill>
          <a:ln>
            <a:noFill/>
          </a:ln>
          <a:effectLst/>
        </c:spPr>
        <c:marker>
          <c:symbol val="none"/>
        </c:marker>
      </c:pivotFmt>
      <c:pivotFmt>
        <c:idx val="15"/>
        <c:spPr>
          <a:solidFill>
            <a:schemeClr val="accent5"/>
          </a:solidFill>
          <a:ln>
            <a:noFill/>
          </a:ln>
          <a:effectLst/>
        </c:spPr>
        <c:marker>
          <c:symbol val="none"/>
        </c:marker>
      </c:pivotFmt>
      <c:pivotFmt>
        <c:idx val="16"/>
        <c:spPr>
          <a:solidFill>
            <a:schemeClr val="accent5"/>
          </a:solidFill>
          <a:ln>
            <a:noFill/>
          </a:ln>
          <a:effectLst/>
        </c:spPr>
        <c:marker>
          <c:symbol val="none"/>
        </c:marker>
      </c:pivotFmt>
      <c:pivotFmt>
        <c:idx val="17"/>
        <c:spPr>
          <a:solidFill>
            <a:schemeClr val="accent5"/>
          </a:solidFill>
          <a:ln>
            <a:noFill/>
          </a:ln>
          <a:effectLst/>
        </c:spPr>
        <c:marker>
          <c:symbol val="none"/>
        </c:marker>
      </c:pivotFmt>
      <c:pivotFmt>
        <c:idx val="18"/>
        <c:spPr>
          <a:solidFill>
            <a:schemeClr val="accent5"/>
          </a:solidFill>
          <a:ln>
            <a:noFill/>
          </a:ln>
          <a:effectLst/>
        </c:spPr>
        <c:marker>
          <c:symbol val="none"/>
        </c:marker>
      </c:pivotFmt>
      <c:pivotFmt>
        <c:idx val="19"/>
        <c:spPr>
          <a:solidFill>
            <a:schemeClr val="accent5"/>
          </a:solidFill>
          <a:ln>
            <a:noFill/>
          </a:ln>
          <a:effectLst/>
        </c:spPr>
        <c:marker>
          <c:symbol val="none"/>
        </c:marker>
      </c:pivotFmt>
      <c:pivotFmt>
        <c:idx val="20"/>
        <c:spPr>
          <a:solidFill>
            <a:schemeClr val="accent5"/>
          </a:solidFill>
          <a:ln>
            <a:noFill/>
          </a:ln>
          <a:effectLst/>
        </c:spPr>
        <c:marker>
          <c:symbol val="none"/>
        </c:marker>
      </c:pivotFmt>
      <c:pivotFmt>
        <c:idx val="21"/>
        <c:spPr>
          <a:solidFill>
            <a:schemeClr val="accent5"/>
          </a:solidFill>
          <a:ln>
            <a:noFill/>
          </a:ln>
          <a:effectLst/>
        </c:spPr>
        <c:marker>
          <c:symbol val="none"/>
        </c:marker>
      </c:pivotFmt>
      <c:pivotFmt>
        <c:idx val="22"/>
        <c:spPr>
          <a:solidFill>
            <a:schemeClr val="accent5"/>
          </a:solidFill>
          <a:ln>
            <a:noFill/>
          </a:ln>
          <a:effectLst/>
        </c:spPr>
        <c:marker>
          <c:symbol val="none"/>
        </c:marker>
      </c:pivotFmt>
      <c:pivotFmt>
        <c:idx val="23"/>
        <c:spPr>
          <a:solidFill>
            <a:schemeClr val="accent5"/>
          </a:solidFill>
          <a:ln>
            <a:noFill/>
          </a:ln>
          <a:effectLst/>
        </c:spPr>
        <c:marker>
          <c:symbol val="none"/>
        </c:marker>
      </c:pivotFmt>
      <c:pivotFmt>
        <c:idx val="24"/>
        <c:spPr>
          <a:solidFill>
            <a:schemeClr val="accent5"/>
          </a:solidFill>
          <a:ln>
            <a:noFill/>
          </a:ln>
          <a:effectLst/>
        </c:spPr>
        <c:marker>
          <c:symbol val="none"/>
        </c:marker>
      </c:pivotFmt>
      <c:pivotFmt>
        <c:idx val="25"/>
        <c:spPr>
          <a:solidFill>
            <a:schemeClr val="accent5"/>
          </a:solidFill>
          <a:ln>
            <a:noFill/>
          </a:ln>
          <a:effectLst/>
        </c:spPr>
        <c:marker>
          <c:symbol val="none"/>
        </c:marker>
      </c:pivotFmt>
      <c:pivotFmt>
        <c:idx val="26"/>
        <c:spPr>
          <a:solidFill>
            <a:schemeClr val="accent5"/>
          </a:solidFill>
          <a:ln>
            <a:noFill/>
          </a:ln>
          <a:effectLst/>
        </c:spPr>
        <c:marker>
          <c:symbol val="none"/>
        </c:marker>
      </c:pivotFmt>
      <c:pivotFmt>
        <c:idx val="27"/>
        <c:spPr>
          <a:solidFill>
            <a:schemeClr val="accent5"/>
          </a:solidFill>
          <a:ln>
            <a:noFill/>
          </a:ln>
          <a:effectLst/>
        </c:spPr>
        <c:marker>
          <c:symbol val="none"/>
        </c:marker>
      </c:pivotFmt>
      <c:pivotFmt>
        <c:idx val="28"/>
        <c:spPr>
          <a:solidFill>
            <a:schemeClr val="accent5"/>
          </a:solidFill>
          <a:ln>
            <a:noFill/>
          </a:ln>
          <a:effectLst/>
        </c:spPr>
        <c:marker>
          <c:symbol val="none"/>
        </c:marker>
      </c:pivotFmt>
      <c:pivotFmt>
        <c:idx val="29"/>
        <c:spPr>
          <a:solidFill>
            <a:schemeClr val="accent5"/>
          </a:solidFill>
          <a:ln>
            <a:noFill/>
          </a:ln>
          <a:effectLst/>
        </c:spPr>
        <c:marker>
          <c:symbol val="none"/>
        </c:marker>
      </c:pivotFmt>
      <c:pivotFmt>
        <c:idx val="30"/>
        <c:spPr>
          <a:solidFill>
            <a:schemeClr val="accent5"/>
          </a:solidFill>
          <a:ln>
            <a:noFill/>
          </a:ln>
          <a:effectLst/>
        </c:spPr>
        <c:marker>
          <c:symbol val="none"/>
        </c:marker>
      </c:pivotFmt>
      <c:pivotFmt>
        <c:idx val="31"/>
        <c:spPr>
          <a:solidFill>
            <a:schemeClr val="accent5"/>
          </a:solidFill>
          <a:ln>
            <a:noFill/>
          </a:ln>
          <a:effectLst/>
        </c:spPr>
        <c:marker>
          <c:symbol val="none"/>
        </c:marker>
      </c:pivotFmt>
      <c:pivotFmt>
        <c:idx val="32"/>
        <c:spPr>
          <a:solidFill>
            <a:schemeClr val="accent5"/>
          </a:solidFill>
          <a:ln>
            <a:noFill/>
          </a:ln>
          <a:effectLst/>
        </c:spPr>
        <c:marker>
          <c:symbol val="none"/>
        </c:marker>
      </c:pivotFmt>
      <c:pivotFmt>
        <c:idx val="33"/>
        <c:spPr>
          <a:solidFill>
            <a:schemeClr val="accent5"/>
          </a:solidFill>
          <a:ln>
            <a:noFill/>
          </a:ln>
          <a:effectLst/>
        </c:spPr>
        <c:marker>
          <c:symbol val="none"/>
        </c:marker>
      </c:pivotFmt>
      <c:pivotFmt>
        <c:idx val="34"/>
        <c:spPr>
          <a:solidFill>
            <a:schemeClr val="accent5"/>
          </a:solidFill>
          <a:ln>
            <a:noFill/>
          </a:ln>
          <a:effectLst/>
        </c:spPr>
        <c:marker>
          <c:symbol val="none"/>
        </c:marker>
      </c:pivotFmt>
      <c:pivotFmt>
        <c:idx val="35"/>
        <c:spPr>
          <a:solidFill>
            <a:schemeClr val="accent5"/>
          </a:solidFill>
          <a:ln>
            <a:noFill/>
          </a:ln>
          <a:effectLst/>
        </c:spPr>
        <c:marker>
          <c:symbol val="none"/>
        </c:marker>
      </c:pivotFmt>
      <c:pivotFmt>
        <c:idx val="36"/>
        <c:spPr>
          <a:solidFill>
            <a:schemeClr val="accent5"/>
          </a:solidFill>
          <a:ln>
            <a:noFill/>
          </a:ln>
          <a:effectLst/>
        </c:spPr>
        <c:marker>
          <c:symbol val="none"/>
        </c:marker>
      </c:pivotFmt>
      <c:pivotFmt>
        <c:idx val="37"/>
        <c:spPr>
          <a:solidFill>
            <a:schemeClr val="accent5"/>
          </a:solidFill>
          <a:ln>
            <a:noFill/>
          </a:ln>
          <a:effectLst/>
        </c:spPr>
        <c:marker>
          <c:symbol val="none"/>
        </c:marker>
      </c:pivotFmt>
      <c:pivotFmt>
        <c:idx val="38"/>
        <c:spPr>
          <a:solidFill>
            <a:schemeClr val="accent5"/>
          </a:solidFill>
          <a:ln>
            <a:noFill/>
          </a:ln>
          <a:effectLst/>
        </c:spPr>
        <c:marker>
          <c:symbol val="none"/>
        </c:marker>
      </c:pivotFmt>
      <c:pivotFmt>
        <c:idx val="39"/>
        <c:spPr>
          <a:solidFill>
            <a:schemeClr val="accent5"/>
          </a:solidFill>
          <a:ln>
            <a:noFill/>
          </a:ln>
          <a:effectLst/>
        </c:spPr>
        <c:marker>
          <c:symbol val="none"/>
        </c:marker>
      </c:pivotFmt>
      <c:pivotFmt>
        <c:idx val="40"/>
        <c:spPr>
          <a:solidFill>
            <a:schemeClr val="accent5"/>
          </a:solidFill>
          <a:ln>
            <a:noFill/>
          </a:ln>
          <a:effectLst/>
        </c:spPr>
        <c:marker>
          <c:symbol val="none"/>
        </c:marker>
      </c:pivotFmt>
      <c:pivotFmt>
        <c:idx val="41"/>
        <c:spPr>
          <a:solidFill>
            <a:schemeClr val="accent5"/>
          </a:solidFill>
          <a:ln>
            <a:noFill/>
          </a:ln>
          <a:effectLst/>
        </c:spPr>
        <c:marker>
          <c:symbol val="none"/>
        </c:marker>
      </c:pivotFmt>
      <c:pivotFmt>
        <c:idx val="42"/>
        <c:spPr>
          <a:solidFill>
            <a:schemeClr val="accent5"/>
          </a:solidFill>
          <a:ln>
            <a:noFill/>
          </a:ln>
          <a:effectLst/>
        </c:spPr>
        <c:marker>
          <c:symbol val="none"/>
        </c:marker>
      </c:pivotFmt>
      <c:pivotFmt>
        <c:idx val="43"/>
        <c:spPr>
          <a:solidFill>
            <a:schemeClr val="accent5"/>
          </a:solidFill>
          <a:ln>
            <a:noFill/>
          </a:ln>
          <a:effectLst/>
        </c:spPr>
        <c:marker>
          <c:symbol val="none"/>
        </c:marker>
      </c:pivotFmt>
      <c:pivotFmt>
        <c:idx val="44"/>
        <c:spPr>
          <a:solidFill>
            <a:schemeClr val="accent5"/>
          </a:solidFill>
          <a:ln>
            <a:noFill/>
          </a:ln>
          <a:effectLst/>
        </c:spPr>
        <c:marker>
          <c:symbol val="none"/>
        </c:marker>
      </c:pivotFmt>
      <c:pivotFmt>
        <c:idx val="45"/>
        <c:spPr>
          <a:solidFill>
            <a:schemeClr val="accent5"/>
          </a:solidFill>
          <a:ln>
            <a:noFill/>
          </a:ln>
          <a:effectLst/>
        </c:spPr>
        <c:marker>
          <c:symbol val="none"/>
        </c:marker>
      </c:pivotFmt>
      <c:pivotFmt>
        <c:idx val="46"/>
        <c:spPr>
          <a:solidFill>
            <a:schemeClr val="accent5"/>
          </a:solidFill>
          <a:ln>
            <a:noFill/>
          </a:ln>
          <a:effectLst/>
        </c:spPr>
        <c:marker>
          <c:symbol val="none"/>
        </c:marker>
      </c:pivotFmt>
      <c:pivotFmt>
        <c:idx val="47"/>
        <c:spPr>
          <a:solidFill>
            <a:schemeClr val="accent5"/>
          </a:solidFill>
          <a:ln>
            <a:noFill/>
          </a:ln>
          <a:effectLst/>
        </c:spPr>
        <c:marker>
          <c:symbol val="none"/>
        </c:marker>
      </c:pivotFmt>
      <c:pivotFmt>
        <c:idx val="48"/>
        <c:spPr>
          <a:solidFill>
            <a:schemeClr val="accent5"/>
          </a:solidFill>
          <a:ln>
            <a:noFill/>
          </a:ln>
          <a:effectLst/>
        </c:spPr>
        <c:marker>
          <c:symbol val="none"/>
        </c:marker>
      </c:pivotFmt>
      <c:pivotFmt>
        <c:idx val="49"/>
        <c:spPr>
          <a:solidFill>
            <a:schemeClr val="accent5"/>
          </a:solidFill>
          <a:ln>
            <a:noFill/>
          </a:ln>
          <a:effectLst/>
        </c:spPr>
        <c:marker>
          <c:symbol val="none"/>
        </c:marker>
      </c:pivotFmt>
      <c:pivotFmt>
        <c:idx val="50"/>
        <c:spPr>
          <a:solidFill>
            <a:schemeClr val="accent5"/>
          </a:solidFill>
          <a:ln>
            <a:noFill/>
          </a:ln>
          <a:effectLst/>
        </c:spPr>
        <c:marker>
          <c:symbol val="none"/>
        </c:marker>
      </c:pivotFmt>
      <c:pivotFmt>
        <c:idx val="51"/>
        <c:spPr>
          <a:solidFill>
            <a:schemeClr val="accent5"/>
          </a:solidFill>
          <a:ln>
            <a:noFill/>
          </a:ln>
          <a:effectLst/>
        </c:spPr>
        <c:marker>
          <c:symbol val="none"/>
        </c:marker>
      </c:pivotFmt>
      <c:pivotFmt>
        <c:idx val="52"/>
        <c:spPr>
          <a:solidFill>
            <a:schemeClr val="accent5"/>
          </a:solidFill>
          <a:ln>
            <a:noFill/>
          </a:ln>
          <a:effectLst/>
        </c:spPr>
        <c:marker>
          <c:symbol val="none"/>
        </c:marker>
      </c:pivotFmt>
      <c:pivotFmt>
        <c:idx val="53"/>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nb-NO"/>
            </a:p>
          </c:txPr>
          <c:showLegendKey val="0"/>
          <c:showVal val="0"/>
          <c:showCatName val="0"/>
          <c:showSerName val="1"/>
          <c:showPercent val="0"/>
          <c:showBubbleSize val="0"/>
          <c:extLst>
            <c:ext xmlns:c15="http://schemas.microsoft.com/office/drawing/2012/chart" uri="{CE6537A1-D6FC-4f65-9D91-7224C49458BB}"/>
          </c:extLst>
        </c:dLbl>
      </c:pivotFmt>
      <c:pivotFmt>
        <c:idx val="54"/>
        <c:spPr>
          <a:solidFill>
            <a:schemeClr val="accent5"/>
          </a:solidFill>
          <a:ln>
            <a:noFill/>
          </a:ln>
          <a:effectLst/>
        </c:spPr>
        <c:marker>
          <c:symbol val="none"/>
        </c:marker>
      </c:pivotFmt>
      <c:pivotFmt>
        <c:idx val="55"/>
        <c:spPr>
          <a:solidFill>
            <a:schemeClr val="accent5"/>
          </a:solidFill>
          <a:ln>
            <a:noFill/>
          </a:ln>
          <a:effectLst/>
        </c:spPr>
        <c:marker>
          <c:symbol val="none"/>
        </c:marker>
      </c:pivotFmt>
      <c:pivotFmt>
        <c:idx val="56"/>
        <c:spPr>
          <a:solidFill>
            <a:schemeClr val="accent5"/>
          </a:solidFill>
          <a:ln>
            <a:noFill/>
          </a:ln>
          <a:effectLst/>
        </c:spPr>
        <c:marker>
          <c:symbol val="none"/>
        </c:marker>
      </c:pivotFmt>
      <c:pivotFmt>
        <c:idx val="57"/>
        <c:spPr>
          <a:solidFill>
            <a:schemeClr val="accent5"/>
          </a:solidFill>
          <a:ln>
            <a:noFill/>
          </a:ln>
          <a:effectLst/>
        </c:spPr>
        <c:marker>
          <c:symbol val="none"/>
        </c:marker>
      </c:pivotFmt>
      <c:pivotFmt>
        <c:idx val="58"/>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nb-NO"/>
            </a:p>
          </c:txPr>
          <c:showLegendKey val="0"/>
          <c:showVal val="0"/>
          <c:showCatName val="0"/>
          <c:showSerName val="1"/>
          <c:showPercent val="0"/>
          <c:showBubbleSize val="0"/>
          <c:extLst>
            <c:ext xmlns:c15="http://schemas.microsoft.com/office/drawing/2012/chart" uri="{CE6537A1-D6FC-4f65-9D91-7224C49458BB}"/>
          </c:extLst>
        </c:dLbl>
      </c:pivotFmt>
      <c:pivotFmt>
        <c:idx val="59"/>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b-NO"/>
            </a:p>
          </c:txPr>
          <c:showLegendKey val="0"/>
          <c:showVal val="0"/>
          <c:showCatName val="0"/>
          <c:showSerName val="1"/>
          <c:showPercent val="0"/>
          <c:showBubbleSize val="0"/>
          <c:extLst>
            <c:ext xmlns:c15="http://schemas.microsoft.com/office/drawing/2012/chart" uri="{CE6537A1-D6FC-4f65-9D91-7224C49458BB}"/>
          </c:extLst>
        </c:dLbl>
      </c:pivotFmt>
      <c:pivotFmt>
        <c:idx val="60"/>
        <c:spPr>
          <a:solidFill>
            <a:schemeClr val="accent5"/>
          </a:solidFill>
          <a:ln>
            <a:noFill/>
          </a:ln>
          <a:effectLst/>
        </c:spPr>
        <c:marker>
          <c:symbol val="none"/>
        </c:marker>
      </c:pivotFmt>
      <c:pivotFmt>
        <c:idx val="61"/>
        <c:spPr>
          <a:solidFill>
            <a:schemeClr val="accent5"/>
          </a:solidFill>
          <a:ln>
            <a:noFill/>
          </a:ln>
          <a:effectLst/>
        </c:spPr>
        <c:marker>
          <c:symbol val="none"/>
        </c:marker>
      </c:pivotFmt>
      <c:pivotFmt>
        <c:idx val="62"/>
        <c:spPr>
          <a:solidFill>
            <a:schemeClr val="accent5"/>
          </a:solidFill>
          <a:ln>
            <a:noFill/>
          </a:ln>
          <a:effectLst/>
        </c:spPr>
        <c:marker>
          <c:symbol val="none"/>
        </c:marker>
      </c:pivotFmt>
      <c:pivotFmt>
        <c:idx val="63"/>
        <c:spPr>
          <a:solidFill>
            <a:schemeClr val="accent5"/>
          </a:solidFill>
          <a:ln>
            <a:noFill/>
          </a:ln>
          <a:effectLst/>
        </c:spPr>
        <c:marker>
          <c:symbol val="none"/>
        </c:marker>
      </c:pivotFmt>
      <c:pivotFmt>
        <c:idx val="64"/>
        <c:spPr>
          <a:solidFill>
            <a:schemeClr val="accent5"/>
          </a:solidFill>
          <a:ln>
            <a:noFill/>
          </a:ln>
          <a:effectLst/>
        </c:spPr>
        <c:marker>
          <c:symbol val="none"/>
        </c:marker>
      </c:pivotFmt>
      <c:pivotFmt>
        <c:idx val="65"/>
        <c:spPr>
          <a:solidFill>
            <a:schemeClr val="accent5"/>
          </a:solidFill>
          <a:ln>
            <a:noFill/>
          </a:ln>
          <a:effectLst/>
        </c:spPr>
        <c:marker>
          <c:symbol val="none"/>
        </c:marker>
      </c:pivotFmt>
      <c:pivotFmt>
        <c:idx val="66"/>
        <c:spPr>
          <a:solidFill>
            <a:schemeClr val="accent5"/>
          </a:solidFill>
          <a:ln>
            <a:noFill/>
          </a:ln>
          <a:effectLst/>
        </c:spPr>
        <c:marker>
          <c:symbol val="none"/>
        </c:marker>
      </c:pivotFmt>
      <c:pivotFmt>
        <c:idx val="67"/>
        <c:spPr>
          <a:solidFill>
            <a:schemeClr val="accent5"/>
          </a:solidFill>
          <a:ln>
            <a:noFill/>
          </a:ln>
          <a:effectLst/>
        </c:spPr>
        <c:marker>
          <c:symbol val="none"/>
        </c:marker>
      </c:pivotFmt>
      <c:pivotFmt>
        <c:idx val="68"/>
        <c:spPr>
          <a:solidFill>
            <a:schemeClr val="accent5"/>
          </a:solidFill>
          <a:ln>
            <a:noFill/>
          </a:ln>
          <a:effectLst/>
        </c:spPr>
        <c:marker>
          <c:symbol val="none"/>
        </c:marker>
      </c:pivotFmt>
      <c:pivotFmt>
        <c:idx val="69"/>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nb-NO"/>
            </a:p>
          </c:txPr>
          <c:showLegendKey val="1"/>
          <c:showVal val="1"/>
          <c:showCatName val="1"/>
          <c:showSerName val="1"/>
          <c:showPercent val="1"/>
          <c:showBubbleSize val="1"/>
          <c:extLst>
            <c:ext xmlns:c15="http://schemas.microsoft.com/office/drawing/2012/chart" uri="{CE6537A1-D6FC-4f65-9D91-7224C49458BB}"/>
          </c:extLst>
        </c:dLbl>
      </c:pivotFmt>
      <c:pivotFmt>
        <c:idx val="70"/>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nb-NO"/>
            </a:p>
          </c:txPr>
          <c:showLegendKey val="1"/>
          <c:showVal val="1"/>
          <c:showCatName val="1"/>
          <c:showSerName val="1"/>
          <c:showPercent val="1"/>
          <c:showBubbleSize val="1"/>
          <c:extLst>
            <c:ext xmlns:c15="http://schemas.microsoft.com/office/drawing/2012/chart" uri="{CE6537A1-D6FC-4f65-9D91-7224C49458BB}"/>
          </c:extLst>
        </c:dLbl>
      </c:pivotFmt>
      <c:pivotFmt>
        <c:idx val="71"/>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nb-NO"/>
            </a:p>
          </c:txPr>
          <c:showLegendKey val="1"/>
          <c:showVal val="1"/>
          <c:showCatName val="1"/>
          <c:showSerName val="1"/>
          <c:showPercent val="1"/>
          <c:showBubbleSize val="1"/>
          <c:extLst>
            <c:ext xmlns:c15="http://schemas.microsoft.com/office/drawing/2012/chart" uri="{CE6537A1-D6FC-4f65-9D91-7224C49458BB}"/>
          </c:extLst>
        </c:dLbl>
      </c:pivotFmt>
      <c:pivotFmt>
        <c:idx val="72"/>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dLblPos val="ctr"/>
          <c:showLegendKey val="0"/>
          <c:showVal val="0"/>
          <c:showCatName val="0"/>
          <c:showSerName val="1"/>
          <c:showPercent val="0"/>
          <c:showBubbleSize val="0"/>
          <c:extLst>
            <c:ext xmlns:c15="http://schemas.microsoft.com/office/drawing/2012/chart" uri="{CE6537A1-D6FC-4f65-9D91-7224C49458BB}"/>
          </c:extLst>
        </c:dLbl>
      </c:pivotFmt>
      <c:pivotFmt>
        <c:idx val="73"/>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dLblPos val="ctr"/>
          <c:showLegendKey val="0"/>
          <c:showVal val="0"/>
          <c:showCatName val="0"/>
          <c:showSerName val="1"/>
          <c:showPercent val="0"/>
          <c:showBubbleSize val="0"/>
          <c:extLst>
            <c:ext xmlns:c15="http://schemas.microsoft.com/office/drawing/2012/chart" uri="{CE6537A1-D6FC-4f65-9D91-7224C49458BB}"/>
          </c:extLst>
        </c:dLbl>
      </c:pivotFmt>
      <c:pivotFmt>
        <c:idx val="74"/>
        <c:spPr>
          <a:solidFill>
            <a:schemeClr val="accent5">
              <a:tint val="44000"/>
            </a:schemeClr>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dLblPos val="ctr"/>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5"/>
          </a:solidFill>
          <a:ln>
            <a:noFill/>
          </a:ln>
          <a:effectLst/>
        </c:spPr>
        <c:marker>
          <c:symbol val="none"/>
        </c:marker>
      </c:pivotFmt>
      <c:pivotFmt>
        <c:idx val="76"/>
        <c:spPr>
          <a:solidFill>
            <a:schemeClr val="accent5"/>
          </a:solidFill>
          <a:ln>
            <a:noFill/>
          </a:ln>
          <a:effectLst/>
        </c:spPr>
        <c:marker>
          <c:symbol val="none"/>
        </c:marker>
      </c:pivotFmt>
      <c:pivotFmt>
        <c:idx val="77"/>
        <c:spPr>
          <a:solidFill>
            <a:schemeClr val="accent5"/>
          </a:solidFill>
          <a:ln>
            <a:noFill/>
          </a:ln>
          <a:effectLst/>
        </c:spPr>
        <c:marker>
          <c:symbol val="none"/>
        </c:marker>
      </c:pivotFmt>
      <c:pivotFmt>
        <c:idx val="78"/>
        <c:spPr>
          <a:solidFill>
            <a:schemeClr val="accent5"/>
          </a:solidFill>
          <a:ln>
            <a:noFill/>
          </a:ln>
          <a:effectLst/>
        </c:spPr>
        <c:marker>
          <c:symbol val="none"/>
        </c:marker>
      </c:pivotFmt>
      <c:pivotFmt>
        <c:idx val="79"/>
        <c:spPr>
          <a:solidFill>
            <a:schemeClr val="accent5"/>
          </a:solidFill>
          <a:ln>
            <a:noFill/>
          </a:ln>
          <a:effectLst/>
        </c:spPr>
        <c:marker>
          <c:symbol val="none"/>
        </c:marker>
      </c:pivotFmt>
      <c:pivotFmt>
        <c:idx val="80"/>
        <c:spPr>
          <a:solidFill>
            <a:schemeClr val="accent5"/>
          </a:solidFill>
          <a:ln>
            <a:noFill/>
          </a:ln>
          <a:effectLst/>
        </c:spPr>
        <c:marker>
          <c:symbol val="none"/>
        </c:marker>
      </c:pivotFmt>
      <c:pivotFmt>
        <c:idx val="81"/>
        <c:spPr>
          <a:solidFill>
            <a:schemeClr val="accent5"/>
          </a:solidFill>
          <a:ln>
            <a:noFill/>
          </a:ln>
          <a:effectLst/>
        </c:spPr>
        <c:marker>
          <c:symbol val="none"/>
        </c:marker>
      </c:pivotFmt>
      <c:pivotFmt>
        <c:idx val="82"/>
        <c:spPr>
          <a:solidFill>
            <a:schemeClr val="accent5"/>
          </a:solidFill>
          <a:ln>
            <a:noFill/>
          </a:ln>
          <a:effectLst/>
        </c:spPr>
        <c:marker>
          <c:symbol val="none"/>
        </c:marker>
      </c:pivotFmt>
      <c:pivotFmt>
        <c:idx val="83"/>
        <c:spPr>
          <a:solidFill>
            <a:schemeClr val="accent5"/>
          </a:solidFill>
          <a:ln>
            <a:noFill/>
          </a:ln>
          <a:effectLst/>
        </c:spPr>
        <c:marker>
          <c:symbol val="none"/>
        </c:marker>
      </c:pivotFmt>
      <c:pivotFmt>
        <c:idx val="84"/>
        <c:spPr>
          <a:solidFill>
            <a:schemeClr val="accent5"/>
          </a:solidFill>
          <a:ln>
            <a:noFill/>
          </a:ln>
          <a:effectLst/>
        </c:spPr>
        <c:marker>
          <c:symbol val="none"/>
        </c:marker>
      </c:pivotFmt>
      <c:pivotFmt>
        <c:idx val="85"/>
        <c:spPr>
          <a:solidFill>
            <a:schemeClr val="accent5"/>
          </a:solidFill>
          <a:ln>
            <a:noFill/>
          </a:ln>
          <a:effectLst/>
        </c:spPr>
        <c:marker>
          <c:symbol val="none"/>
        </c:marker>
      </c:pivotFmt>
      <c:pivotFmt>
        <c:idx val="86"/>
        <c:spPr>
          <a:solidFill>
            <a:schemeClr val="accent5"/>
          </a:solidFill>
          <a:ln>
            <a:noFill/>
          </a:ln>
          <a:effectLst/>
        </c:spPr>
        <c:marker>
          <c:symbol val="none"/>
        </c:marker>
      </c:pivotFmt>
      <c:pivotFmt>
        <c:idx val="87"/>
        <c:spPr>
          <a:solidFill>
            <a:schemeClr val="accent5"/>
          </a:solidFill>
          <a:ln>
            <a:noFill/>
          </a:ln>
          <a:effectLst/>
        </c:spPr>
        <c:marker>
          <c:symbol val="none"/>
        </c:marker>
      </c:pivotFmt>
      <c:pivotFmt>
        <c:idx val="88"/>
        <c:spPr>
          <a:solidFill>
            <a:schemeClr val="accent5"/>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9"/>
        <c:spPr>
          <a:solidFill>
            <a:schemeClr val="accent5"/>
          </a:solidFill>
          <a:ln>
            <a:noFill/>
          </a:ln>
          <a:effectLst/>
        </c:spPr>
        <c:marker>
          <c:symbol val="none"/>
        </c:marker>
      </c:pivotFmt>
      <c:pivotFmt>
        <c:idx val="90"/>
        <c:spPr>
          <a:solidFill>
            <a:schemeClr val="accent5"/>
          </a:solidFill>
          <a:ln>
            <a:noFill/>
          </a:ln>
          <a:effectLst/>
        </c:spPr>
        <c:marker>
          <c:symbol val="none"/>
        </c:marker>
      </c:pivotFmt>
      <c:pivotFmt>
        <c:idx val="91"/>
        <c:spPr>
          <a:solidFill>
            <a:schemeClr val="accent5"/>
          </a:solidFill>
          <a:ln>
            <a:noFill/>
          </a:ln>
          <a:effectLst/>
        </c:spPr>
        <c:marker>
          <c:symbol val="none"/>
        </c:marker>
      </c:pivotFmt>
      <c:pivotFmt>
        <c:idx val="92"/>
        <c:spPr>
          <a:solidFill>
            <a:schemeClr val="accent5"/>
          </a:solidFill>
          <a:ln>
            <a:noFill/>
          </a:ln>
          <a:effectLst/>
        </c:spPr>
        <c:marker>
          <c:symbol val="none"/>
        </c:marker>
      </c:pivotFmt>
      <c:pivotFmt>
        <c:idx val="93"/>
        <c:spPr>
          <a:solidFill>
            <a:schemeClr val="accent5"/>
          </a:solidFill>
          <a:ln>
            <a:noFill/>
          </a:ln>
          <a:effectLst/>
        </c:spPr>
        <c:marker>
          <c:symbol val="none"/>
        </c:marker>
      </c:pivotFmt>
      <c:pivotFmt>
        <c:idx val="94"/>
        <c:spPr>
          <a:solidFill>
            <a:schemeClr val="accent5"/>
          </a:solidFill>
          <a:ln>
            <a:noFill/>
          </a:ln>
          <a:effectLst/>
        </c:spPr>
        <c:marker>
          <c:symbol val="none"/>
        </c:marker>
      </c:pivotFmt>
      <c:pivotFmt>
        <c:idx val="95"/>
        <c:spPr>
          <a:solidFill>
            <a:schemeClr val="accent5"/>
          </a:solidFill>
          <a:ln>
            <a:noFill/>
          </a:ln>
          <a:effectLst/>
        </c:spPr>
        <c:marker>
          <c:symbol val="none"/>
        </c:marker>
      </c:pivotFmt>
      <c:pivotFmt>
        <c:idx val="96"/>
        <c:spPr>
          <a:solidFill>
            <a:schemeClr val="accent5">
              <a:tint val="39000"/>
            </a:schemeClr>
          </a:solidFill>
          <a:ln>
            <a:noFill/>
          </a:ln>
          <a:effectLst/>
        </c:spPr>
      </c:pivotFmt>
      <c:pivotFmt>
        <c:idx val="97"/>
        <c:spPr>
          <a:solidFill>
            <a:schemeClr val="accent5">
              <a:tint val="39000"/>
            </a:schemeClr>
          </a:solidFill>
          <a:ln>
            <a:noFill/>
          </a:ln>
          <a:effectLst/>
        </c:spPr>
      </c:pivotFmt>
      <c:pivotFmt>
        <c:idx val="98"/>
        <c:spPr>
          <a:solidFill>
            <a:schemeClr val="accent5">
              <a:tint val="39000"/>
            </a:schemeClr>
          </a:solidFill>
          <a:ln>
            <a:noFill/>
          </a:ln>
          <a:effectLst/>
        </c:spPr>
      </c:pivotFmt>
      <c:pivotFmt>
        <c:idx val="99"/>
        <c:spPr>
          <a:solidFill>
            <a:schemeClr val="accent5">
              <a:tint val="39000"/>
            </a:schemeClr>
          </a:solidFill>
          <a:ln>
            <a:noFill/>
          </a:ln>
          <a:effectLst/>
        </c:spPr>
      </c:pivotFmt>
      <c:pivotFmt>
        <c:idx val="100"/>
        <c:spPr>
          <a:solidFill>
            <a:schemeClr val="accent5">
              <a:tint val="39000"/>
            </a:schemeClr>
          </a:solidFill>
          <a:ln>
            <a:noFill/>
          </a:ln>
          <a:effectLst/>
        </c:spPr>
      </c:pivotFmt>
      <c:pivotFmt>
        <c:idx val="101"/>
        <c:spPr>
          <a:solidFill>
            <a:schemeClr val="accent5">
              <a:tint val="39000"/>
            </a:schemeClr>
          </a:solidFill>
          <a:ln>
            <a:noFill/>
          </a:ln>
          <a:effectLst/>
        </c:spPr>
      </c:pivotFmt>
      <c:pivotFmt>
        <c:idx val="102"/>
        <c:spPr>
          <a:solidFill>
            <a:schemeClr val="accent5"/>
          </a:solidFill>
          <a:ln>
            <a:noFill/>
          </a:ln>
          <a:effectLst/>
        </c:spPr>
        <c:marker>
          <c:symbol val="none"/>
        </c:marker>
      </c:pivotFmt>
      <c:pivotFmt>
        <c:idx val="103"/>
        <c:spPr>
          <a:solidFill>
            <a:schemeClr val="accent5"/>
          </a:solidFill>
          <a:ln>
            <a:noFill/>
          </a:ln>
          <a:effectLst/>
        </c:spPr>
        <c:marker>
          <c:symbol val="none"/>
        </c:marker>
      </c:pivotFmt>
      <c:pivotFmt>
        <c:idx val="104"/>
        <c:spPr>
          <a:solidFill>
            <a:schemeClr val="accent5"/>
          </a:solidFill>
          <a:ln>
            <a:noFill/>
          </a:ln>
          <a:effectLst/>
        </c:spPr>
        <c:marker>
          <c:symbol val="none"/>
        </c:marker>
      </c:pivotFmt>
      <c:pivotFmt>
        <c:idx val="105"/>
        <c:spPr>
          <a:solidFill>
            <a:schemeClr val="accent5"/>
          </a:solidFill>
          <a:ln>
            <a:noFill/>
          </a:ln>
          <a:effectLst/>
        </c:spPr>
        <c:marker>
          <c:symbol val="none"/>
        </c:marker>
      </c:pivotFmt>
      <c:pivotFmt>
        <c:idx val="106"/>
        <c:spPr>
          <a:solidFill>
            <a:schemeClr val="accent5"/>
          </a:solidFill>
          <a:ln>
            <a:noFill/>
          </a:ln>
          <a:effectLst/>
        </c:spPr>
        <c:marker>
          <c:symbol val="none"/>
        </c:marker>
      </c:pivotFmt>
      <c:pivotFmt>
        <c:idx val="107"/>
        <c:spPr>
          <a:solidFill>
            <a:schemeClr val="accent5"/>
          </a:solidFill>
          <a:ln>
            <a:noFill/>
          </a:ln>
          <a:effectLst/>
        </c:spPr>
        <c:marker>
          <c:symbol val="none"/>
        </c:marker>
      </c:pivotFmt>
      <c:pivotFmt>
        <c:idx val="108"/>
        <c:spPr>
          <a:solidFill>
            <a:schemeClr val="accent5"/>
          </a:solidFill>
          <a:ln>
            <a:noFill/>
          </a:ln>
          <a:effectLst/>
        </c:spPr>
        <c:marker>
          <c:symbol val="none"/>
        </c:marker>
      </c:pivotFmt>
      <c:pivotFmt>
        <c:idx val="109"/>
        <c:spPr>
          <a:solidFill>
            <a:schemeClr val="accent5"/>
          </a:solidFill>
          <a:ln>
            <a:noFill/>
          </a:ln>
          <a:effectLst/>
        </c:spPr>
        <c:marker>
          <c:symbol val="none"/>
        </c:marker>
      </c:pivotFmt>
      <c:pivotFmt>
        <c:idx val="110"/>
        <c:spPr>
          <a:solidFill>
            <a:schemeClr val="accent5"/>
          </a:solidFill>
          <a:ln>
            <a:noFill/>
          </a:ln>
          <a:effectLst/>
        </c:spPr>
        <c:marker>
          <c:symbol val="none"/>
        </c:marker>
      </c:pivotFmt>
      <c:pivotFmt>
        <c:idx val="111"/>
        <c:spPr>
          <a:solidFill>
            <a:schemeClr val="accent5"/>
          </a:solidFill>
          <a:ln>
            <a:noFill/>
          </a:ln>
          <a:effectLst/>
        </c:spPr>
        <c:marker>
          <c:symbol val="none"/>
        </c:marker>
      </c:pivotFmt>
      <c:pivotFmt>
        <c:idx val="112"/>
        <c:spPr>
          <a:solidFill>
            <a:schemeClr val="accent5"/>
          </a:solidFill>
          <a:ln>
            <a:noFill/>
          </a:ln>
          <a:effectLst/>
        </c:spPr>
        <c:marker>
          <c:symbol val="none"/>
        </c:marker>
      </c:pivotFmt>
      <c:pivotFmt>
        <c:idx val="113"/>
        <c:spPr>
          <a:solidFill>
            <a:schemeClr val="accent5"/>
          </a:solidFill>
          <a:ln>
            <a:noFill/>
          </a:ln>
          <a:effectLst/>
        </c:spPr>
        <c:marker>
          <c:symbol val="none"/>
        </c:marker>
      </c:pivotFmt>
      <c:pivotFmt>
        <c:idx val="114"/>
        <c:spPr>
          <a:solidFill>
            <a:schemeClr val="accent5"/>
          </a:solidFill>
          <a:ln>
            <a:noFill/>
          </a:ln>
          <a:effectLst/>
        </c:spPr>
        <c:marker>
          <c:symbol val="none"/>
        </c:marker>
      </c:pivotFmt>
      <c:pivotFmt>
        <c:idx val="115"/>
        <c:spPr>
          <a:solidFill>
            <a:schemeClr val="accent5"/>
          </a:solidFill>
          <a:ln>
            <a:noFill/>
          </a:ln>
          <a:effectLst/>
        </c:spPr>
        <c:marker>
          <c:symbol val="none"/>
        </c:marker>
      </c:pivotFmt>
      <c:pivotFmt>
        <c:idx val="116"/>
        <c:spPr>
          <a:solidFill>
            <a:schemeClr val="accent5"/>
          </a:solidFill>
          <a:ln>
            <a:noFill/>
          </a:ln>
          <a:effectLst/>
        </c:spPr>
        <c:marker>
          <c:symbol val="none"/>
        </c:marker>
      </c:pivotFmt>
      <c:pivotFmt>
        <c:idx val="117"/>
        <c:spPr>
          <a:solidFill>
            <a:schemeClr val="accent5"/>
          </a:solidFill>
          <a:ln>
            <a:noFill/>
          </a:ln>
          <a:effectLst/>
        </c:spPr>
        <c:marker>
          <c:symbol val="none"/>
        </c:marker>
      </c:pivotFmt>
      <c:pivotFmt>
        <c:idx val="118"/>
        <c:spPr>
          <a:solidFill>
            <a:schemeClr val="accent5"/>
          </a:solidFill>
          <a:ln>
            <a:noFill/>
          </a:ln>
          <a:effectLst/>
        </c:spPr>
        <c:marker>
          <c:symbol val="none"/>
        </c:marker>
      </c:pivotFmt>
    </c:pivotFmts>
    <c:plotArea>
      <c:layout>
        <c:manualLayout>
          <c:layoutTarget val="inner"/>
          <c:xMode val="edge"/>
          <c:yMode val="edge"/>
          <c:x val="3.730038269894427E-2"/>
          <c:y val="4.496831372847402E-2"/>
          <c:w val="0.96223476224625015"/>
          <c:h val="0.60507009609039253"/>
        </c:manualLayout>
      </c:layout>
      <c:barChart>
        <c:barDir val="col"/>
        <c:grouping val="stacked"/>
        <c:varyColors val="0"/>
        <c:ser>
          <c:idx val="0"/>
          <c:order val="0"/>
          <c:tx>
            <c:strRef>
              <c:f>Altmaier!$C$7:$C$8</c:f>
              <c:strCache>
                <c:ptCount val="1"/>
                <c:pt idx="0">
                  <c:v>DEU</c:v>
                </c:pt>
              </c:strCache>
            </c:strRef>
          </c:tx>
          <c:spPr>
            <a:solidFill>
              <a:schemeClr val="accent5"/>
            </a:solidFill>
            <a:ln>
              <a:noFill/>
            </a:ln>
            <a:effectLst/>
          </c:spPr>
          <c:invertIfNegative val="0"/>
          <c:cat>
            <c:multiLvlStrRef>
              <c:f>Altmaier!$A$9:$B$19</c:f>
              <c:multiLvlStrCache>
                <c:ptCount val="11"/>
                <c:lvl>
                  <c:pt idx="0">
                    <c:v>Altmaier_25_100</c:v>
                  </c:pt>
                  <c:pt idx="1">
                    <c:v>Altmaier_100_0</c:v>
                  </c:pt>
                  <c:pt idx="2">
                    <c:v>Altmaier_50_50</c:v>
                  </c:pt>
                  <c:pt idx="3">
                    <c:v>Altmaier_0_100</c:v>
                  </c:pt>
                  <c:pt idx="4">
                    <c:v>Altmaier_0_0</c:v>
                  </c:pt>
                  <c:pt idx="5">
                    <c:v>Altmaier_25_100</c:v>
                  </c:pt>
                  <c:pt idx="6">
                    <c:v>Altmaier_100_0</c:v>
                  </c:pt>
                  <c:pt idx="7">
                    <c:v>Altmaier_50_50</c:v>
                  </c:pt>
                  <c:pt idx="8">
                    <c:v>Altmaier_0_100</c:v>
                  </c:pt>
                  <c:pt idx="9">
                    <c:v>Altmaier_0_0</c:v>
                  </c:pt>
                  <c:pt idx="10">
                    <c:v>Altmaier_0_0</c:v>
                  </c:pt>
                </c:lvl>
                <c:lvl>
                  <c:pt idx="0">
                    <c:v>2030</c:v>
                  </c:pt>
                  <c:pt idx="5">
                    <c:v>2040</c:v>
                  </c:pt>
                  <c:pt idx="10">
                    <c:v>2050</c:v>
                  </c:pt>
                </c:lvl>
              </c:multiLvlStrCache>
            </c:multiLvlStrRef>
          </c:cat>
          <c:val>
            <c:numRef>
              <c:f>Altmaier!$C$9:$C$19</c:f>
              <c:numCache>
                <c:formatCode>0.0</c:formatCode>
                <c:ptCount val="11"/>
                <c:pt idx="0">
                  <c:v>1.5</c:v>
                </c:pt>
                <c:pt idx="1">
                  <c:v>2.7</c:v>
                </c:pt>
                <c:pt idx="2">
                  <c:v>5.5</c:v>
                </c:pt>
                <c:pt idx="3">
                  <c:v>8.6</c:v>
                </c:pt>
                <c:pt idx="4">
                  <c:v>23.7</c:v>
                </c:pt>
                <c:pt idx="5">
                  <c:v>0.7</c:v>
                </c:pt>
                <c:pt idx="6">
                  <c:v>1.7</c:v>
                </c:pt>
                <c:pt idx="7">
                  <c:v>4.3</c:v>
                </c:pt>
                <c:pt idx="8">
                  <c:v>9.1999999999999993</c:v>
                </c:pt>
                <c:pt idx="9">
                  <c:v>21.2</c:v>
                </c:pt>
                <c:pt idx="10">
                  <c:v>2.4</c:v>
                </c:pt>
              </c:numCache>
            </c:numRef>
          </c:val>
          <c:extLst>
            <c:ext xmlns:c16="http://schemas.microsoft.com/office/drawing/2014/chart" uri="{C3380CC4-5D6E-409C-BE32-E72D297353CC}">
              <c16:uniqueId val="{00000000-3C37-41EE-98F3-864694319B99}"/>
            </c:ext>
          </c:extLst>
        </c:ser>
        <c:dLbls>
          <c:showLegendKey val="0"/>
          <c:showVal val="0"/>
          <c:showCatName val="0"/>
          <c:showSerName val="0"/>
          <c:showPercent val="0"/>
          <c:showBubbleSize val="0"/>
        </c:dLbls>
        <c:gapWidth val="219"/>
        <c:overlap val="100"/>
        <c:axId val="659492736"/>
        <c:axId val="659493128"/>
      </c:barChart>
      <c:catAx>
        <c:axId val="65949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659493128"/>
        <c:crosses val="autoZero"/>
        <c:auto val="1"/>
        <c:lblAlgn val="ctr"/>
        <c:lblOffset val="100"/>
        <c:noMultiLvlLbl val="0"/>
      </c:catAx>
      <c:valAx>
        <c:axId val="65949312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6594927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9349746728255438E-2"/>
          <c:y val="3.0683555859865343E-2"/>
          <c:w val="0.86549115633909157"/>
          <c:h val="0.7026509186351706"/>
        </c:manualLayout>
      </c:layout>
      <c:barChart>
        <c:barDir val="col"/>
        <c:grouping val="stacked"/>
        <c:varyColors val="0"/>
        <c:ser>
          <c:idx val="0"/>
          <c:order val="0"/>
          <c:tx>
            <c:strRef>
              <c:f>'Selection ZZZ'!$AD$2</c:f>
              <c:strCache>
                <c:ptCount val="1"/>
                <c:pt idx="0">
                  <c:v>DEU</c:v>
                </c:pt>
              </c:strCache>
            </c:strRef>
          </c:tx>
          <c:spPr>
            <a:solidFill>
              <a:schemeClr val="accent5">
                <a:shade val="44000"/>
              </a:schemeClr>
            </a:solidFill>
            <a:ln>
              <a:noFill/>
            </a:ln>
            <a:effectLst/>
          </c:spPr>
          <c:invertIfNegative val="0"/>
          <c:cat>
            <c:multiLvlStrRef>
              <c:f>'Selection ZZZ'!$AB$3:$AC$42</c:f>
              <c:multiLvlStrCache>
                <c:ptCount val="32"/>
                <c:lvl>
                  <c:pt idx="0">
                    <c:v>Base Case</c:v>
                  </c:pt>
                  <c:pt idx="1">
                    <c:v>Altmaier_0_0</c:v>
                  </c:pt>
                  <c:pt idx="2">
                    <c:v>Altmaier_0_100</c:v>
                  </c:pt>
                  <c:pt idx="3">
                    <c:v>Altmaier_100_0</c:v>
                  </c:pt>
                  <c:pt idx="4">
                    <c:v>Jinping_0_0</c:v>
                  </c:pt>
                  <c:pt idx="5">
                    <c:v>Trump000</c:v>
                  </c:pt>
                  <c:pt idx="6">
                    <c:v>Trump100</c:v>
                  </c:pt>
                  <c:pt idx="7">
                    <c:v>Putin</c:v>
                  </c:pt>
                  <c:pt idx="8">
                    <c:v>Base Case</c:v>
                  </c:pt>
                  <c:pt idx="9">
                    <c:v>Altmaier_0_0</c:v>
                  </c:pt>
                  <c:pt idx="10">
                    <c:v>Altmaier_0_100</c:v>
                  </c:pt>
                  <c:pt idx="11">
                    <c:v>Altmaier_100_0</c:v>
                  </c:pt>
                  <c:pt idx="12">
                    <c:v>Jinping_0_0</c:v>
                  </c:pt>
                  <c:pt idx="13">
                    <c:v>Trump000</c:v>
                  </c:pt>
                  <c:pt idx="14">
                    <c:v>Trump100</c:v>
                  </c:pt>
                  <c:pt idx="15">
                    <c:v>Putin</c:v>
                  </c:pt>
                  <c:pt idx="16">
                    <c:v>Base Case</c:v>
                  </c:pt>
                  <c:pt idx="17">
                    <c:v>Altmaier_0_0</c:v>
                  </c:pt>
                  <c:pt idx="18">
                    <c:v>Altmaier_0_100</c:v>
                  </c:pt>
                  <c:pt idx="19">
                    <c:v>Altmaier_100_0</c:v>
                  </c:pt>
                  <c:pt idx="20">
                    <c:v>Jinping_0_0</c:v>
                  </c:pt>
                  <c:pt idx="21">
                    <c:v>Trump000</c:v>
                  </c:pt>
                  <c:pt idx="22">
                    <c:v>Trump100</c:v>
                  </c:pt>
                  <c:pt idx="23">
                    <c:v>Putin</c:v>
                  </c:pt>
                  <c:pt idx="24">
                    <c:v>Base Case</c:v>
                  </c:pt>
                  <c:pt idx="25">
                    <c:v>Altmaier_0_0</c:v>
                  </c:pt>
                  <c:pt idx="26">
                    <c:v>Altmaier_0_100</c:v>
                  </c:pt>
                  <c:pt idx="27">
                    <c:v>Altmaier_100_0</c:v>
                  </c:pt>
                  <c:pt idx="28">
                    <c:v>Jinping_0_0</c:v>
                  </c:pt>
                  <c:pt idx="29">
                    <c:v>Trump000</c:v>
                  </c:pt>
                  <c:pt idx="30">
                    <c:v>Trump100</c:v>
                  </c:pt>
                  <c:pt idx="31">
                    <c:v>Putin</c:v>
                  </c:pt>
                </c:lvl>
                <c:lvl>
                  <c:pt idx="0">
                    <c:v>2020</c:v>
                  </c:pt>
                  <c:pt idx="8">
                    <c:v>2030</c:v>
                  </c:pt>
                  <c:pt idx="16">
                    <c:v>2040</c:v>
                  </c:pt>
                  <c:pt idx="24">
                    <c:v>2050</c:v>
                  </c:pt>
                </c:lvl>
              </c:multiLvlStrCache>
              <c:extLst/>
            </c:multiLvlStrRef>
          </c:cat>
          <c:val>
            <c:numRef>
              <c:f>'Selection ZZZ'!$AD$3:$AD$42</c:f>
              <c:numCache>
                <c:formatCode>0</c:formatCode>
                <c:ptCount val="32"/>
                <c:pt idx="0">
                  <c:v>11.058714869978042</c:v>
                </c:pt>
                <c:pt idx="1">
                  <c:v>11.058912587298313</c:v>
                </c:pt>
                <c:pt idx="2">
                  <c:v>11.058705141588925</c:v>
                </c:pt>
                <c:pt idx="3">
                  <c:v>11.058712452116744</c:v>
                </c:pt>
                <c:pt idx="4">
                  <c:v>11.060448402610685</c:v>
                </c:pt>
                <c:pt idx="5">
                  <c:v>10.808873832703588</c:v>
                </c:pt>
                <c:pt idx="6">
                  <c:v>11.067995364948988</c:v>
                </c:pt>
                <c:pt idx="7">
                  <c:v>11.21322168325181</c:v>
                </c:pt>
                <c:pt idx="8">
                  <c:v>7.0299926493814215</c:v>
                </c:pt>
                <c:pt idx="9">
                  <c:v>6.9891762286486108</c:v>
                </c:pt>
                <c:pt idx="10">
                  <c:v>7.0268543802949752</c:v>
                </c:pt>
                <c:pt idx="11">
                  <c:v>7.0294343915974125</c:v>
                </c:pt>
                <c:pt idx="12">
                  <c:v>7.0308954286414078</c:v>
                </c:pt>
                <c:pt idx="13">
                  <c:v>6.892460906091201</c:v>
                </c:pt>
                <c:pt idx="14">
                  <c:v>7.029997970063496</c:v>
                </c:pt>
                <c:pt idx="15">
                  <c:v>7.0475498624799746</c:v>
                </c:pt>
                <c:pt idx="16">
                  <c:v>3.0940584690919275</c:v>
                </c:pt>
                <c:pt idx="17">
                  <c:v>3.088975973629696</c:v>
                </c:pt>
                <c:pt idx="18">
                  <c:v>3.092412247337804</c:v>
                </c:pt>
                <c:pt idx="19">
                  <c:v>3.0937145691012184</c:v>
                </c:pt>
                <c:pt idx="20">
                  <c:v>3.0941253226542971</c:v>
                </c:pt>
                <c:pt idx="21">
                  <c:v>3.0753238944527572</c:v>
                </c:pt>
                <c:pt idx="22">
                  <c:v>3.0940455107299289</c:v>
                </c:pt>
                <c:pt idx="23">
                  <c:v>3.1013645542660631</c:v>
                </c:pt>
                <c:pt idx="24">
                  <c:v>2.6500794262267555</c:v>
                </c:pt>
                <c:pt idx="25">
                  <c:v>2.6469986955299007</c:v>
                </c:pt>
                <c:pt idx="26">
                  <c:v>2.6497520687239393</c:v>
                </c:pt>
                <c:pt idx="27">
                  <c:v>2.6498674405136566</c:v>
                </c:pt>
                <c:pt idx="28">
                  <c:v>2.6503638364432427</c:v>
                </c:pt>
                <c:pt idx="29">
                  <c:v>2.6460212750021017</c:v>
                </c:pt>
                <c:pt idx="30">
                  <c:v>2.6500701441741081</c:v>
                </c:pt>
                <c:pt idx="31">
                  <c:v>2.6613397579317368</c:v>
                </c:pt>
              </c:numCache>
              <c:extLst/>
            </c:numRef>
          </c:val>
          <c:extLst>
            <c:ext xmlns:c16="http://schemas.microsoft.com/office/drawing/2014/chart" uri="{C3380CC4-5D6E-409C-BE32-E72D297353CC}">
              <c16:uniqueId val="{00000000-259F-496B-ACD6-8B9C600040B3}"/>
            </c:ext>
          </c:extLst>
        </c:ser>
        <c:ser>
          <c:idx val="4"/>
          <c:order val="1"/>
          <c:tx>
            <c:strRef>
              <c:f>'Selection ZZZ'!$AH$2</c:f>
              <c:strCache>
                <c:ptCount val="1"/>
                <c:pt idx="0">
                  <c:v>NOR</c:v>
                </c:pt>
              </c:strCache>
            </c:strRef>
          </c:tx>
          <c:spPr>
            <a:solidFill>
              <a:schemeClr val="accent5"/>
            </a:solidFill>
            <a:ln>
              <a:noFill/>
            </a:ln>
            <a:effectLst/>
          </c:spPr>
          <c:invertIfNegative val="0"/>
          <c:cat>
            <c:multiLvlStrRef>
              <c:f>'Selection ZZZ'!$AB$3:$AC$42</c:f>
              <c:multiLvlStrCache>
                <c:ptCount val="32"/>
                <c:lvl>
                  <c:pt idx="0">
                    <c:v>Base Case</c:v>
                  </c:pt>
                  <c:pt idx="1">
                    <c:v>Altmaier_0_0</c:v>
                  </c:pt>
                  <c:pt idx="2">
                    <c:v>Altmaier_0_100</c:v>
                  </c:pt>
                  <c:pt idx="3">
                    <c:v>Altmaier_100_0</c:v>
                  </c:pt>
                  <c:pt idx="4">
                    <c:v>Jinping_0_0</c:v>
                  </c:pt>
                  <c:pt idx="5">
                    <c:v>Trump000</c:v>
                  </c:pt>
                  <c:pt idx="6">
                    <c:v>Trump100</c:v>
                  </c:pt>
                  <c:pt idx="7">
                    <c:v>Putin</c:v>
                  </c:pt>
                  <c:pt idx="8">
                    <c:v>Base Case</c:v>
                  </c:pt>
                  <c:pt idx="9">
                    <c:v>Altmaier_0_0</c:v>
                  </c:pt>
                  <c:pt idx="10">
                    <c:v>Altmaier_0_100</c:v>
                  </c:pt>
                  <c:pt idx="11">
                    <c:v>Altmaier_100_0</c:v>
                  </c:pt>
                  <c:pt idx="12">
                    <c:v>Jinping_0_0</c:v>
                  </c:pt>
                  <c:pt idx="13">
                    <c:v>Trump000</c:v>
                  </c:pt>
                  <c:pt idx="14">
                    <c:v>Trump100</c:v>
                  </c:pt>
                  <c:pt idx="15">
                    <c:v>Putin</c:v>
                  </c:pt>
                  <c:pt idx="16">
                    <c:v>Base Case</c:v>
                  </c:pt>
                  <c:pt idx="17">
                    <c:v>Altmaier_0_0</c:v>
                  </c:pt>
                  <c:pt idx="18">
                    <c:v>Altmaier_0_100</c:v>
                  </c:pt>
                  <c:pt idx="19">
                    <c:v>Altmaier_100_0</c:v>
                  </c:pt>
                  <c:pt idx="20">
                    <c:v>Jinping_0_0</c:v>
                  </c:pt>
                  <c:pt idx="21">
                    <c:v>Trump000</c:v>
                  </c:pt>
                  <c:pt idx="22">
                    <c:v>Trump100</c:v>
                  </c:pt>
                  <c:pt idx="23">
                    <c:v>Putin</c:v>
                  </c:pt>
                  <c:pt idx="24">
                    <c:v>Base Case</c:v>
                  </c:pt>
                  <c:pt idx="25">
                    <c:v>Altmaier_0_0</c:v>
                  </c:pt>
                  <c:pt idx="26">
                    <c:v>Altmaier_0_100</c:v>
                  </c:pt>
                  <c:pt idx="27">
                    <c:v>Altmaier_100_0</c:v>
                  </c:pt>
                  <c:pt idx="28">
                    <c:v>Jinping_0_0</c:v>
                  </c:pt>
                  <c:pt idx="29">
                    <c:v>Trump000</c:v>
                  </c:pt>
                  <c:pt idx="30">
                    <c:v>Trump100</c:v>
                  </c:pt>
                  <c:pt idx="31">
                    <c:v>Putin</c:v>
                  </c:pt>
                </c:lvl>
                <c:lvl>
                  <c:pt idx="0">
                    <c:v>2020</c:v>
                  </c:pt>
                  <c:pt idx="8">
                    <c:v>2030</c:v>
                  </c:pt>
                  <c:pt idx="16">
                    <c:v>2040</c:v>
                  </c:pt>
                  <c:pt idx="24">
                    <c:v>2050</c:v>
                  </c:pt>
                </c:lvl>
              </c:multiLvlStrCache>
              <c:extLst/>
            </c:multiLvlStrRef>
          </c:cat>
          <c:val>
            <c:numRef>
              <c:f>'Selection ZZZ'!$AH$3:$AH$42</c:f>
              <c:numCache>
                <c:formatCode>0</c:formatCode>
                <c:ptCount val="32"/>
                <c:pt idx="0">
                  <c:v>24.7</c:v>
                </c:pt>
                <c:pt idx="1">
                  <c:v>24.6</c:v>
                </c:pt>
                <c:pt idx="2">
                  <c:v>24.7</c:v>
                </c:pt>
                <c:pt idx="3">
                  <c:v>24.7</c:v>
                </c:pt>
                <c:pt idx="4">
                  <c:v>24.7</c:v>
                </c:pt>
                <c:pt idx="5">
                  <c:v>24.6</c:v>
                </c:pt>
                <c:pt idx="6">
                  <c:v>24.6</c:v>
                </c:pt>
                <c:pt idx="7">
                  <c:v>27.4</c:v>
                </c:pt>
                <c:pt idx="8">
                  <c:v>28.6</c:v>
                </c:pt>
                <c:pt idx="9">
                  <c:v>20.2</c:v>
                </c:pt>
                <c:pt idx="10">
                  <c:v>26.1</c:v>
                </c:pt>
                <c:pt idx="11">
                  <c:v>28.3</c:v>
                </c:pt>
                <c:pt idx="12">
                  <c:v>28.6</c:v>
                </c:pt>
                <c:pt idx="13">
                  <c:v>27.4</c:v>
                </c:pt>
                <c:pt idx="14">
                  <c:v>28.5</c:v>
                </c:pt>
                <c:pt idx="15">
                  <c:v>31.1</c:v>
                </c:pt>
                <c:pt idx="16">
                  <c:v>30.5</c:v>
                </c:pt>
                <c:pt idx="17">
                  <c:v>20.9</c:v>
                </c:pt>
                <c:pt idx="18">
                  <c:v>27.4</c:v>
                </c:pt>
                <c:pt idx="19">
                  <c:v>29.9</c:v>
                </c:pt>
                <c:pt idx="20">
                  <c:v>30.4</c:v>
                </c:pt>
                <c:pt idx="21">
                  <c:v>30.3</c:v>
                </c:pt>
                <c:pt idx="22">
                  <c:v>30.5</c:v>
                </c:pt>
                <c:pt idx="23">
                  <c:v>32.1</c:v>
                </c:pt>
                <c:pt idx="24">
                  <c:v>27.9</c:v>
                </c:pt>
                <c:pt idx="25">
                  <c:v>20.6</c:v>
                </c:pt>
                <c:pt idx="26">
                  <c:v>27.1</c:v>
                </c:pt>
                <c:pt idx="27">
                  <c:v>27.5</c:v>
                </c:pt>
                <c:pt idx="28">
                  <c:v>27.7</c:v>
                </c:pt>
                <c:pt idx="29">
                  <c:v>27.9</c:v>
                </c:pt>
                <c:pt idx="30">
                  <c:v>27.9</c:v>
                </c:pt>
                <c:pt idx="31">
                  <c:v>32</c:v>
                </c:pt>
              </c:numCache>
              <c:extLst/>
            </c:numRef>
          </c:val>
          <c:extLst>
            <c:ext xmlns:c16="http://schemas.microsoft.com/office/drawing/2014/chart" uri="{C3380CC4-5D6E-409C-BE32-E72D297353CC}">
              <c16:uniqueId val="{00000001-259F-496B-ACD6-8B9C600040B3}"/>
            </c:ext>
          </c:extLst>
        </c:ser>
        <c:ser>
          <c:idx val="6"/>
          <c:order val="2"/>
          <c:tx>
            <c:strRef>
              <c:f>'Selection ZZZ'!$AJ$2</c:f>
              <c:strCache>
                <c:ptCount val="1"/>
                <c:pt idx="0">
                  <c:v>RUS</c:v>
                </c:pt>
              </c:strCache>
            </c:strRef>
          </c:tx>
          <c:spPr>
            <a:solidFill>
              <a:schemeClr val="accent5">
                <a:tint val="72000"/>
              </a:schemeClr>
            </a:solidFill>
            <a:ln>
              <a:noFill/>
            </a:ln>
            <a:effectLst/>
          </c:spPr>
          <c:invertIfNegative val="0"/>
          <c:cat>
            <c:multiLvlStrRef>
              <c:f>'Selection ZZZ'!$AB$3:$AC$42</c:f>
              <c:multiLvlStrCache>
                <c:ptCount val="32"/>
                <c:lvl>
                  <c:pt idx="0">
                    <c:v>Base Case</c:v>
                  </c:pt>
                  <c:pt idx="1">
                    <c:v>Altmaier_0_0</c:v>
                  </c:pt>
                  <c:pt idx="2">
                    <c:v>Altmaier_0_100</c:v>
                  </c:pt>
                  <c:pt idx="3">
                    <c:v>Altmaier_100_0</c:v>
                  </c:pt>
                  <c:pt idx="4">
                    <c:v>Jinping_0_0</c:v>
                  </c:pt>
                  <c:pt idx="5">
                    <c:v>Trump000</c:v>
                  </c:pt>
                  <c:pt idx="6">
                    <c:v>Trump100</c:v>
                  </c:pt>
                  <c:pt idx="7">
                    <c:v>Putin</c:v>
                  </c:pt>
                  <c:pt idx="8">
                    <c:v>Base Case</c:v>
                  </c:pt>
                  <c:pt idx="9">
                    <c:v>Altmaier_0_0</c:v>
                  </c:pt>
                  <c:pt idx="10">
                    <c:v>Altmaier_0_100</c:v>
                  </c:pt>
                  <c:pt idx="11">
                    <c:v>Altmaier_100_0</c:v>
                  </c:pt>
                  <c:pt idx="12">
                    <c:v>Jinping_0_0</c:v>
                  </c:pt>
                  <c:pt idx="13">
                    <c:v>Trump000</c:v>
                  </c:pt>
                  <c:pt idx="14">
                    <c:v>Trump100</c:v>
                  </c:pt>
                  <c:pt idx="15">
                    <c:v>Putin</c:v>
                  </c:pt>
                  <c:pt idx="16">
                    <c:v>Base Case</c:v>
                  </c:pt>
                  <c:pt idx="17">
                    <c:v>Altmaier_0_0</c:v>
                  </c:pt>
                  <c:pt idx="18">
                    <c:v>Altmaier_0_100</c:v>
                  </c:pt>
                  <c:pt idx="19">
                    <c:v>Altmaier_100_0</c:v>
                  </c:pt>
                  <c:pt idx="20">
                    <c:v>Jinping_0_0</c:v>
                  </c:pt>
                  <c:pt idx="21">
                    <c:v>Trump000</c:v>
                  </c:pt>
                  <c:pt idx="22">
                    <c:v>Trump100</c:v>
                  </c:pt>
                  <c:pt idx="23">
                    <c:v>Putin</c:v>
                  </c:pt>
                  <c:pt idx="24">
                    <c:v>Base Case</c:v>
                  </c:pt>
                  <c:pt idx="25">
                    <c:v>Altmaier_0_0</c:v>
                  </c:pt>
                  <c:pt idx="26">
                    <c:v>Altmaier_0_100</c:v>
                  </c:pt>
                  <c:pt idx="27">
                    <c:v>Altmaier_100_0</c:v>
                  </c:pt>
                  <c:pt idx="28">
                    <c:v>Jinping_0_0</c:v>
                  </c:pt>
                  <c:pt idx="29">
                    <c:v>Trump000</c:v>
                  </c:pt>
                  <c:pt idx="30">
                    <c:v>Trump100</c:v>
                  </c:pt>
                  <c:pt idx="31">
                    <c:v>Putin</c:v>
                  </c:pt>
                </c:lvl>
                <c:lvl>
                  <c:pt idx="0">
                    <c:v>2020</c:v>
                  </c:pt>
                  <c:pt idx="8">
                    <c:v>2030</c:v>
                  </c:pt>
                  <c:pt idx="16">
                    <c:v>2040</c:v>
                  </c:pt>
                  <c:pt idx="24">
                    <c:v>2050</c:v>
                  </c:pt>
                </c:lvl>
              </c:multiLvlStrCache>
              <c:extLst/>
            </c:multiLvlStrRef>
          </c:cat>
          <c:val>
            <c:numRef>
              <c:f>'Selection ZZZ'!$AJ$3:$AJ$42</c:f>
              <c:numCache>
                <c:formatCode>0</c:formatCode>
                <c:ptCount val="32"/>
                <c:pt idx="0">
                  <c:v>22.9</c:v>
                </c:pt>
                <c:pt idx="1">
                  <c:v>22.9</c:v>
                </c:pt>
                <c:pt idx="2">
                  <c:v>22.9</c:v>
                </c:pt>
                <c:pt idx="3">
                  <c:v>22.9</c:v>
                </c:pt>
                <c:pt idx="4">
                  <c:v>22.9</c:v>
                </c:pt>
                <c:pt idx="5">
                  <c:v>18.899999999999999</c:v>
                </c:pt>
                <c:pt idx="6">
                  <c:v>21.1</c:v>
                </c:pt>
                <c:pt idx="8">
                  <c:v>29.4</c:v>
                </c:pt>
                <c:pt idx="9">
                  <c:v>24.8</c:v>
                </c:pt>
                <c:pt idx="10">
                  <c:v>28</c:v>
                </c:pt>
                <c:pt idx="11">
                  <c:v>29.2</c:v>
                </c:pt>
                <c:pt idx="12">
                  <c:v>29.7</c:v>
                </c:pt>
                <c:pt idx="13">
                  <c:v>25</c:v>
                </c:pt>
                <c:pt idx="14">
                  <c:v>29.3</c:v>
                </c:pt>
                <c:pt idx="16">
                  <c:v>32.5</c:v>
                </c:pt>
                <c:pt idx="17">
                  <c:v>26.9</c:v>
                </c:pt>
                <c:pt idx="18">
                  <c:v>30.6</c:v>
                </c:pt>
                <c:pt idx="19">
                  <c:v>32.1</c:v>
                </c:pt>
                <c:pt idx="20">
                  <c:v>32.6</c:v>
                </c:pt>
                <c:pt idx="21">
                  <c:v>28.5</c:v>
                </c:pt>
                <c:pt idx="22">
                  <c:v>32.5</c:v>
                </c:pt>
                <c:pt idx="24">
                  <c:v>35.5</c:v>
                </c:pt>
                <c:pt idx="25">
                  <c:v>31.8</c:v>
                </c:pt>
                <c:pt idx="26">
                  <c:v>35.1</c:v>
                </c:pt>
                <c:pt idx="27">
                  <c:v>35.200000000000003</c:v>
                </c:pt>
                <c:pt idx="28">
                  <c:v>35.9</c:v>
                </c:pt>
                <c:pt idx="29">
                  <c:v>32</c:v>
                </c:pt>
                <c:pt idx="30">
                  <c:v>35.5</c:v>
                </c:pt>
              </c:numCache>
              <c:extLst/>
            </c:numRef>
          </c:val>
          <c:extLst>
            <c:ext xmlns:c16="http://schemas.microsoft.com/office/drawing/2014/chart" uri="{C3380CC4-5D6E-409C-BE32-E72D297353CC}">
              <c16:uniqueId val="{00000002-259F-496B-ACD6-8B9C600040B3}"/>
            </c:ext>
          </c:extLst>
        </c:ser>
        <c:ser>
          <c:idx val="2"/>
          <c:order val="3"/>
          <c:tx>
            <c:strRef>
              <c:f>'Selection ZZZ'!$AF$2</c:f>
              <c:strCache>
                <c:ptCount val="1"/>
                <c:pt idx="0">
                  <c:v>DZA</c:v>
                </c:pt>
              </c:strCache>
            </c:strRef>
          </c:tx>
          <c:spPr>
            <a:pattFill prst="dkDnDiag">
              <a:fgClr>
                <a:schemeClr val="accent1"/>
              </a:fgClr>
              <a:bgClr>
                <a:schemeClr val="bg1"/>
              </a:bgClr>
            </a:pattFill>
            <a:ln>
              <a:noFill/>
            </a:ln>
            <a:effectLst/>
          </c:spPr>
          <c:invertIfNegative val="0"/>
          <c:cat>
            <c:multiLvlStrRef>
              <c:f>'Selection ZZZ'!$AB$3:$AC$42</c:f>
              <c:multiLvlStrCache>
                <c:ptCount val="32"/>
                <c:lvl>
                  <c:pt idx="0">
                    <c:v>Base Case</c:v>
                  </c:pt>
                  <c:pt idx="1">
                    <c:v>Altmaier_0_0</c:v>
                  </c:pt>
                  <c:pt idx="2">
                    <c:v>Altmaier_0_100</c:v>
                  </c:pt>
                  <c:pt idx="3">
                    <c:v>Altmaier_100_0</c:v>
                  </c:pt>
                  <c:pt idx="4">
                    <c:v>Jinping_0_0</c:v>
                  </c:pt>
                  <c:pt idx="5">
                    <c:v>Trump000</c:v>
                  </c:pt>
                  <c:pt idx="6">
                    <c:v>Trump100</c:v>
                  </c:pt>
                  <c:pt idx="7">
                    <c:v>Putin</c:v>
                  </c:pt>
                  <c:pt idx="8">
                    <c:v>Base Case</c:v>
                  </c:pt>
                  <c:pt idx="9">
                    <c:v>Altmaier_0_0</c:v>
                  </c:pt>
                  <c:pt idx="10">
                    <c:v>Altmaier_0_100</c:v>
                  </c:pt>
                  <c:pt idx="11">
                    <c:v>Altmaier_100_0</c:v>
                  </c:pt>
                  <c:pt idx="12">
                    <c:v>Jinping_0_0</c:v>
                  </c:pt>
                  <c:pt idx="13">
                    <c:v>Trump000</c:v>
                  </c:pt>
                  <c:pt idx="14">
                    <c:v>Trump100</c:v>
                  </c:pt>
                  <c:pt idx="15">
                    <c:v>Putin</c:v>
                  </c:pt>
                  <c:pt idx="16">
                    <c:v>Base Case</c:v>
                  </c:pt>
                  <c:pt idx="17">
                    <c:v>Altmaier_0_0</c:v>
                  </c:pt>
                  <c:pt idx="18">
                    <c:v>Altmaier_0_100</c:v>
                  </c:pt>
                  <c:pt idx="19">
                    <c:v>Altmaier_100_0</c:v>
                  </c:pt>
                  <c:pt idx="20">
                    <c:v>Jinping_0_0</c:v>
                  </c:pt>
                  <c:pt idx="21">
                    <c:v>Trump000</c:v>
                  </c:pt>
                  <c:pt idx="22">
                    <c:v>Trump100</c:v>
                  </c:pt>
                  <c:pt idx="23">
                    <c:v>Putin</c:v>
                  </c:pt>
                  <c:pt idx="24">
                    <c:v>Base Case</c:v>
                  </c:pt>
                  <c:pt idx="25">
                    <c:v>Altmaier_0_0</c:v>
                  </c:pt>
                  <c:pt idx="26">
                    <c:v>Altmaier_0_100</c:v>
                  </c:pt>
                  <c:pt idx="27">
                    <c:v>Altmaier_100_0</c:v>
                  </c:pt>
                  <c:pt idx="28">
                    <c:v>Jinping_0_0</c:v>
                  </c:pt>
                  <c:pt idx="29">
                    <c:v>Trump000</c:v>
                  </c:pt>
                  <c:pt idx="30">
                    <c:v>Trump100</c:v>
                  </c:pt>
                  <c:pt idx="31">
                    <c:v>Putin</c:v>
                  </c:pt>
                </c:lvl>
                <c:lvl>
                  <c:pt idx="0">
                    <c:v>2020</c:v>
                  </c:pt>
                  <c:pt idx="8">
                    <c:v>2030</c:v>
                  </c:pt>
                  <c:pt idx="16">
                    <c:v>2040</c:v>
                  </c:pt>
                  <c:pt idx="24">
                    <c:v>2050</c:v>
                  </c:pt>
                </c:lvl>
              </c:multiLvlStrCache>
              <c:extLst/>
            </c:multiLvlStrRef>
          </c:cat>
          <c:val>
            <c:numRef>
              <c:f>'Selection ZZZ'!$AF$3:$AF$42</c:f>
              <c:numCache>
                <c:formatCode>0</c:formatCode>
                <c:ptCount val="32"/>
                <c:pt idx="0">
                  <c:v>6.5</c:v>
                </c:pt>
                <c:pt idx="1">
                  <c:v>6.5</c:v>
                </c:pt>
                <c:pt idx="2">
                  <c:v>6.5</c:v>
                </c:pt>
                <c:pt idx="3">
                  <c:v>6.5</c:v>
                </c:pt>
                <c:pt idx="4">
                  <c:v>6.5</c:v>
                </c:pt>
                <c:pt idx="5">
                  <c:v>6.1</c:v>
                </c:pt>
                <c:pt idx="6">
                  <c:v>6.8</c:v>
                </c:pt>
                <c:pt idx="7">
                  <c:v>9.1999999999999993</c:v>
                </c:pt>
                <c:pt idx="8">
                  <c:v>6.6</c:v>
                </c:pt>
                <c:pt idx="9">
                  <c:v>3.5</c:v>
                </c:pt>
                <c:pt idx="10">
                  <c:v>5.9</c:v>
                </c:pt>
                <c:pt idx="11">
                  <c:v>6.4</c:v>
                </c:pt>
                <c:pt idx="12">
                  <c:v>6.6</c:v>
                </c:pt>
                <c:pt idx="13">
                  <c:v>5.0999999999999996</c:v>
                </c:pt>
                <c:pt idx="14">
                  <c:v>6.6</c:v>
                </c:pt>
                <c:pt idx="15">
                  <c:v>8.6999999999999993</c:v>
                </c:pt>
                <c:pt idx="16">
                  <c:v>4</c:v>
                </c:pt>
                <c:pt idx="17">
                  <c:v>0.7</c:v>
                </c:pt>
                <c:pt idx="18">
                  <c:v>2.4</c:v>
                </c:pt>
                <c:pt idx="19">
                  <c:v>3.7</c:v>
                </c:pt>
                <c:pt idx="20">
                  <c:v>4</c:v>
                </c:pt>
                <c:pt idx="21">
                  <c:v>2.7</c:v>
                </c:pt>
                <c:pt idx="22">
                  <c:v>4</c:v>
                </c:pt>
                <c:pt idx="23">
                  <c:v>5.6</c:v>
                </c:pt>
                <c:pt idx="24">
                  <c:v>1.2</c:v>
                </c:pt>
                <c:pt idx="26">
                  <c:v>1</c:v>
                </c:pt>
                <c:pt idx="27">
                  <c:v>1.1000000000000001</c:v>
                </c:pt>
                <c:pt idx="28">
                  <c:v>1.3</c:v>
                </c:pt>
                <c:pt idx="29">
                  <c:v>0.9</c:v>
                </c:pt>
                <c:pt idx="30">
                  <c:v>1.2</c:v>
                </c:pt>
                <c:pt idx="31">
                  <c:v>3.4</c:v>
                </c:pt>
              </c:numCache>
              <c:extLst/>
            </c:numRef>
          </c:val>
          <c:extLst>
            <c:ext xmlns:c16="http://schemas.microsoft.com/office/drawing/2014/chart" uri="{C3380CC4-5D6E-409C-BE32-E72D297353CC}">
              <c16:uniqueId val="{00000003-259F-496B-ACD6-8B9C600040B3}"/>
            </c:ext>
          </c:extLst>
        </c:ser>
        <c:ser>
          <c:idx val="3"/>
          <c:order val="4"/>
          <c:tx>
            <c:strRef>
              <c:f>'Selection ZZZ'!$AG$2</c:f>
              <c:strCache>
                <c:ptCount val="1"/>
                <c:pt idx="0">
                  <c:v>NGA</c:v>
                </c:pt>
              </c:strCache>
            </c:strRef>
          </c:tx>
          <c:spPr>
            <a:pattFill prst="ltUpDiag">
              <a:fgClr>
                <a:schemeClr val="accent1"/>
              </a:fgClr>
              <a:bgClr>
                <a:schemeClr val="bg1"/>
              </a:bgClr>
            </a:pattFill>
            <a:ln>
              <a:noFill/>
            </a:ln>
            <a:effectLst/>
          </c:spPr>
          <c:invertIfNegative val="0"/>
          <c:cat>
            <c:multiLvlStrRef>
              <c:f>'Selection ZZZ'!$AB$3:$AC$42</c:f>
              <c:multiLvlStrCache>
                <c:ptCount val="32"/>
                <c:lvl>
                  <c:pt idx="0">
                    <c:v>Base Case</c:v>
                  </c:pt>
                  <c:pt idx="1">
                    <c:v>Altmaier_0_0</c:v>
                  </c:pt>
                  <c:pt idx="2">
                    <c:v>Altmaier_0_100</c:v>
                  </c:pt>
                  <c:pt idx="3">
                    <c:v>Altmaier_100_0</c:v>
                  </c:pt>
                  <c:pt idx="4">
                    <c:v>Jinping_0_0</c:v>
                  </c:pt>
                  <c:pt idx="5">
                    <c:v>Trump000</c:v>
                  </c:pt>
                  <c:pt idx="6">
                    <c:v>Trump100</c:v>
                  </c:pt>
                  <c:pt idx="7">
                    <c:v>Putin</c:v>
                  </c:pt>
                  <c:pt idx="8">
                    <c:v>Base Case</c:v>
                  </c:pt>
                  <c:pt idx="9">
                    <c:v>Altmaier_0_0</c:v>
                  </c:pt>
                  <c:pt idx="10">
                    <c:v>Altmaier_0_100</c:v>
                  </c:pt>
                  <c:pt idx="11">
                    <c:v>Altmaier_100_0</c:v>
                  </c:pt>
                  <c:pt idx="12">
                    <c:v>Jinping_0_0</c:v>
                  </c:pt>
                  <c:pt idx="13">
                    <c:v>Trump000</c:v>
                  </c:pt>
                  <c:pt idx="14">
                    <c:v>Trump100</c:v>
                  </c:pt>
                  <c:pt idx="15">
                    <c:v>Putin</c:v>
                  </c:pt>
                  <c:pt idx="16">
                    <c:v>Base Case</c:v>
                  </c:pt>
                  <c:pt idx="17">
                    <c:v>Altmaier_0_0</c:v>
                  </c:pt>
                  <c:pt idx="18">
                    <c:v>Altmaier_0_100</c:v>
                  </c:pt>
                  <c:pt idx="19">
                    <c:v>Altmaier_100_0</c:v>
                  </c:pt>
                  <c:pt idx="20">
                    <c:v>Jinping_0_0</c:v>
                  </c:pt>
                  <c:pt idx="21">
                    <c:v>Trump000</c:v>
                  </c:pt>
                  <c:pt idx="22">
                    <c:v>Trump100</c:v>
                  </c:pt>
                  <c:pt idx="23">
                    <c:v>Putin</c:v>
                  </c:pt>
                  <c:pt idx="24">
                    <c:v>Base Case</c:v>
                  </c:pt>
                  <c:pt idx="25">
                    <c:v>Altmaier_0_0</c:v>
                  </c:pt>
                  <c:pt idx="26">
                    <c:v>Altmaier_0_100</c:v>
                  </c:pt>
                  <c:pt idx="27">
                    <c:v>Altmaier_100_0</c:v>
                  </c:pt>
                  <c:pt idx="28">
                    <c:v>Jinping_0_0</c:v>
                  </c:pt>
                  <c:pt idx="29">
                    <c:v>Trump000</c:v>
                  </c:pt>
                  <c:pt idx="30">
                    <c:v>Trump100</c:v>
                  </c:pt>
                  <c:pt idx="31">
                    <c:v>Putin</c:v>
                  </c:pt>
                </c:lvl>
                <c:lvl>
                  <c:pt idx="0">
                    <c:v>2020</c:v>
                  </c:pt>
                  <c:pt idx="8">
                    <c:v>2030</c:v>
                  </c:pt>
                  <c:pt idx="16">
                    <c:v>2040</c:v>
                  </c:pt>
                  <c:pt idx="24">
                    <c:v>2050</c:v>
                  </c:pt>
                </c:lvl>
              </c:multiLvlStrCache>
              <c:extLst/>
            </c:multiLvlStrRef>
          </c:cat>
          <c:val>
            <c:numRef>
              <c:f>'Selection ZZZ'!$AG$3:$AG$42</c:f>
              <c:numCache>
                <c:formatCode>0</c:formatCode>
                <c:ptCount val="32"/>
                <c:pt idx="0">
                  <c:v>1.3</c:v>
                </c:pt>
                <c:pt idx="1">
                  <c:v>1.3</c:v>
                </c:pt>
                <c:pt idx="2">
                  <c:v>1.3</c:v>
                </c:pt>
                <c:pt idx="3">
                  <c:v>1.3</c:v>
                </c:pt>
                <c:pt idx="4">
                  <c:v>1.3</c:v>
                </c:pt>
                <c:pt idx="5">
                  <c:v>0.9</c:v>
                </c:pt>
                <c:pt idx="6">
                  <c:v>1.7</c:v>
                </c:pt>
                <c:pt idx="7">
                  <c:v>2.7</c:v>
                </c:pt>
                <c:pt idx="8">
                  <c:v>1.3</c:v>
                </c:pt>
                <c:pt idx="9">
                  <c:v>1.1000000000000001</c:v>
                </c:pt>
                <c:pt idx="10">
                  <c:v>0.7</c:v>
                </c:pt>
                <c:pt idx="11">
                  <c:v>1.2</c:v>
                </c:pt>
                <c:pt idx="12">
                  <c:v>1.3</c:v>
                </c:pt>
                <c:pt idx="13">
                  <c:v>0.2</c:v>
                </c:pt>
                <c:pt idx="14">
                  <c:v>1.3</c:v>
                </c:pt>
                <c:pt idx="15">
                  <c:v>1</c:v>
                </c:pt>
                <c:pt idx="16">
                  <c:v>3.5</c:v>
                </c:pt>
                <c:pt idx="17">
                  <c:v>3.7</c:v>
                </c:pt>
                <c:pt idx="18">
                  <c:v>3.2</c:v>
                </c:pt>
                <c:pt idx="19">
                  <c:v>3.6</c:v>
                </c:pt>
                <c:pt idx="20">
                  <c:v>3.4</c:v>
                </c:pt>
                <c:pt idx="21">
                  <c:v>1.3</c:v>
                </c:pt>
                <c:pt idx="22">
                  <c:v>3.5</c:v>
                </c:pt>
                <c:pt idx="23">
                  <c:v>2.2999999999999998</c:v>
                </c:pt>
                <c:pt idx="24">
                  <c:v>3.1</c:v>
                </c:pt>
                <c:pt idx="25">
                  <c:v>5.5</c:v>
                </c:pt>
                <c:pt idx="26">
                  <c:v>4.4000000000000004</c:v>
                </c:pt>
                <c:pt idx="27">
                  <c:v>4.0999999999999996</c:v>
                </c:pt>
                <c:pt idx="28">
                  <c:v>2.6</c:v>
                </c:pt>
                <c:pt idx="30">
                  <c:v>3.1</c:v>
                </c:pt>
                <c:pt idx="31">
                  <c:v>5.8</c:v>
                </c:pt>
              </c:numCache>
              <c:extLst/>
            </c:numRef>
          </c:val>
          <c:extLst>
            <c:ext xmlns:c16="http://schemas.microsoft.com/office/drawing/2014/chart" uri="{C3380CC4-5D6E-409C-BE32-E72D297353CC}">
              <c16:uniqueId val="{00000004-259F-496B-ACD6-8B9C600040B3}"/>
            </c:ext>
          </c:extLst>
        </c:ser>
        <c:ser>
          <c:idx val="5"/>
          <c:order val="5"/>
          <c:tx>
            <c:strRef>
              <c:f>'Selection ZZZ'!$AI$2</c:f>
              <c:strCache>
                <c:ptCount val="1"/>
                <c:pt idx="0">
                  <c:v>QAT</c:v>
                </c:pt>
              </c:strCache>
            </c:strRef>
          </c:tx>
          <c:spPr>
            <a:pattFill prst="dkDnDiag">
              <a:fgClr>
                <a:schemeClr val="accent1"/>
              </a:fgClr>
              <a:bgClr>
                <a:schemeClr val="bg1"/>
              </a:bgClr>
            </a:pattFill>
            <a:ln>
              <a:noFill/>
            </a:ln>
            <a:effectLst/>
          </c:spPr>
          <c:invertIfNegative val="0"/>
          <c:cat>
            <c:multiLvlStrRef>
              <c:f>'Selection ZZZ'!$AB$3:$AC$42</c:f>
              <c:multiLvlStrCache>
                <c:ptCount val="32"/>
                <c:lvl>
                  <c:pt idx="0">
                    <c:v>Base Case</c:v>
                  </c:pt>
                  <c:pt idx="1">
                    <c:v>Altmaier_0_0</c:v>
                  </c:pt>
                  <c:pt idx="2">
                    <c:v>Altmaier_0_100</c:v>
                  </c:pt>
                  <c:pt idx="3">
                    <c:v>Altmaier_100_0</c:v>
                  </c:pt>
                  <c:pt idx="4">
                    <c:v>Jinping_0_0</c:v>
                  </c:pt>
                  <c:pt idx="5">
                    <c:v>Trump000</c:v>
                  </c:pt>
                  <c:pt idx="6">
                    <c:v>Trump100</c:v>
                  </c:pt>
                  <c:pt idx="7">
                    <c:v>Putin</c:v>
                  </c:pt>
                  <c:pt idx="8">
                    <c:v>Base Case</c:v>
                  </c:pt>
                  <c:pt idx="9">
                    <c:v>Altmaier_0_0</c:v>
                  </c:pt>
                  <c:pt idx="10">
                    <c:v>Altmaier_0_100</c:v>
                  </c:pt>
                  <c:pt idx="11">
                    <c:v>Altmaier_100_0</c:v>
                  </c:pt>
                  <c:pt idx="12">
                    <c:v>Jinping_0_0</c:v>
                  </c:pt>
                  <c:pt idx="13">
                    <c:v>Trump000</c:v>
                  </c:pt>
                  <c:pt idx="14">
                    <c:v>Trump100</c:v>
                  </c:pt>
                  <c:pt idx="15">
                    <c:v>Putin</c:v>
                  </c:pt>
                  <c:pt idx="16">
                    <c:v>Base Case</c:v>
                  </c:pt>
                  <c:pt idx="17">
                    <c:v>Altmaier_0_0</c:v>
                  </c:pt>
                  <c:pt idx="18">
                    <c:v>Altmaier_0_100</c:v>
                  </c:pt>
                  <c:pt idx="19">
                    <c:v>Altmaier_100_0</c:v>
                  </c:pt>
                  <c:pt idx="20">
                    <c:v>Jinping_0_0</c:v>
                  </c:pt>
                  <c:pt idx="21">
                    <c:v>Trump000</c:v>
                  </c:pt>
                  <c:pt idx="22">
                    <c:v>Trump100</c:v>
                  </c:pt>
                  <c:pt idx="23">
                    <c:v>Putin</c:v>
                  </c:pt>
                  <c:pt idx="24">
                    <c:v>Base Case</c:v>
                  </c:pt>
                  <c:pt idx="25">
                    <c:v>Altmaier_0_0</c:v>
                  </c:pt>
                  <c:pt idx="26">
                    <c:v>Altmaier_0_100</c:v>
                  </c:pt>
                  <c:pt idx="27">
                    <c:v>Altmaier_100_0</c:v>
                  </c:pt>
                  <c:pt idx="28">
                    <c:v>Jinping_0_0</c:v>
                  </c:pt>
                  <c:pt idx="29">
                    <c:v>Trump000</c:v>
                  </c:pt>
                  <c:pt idx="30">
                    <c:v>Trump100</c:v>
                  </c:pt>
                  <c:pt idx="31">
                    <c:v>Putin</c:v>
                  </c:pt>
                </c:lvl>
                <c:lvl>
                  <c:pt idx="0">
                    <c:v>2020</c:v>
                  </c:pt>
                  <c:pt idx="8">
                    <c:v>2030</c:v>
                  </c:pt>
                  <c:pt idx="16">
                    <c:v>2040</c:v>
                  </c:pt>
                  <c:pt idx="24">
                    <c:v>2050</c:v>
                  </c:pt>
                </c:lvl>
              </c:multiLvlStrCache>
              <c:extLst/>
            </c:multiLvlStrRef>
          </c:cat>
          <c:val>
            <c:numRef>
              <c:f>'Selection ZZZ'!$AI$3:$AI$42</c:f>
              <c:numCache>
                <c:formatCode>0</c:formatCode>
                <c:ptCount val="32"/>
                <c:pt idx="0">
                  <c:v>0.8</c:v>
                </c:pt>
                <c:pt idx="1">
                  <c:v>0.8</c:v>
                </c:pt>
                <c:pt idx="2">
                  <c:v>0.8</c:v>
                </c:pt>
                <c:pt idx="3">
                  <c:v>0.8</c:v>
                </c:pt>
                <c:pt idx="4">
                  <c:v>0.5</c:v>
                </c:pt>
                <c:pt idx="6">
                  <c:v>1</c:v>
                </c:pt>
                <c:pt idx="7">
                  <c:v>2.2000000000000002</c:v>
                </c:pt>
                <c:pt idx="15">
                  <c:v>2.8</c:v>
                </c:pt>
                <c:pt idx="23">
                  <c:v>1.4</c:v>
                </c:pt>
              </c:numCache>
              <c:extLst/>
            </c:numRef>
          </c:val>
          <c:extLst>
            <c:ext xmlns:c16="http://schemas.microsoft.com/office/drawing/2014/chart" uri="{C3380CC4-5D6E-409C-BE32-E72D297353CC}">
              <c16:uniqueId val="{00000005-259F-496B-ACD6-8B9C600040B3}"/>
            </c:ext>
          </c:extLst>
        </c:ser>
        <c:ser>
          <c:idx val="7"/>
          <c:order val="6"/>
          <c:tx>
            <c:strRef>
              <c:f>'Selection ZZZ'!$AK$2</c:f>
              <c:strCache>
                <c:ptCount val="1"/>
                <c:pt idx="0">
                  <c:v>USA</c:v>
                </c:pt>
              </c:strCache>
            </c:strRef>
          </c:tx>
          <c:spPr>
            <a:pattFill prst="wdUpDiag">
              <a:fgClr>
                <a:schemeClr val="accent1"/>
              </a:fgClr>
              <a:bgClr>
                <a:schemeClr val="bg1"/>
              </a:bgClr>
            </a:pattFill>
            <a:ln>
              <a:noFill/>
            </a:ln>
            <a:effectLst/>
          </c:spPr>
          <c:invertIfNegative val="0"/>
          <c:cat>
            <c:multiLvlStrRef>
              <c:f>'Selection ZZZ'!$AB$3:$AC$42</c:f>
              <c:multiLvlStrCache>
                <c:ptCount val="32"/>
                <c:lvl>
                  <c:pt idx="0">
                    <c:v>Base Case</c:v>
                  </c:pt>
                  <c:pt idx="1">
                    <c:v>Altmaier_0_0</c:v>
                  </c:pt>
                  <c:pt idx="2">
                    <c:v>Altmaier_0_100</c:v>
                  </c:pt>
                  <c:pt idx="3">
                    <c:v>Altmaier_100_0</c:v>
                  </c:pt>
                  <c:pt idx="4">
                    <c:v>Jinping_0_0</c:v>
                  </c:pt>
                  <c:pt idx="5">
                    <c:v>Trump000</c:v>
                  </c:pt>
                  <c:pt idx="6">
                    <c:v>Trump100</c:v>
                  </c:pt>
                  <c:pt idx="7">
                    <c:v>Putin</c:v>
                  </c:pt>
                  <c:pt idx="8">
                    <c:v>Base Case</c:v>
                  </c:pt>
                  <c:pt idx="9">
                    <c:v>Altmaier_0_0</c:v>
                  </c:pt>
                  <c:pt idx="10">
                    <c:v>Altmaier_0_100</c:v>
                  </c:pt>
                  <c:pt idx="11">
                    <c:v>Altmaier_100_0</c:v>
                  </c:pt>
                  <c:pt idx="12">
                    <c:v>Jinping_0_0</c:v>
                  </c:pt>
                  <c:pt idx="13">
                    <c:v>Trump000</c:v>
                  </c:pt>
                  <c:pt idx="14">
                    <c:v>Trump100</c:v>
                  </c:pt>
                  <c:pt idx="15">
                    <c:v>Putin</c:v>
                  </c:pt>
                  <c:pt idx="16">
                    <c:v>Base Case</c:v>
                  </c:pt>
                  <c:pt idx="17">
                    <c:v>Altmaier_0_0</c:v>
                  </c:pt>
                  <c:pt idx="18">
                    <c:v>Altmaier_0_100</c:v>
                  </c:pt>
                  <c:pt idx="19">
                    <c:v>Altmaier_100_0</c:v>
                  </c:pt>
                  <c:pt idx="20">
                    <c:v>Jinping_0_0</c:v>
                  </c:pt>
                  <c:pt idx="21">
                    <c:v>Trump000</c:v>
                  </c:pt>
                  <c:pt idx="22">
                    <c:v>Trump100</c:v>
                  </c:pt>
                  <c:pt idx="23">
                    <c:v>Putin</c:v>
                  </c:pt>
                  <c:pt idx="24">
                    <c:v>Base Case</c:v>
                  </c:pt>
                  <c:pt idx="25">
                    <c:v>Altmaier_0_0</c:v>
                  </c:pt>
                  <c:pt idx="26">
                    <c:v>Altmaier_0_100</c:v>
                  </c:pt>
                  <c:pt idx="27">
                    <c:v>Altmaier_100_0</c:v>
                  </c:pt>
                  <c:pt idx="28">
                    <c:v>Jinping_0_0</c:v>
                  </c:pt>
                  <c:pt idx="29">
                    <c:v>Trump000</c:v>
                  </c:pt>
                  <c:pt idx="30">
                    <c:v>Trump100</c:v>
                  </c:pt>
                  <c:pt idx="31">
                    <c:v>Putin</c:v>
                  </c:pt>
                </c:lvl>
                <c:lvl>
                  <c:pt idx="0">
                    <c:v>2020</c:v>
                  </c:pt>
                  <c:pt idx="8">
                    <c:v>2030</c:v>
                  </c:pt>
                  <c:pt idx="16">
                    <c:v>2040</c:v>
                  </c:pt>
                  <c:pt idx="24">
                    <c:v>2050</c:v>
                  </c:pt>
                </c:lvl>
              </c:multiLvlStrCache>
              <c:extLst/>
            </c:multiLvlStrRef>
          </c:cat>
          <c:val>
            <c:numRef>
              <c:f>'Selection ZZZ'!$AK$3:$AK$42</c:f>
              <c:numCache>
                <c:formatCode>General</c:formatCode>
                <c:ptCount val="32"/>
                <c:pt idx="5" formatCode="0">
                  <c:v>5.5</c:v>
                </c:pt>
                <c:pt idx="7" formatCode="0">
                  <c:v>6.8</c:v>
                </c:pt>
                <c:pt idx="8" formatCode="0">
                  <c:v>0.4</c:v>
                </c:pt>
                <c:pt idx="9" formatCode="0">
                  <c:v>22</c:v>
                </c:pt>
                <c:pt idx="10" formatCode="0">
                  <c:v>8.3000000000000007</c:v>
                </c:pt>
                <c:pt idx="11" formatCode="0">
                  <c:v>2.6</c:v>
                </c:pt>
                <c:pt idx="12" formatCode="0">
                  <c:v>0.1</c:v>
                </c:pt>
                <c:pt idx="13" formatCode="0">
                  <c:v>10.199999999999999</c:v>
                </c:pt>
                <c:pt idx="14" formatCode="0">
                  <c:v>0.5</c:v>
                </c:pt>
                <c:pt idx="15" formatCode="0">
                  <c:v>20.7</c:v>
                </c:pt>
                <c:pt idx="17" formatCode="0">
                  <c:v>19.600000000000001</c:v>
                </c:pt>
                <c:pt idx="18" formatCode="0">
                  <c:v>8.9</c:v>
                </c:pt>
                <c:pt idx="19" formatCode="0">
                  <c:v>1.7</c:v>
                </c:pt>
                <c:pt idx="21" formatCode="0">
                  <c:v>9.8000000000000007</c:v>
                </c:pt>
                <c:pt idx="23" formatCode="0">
                  <c:v>31.4</c:v>
                </c:pt>
                <c:pt idx="25" formatCode="0">
                  <c:v>2</c:v>
                </c:pt>
                <c:pt idx="29" formatCode="0">
                  <c:v>8.6999999999999993</c:v>
                </c:pt>
                <c:pt idx="31" formatCode="0">
                  <c:v>26.5</c:v>
                </c:pt>
              </c:numCache>
              <c:extLst/>
            </c:numRef>
          </c:val>
          <c:extLst>
            <c:ext xmlns:c16="http://schemas.microsoft.com/office/drawing/2014/chart" uri="{C3380CC4-5D6E-409C-BE32-E72D297353CC}">
              <c16:uniqueId val="{00000006-259F-496B-ACD6-8B9C600040B3}"/>
            </c:ext>
          </c:extLst>
        </c:ser>
        <c:ser>
          <c:idx val="1"/>
          <c:order val="7"/>
          <c:tx>
            <c:strRef>
              <c:f>'Selection ZZZ'!$AE$2</c:f>
              <c:strCache>
                <c:ptCount val="1"/>
                <c:pt idx="0">
                  <c:v>BRA</c:v>
                </c:pt>
              </c:strCache>
            </c:strRef>
          </c:tx>
          <c:spPr>
            <a:pattFill prst="ltUpDiag">
              <a:fgClr>
                <a:schemeClr val="accent1"/>
              </a:fgClr>
              <a:bgClr>
                <a:schemeClr val="bg1"/>
              </a:bgClr>
            </a:pattFill>
            <a:ln>
              <a:noFill/>
            </a:ln>
            <a:effectLst/>
          </c:spPr>
          <c:invertIfNegative val="0"/>
          <c:cat>
            <c:multiLvlStrRef>
              <c:f>'Selection ZZZ'!$AB$3:$AC$42</c:f>
              <c:multiLvlStrCache>
                <c:ptCount val="32"/>
                <c:lvl>
                  <c:pt idx="0">
                    <c:v>Base Case</c:v>
                  </c:pt>
                  <c:pt idx="1">
                    <c:v>Altmaier_0_0</c:v>
                  </c:pt>
                  <c:pt idx="2">
                    <c:v>Altmaier_0_100</c:v>
                  </c:pt>
                  <c:pt idx="3">
                    <c:v>Altmaier_100_0</c:v>
                  </c:pt>
                  <c:pt idx="4">
                    <c:v>Jinping_0_0</c:v>
                  </c:pt>
                  <c:pt idx="5">
                    <c:v>Trump000</c:v>
                  </c:pt>
                  <c:pt idx="6">
                    <c:v>Trump100</c:v>
                  </c:pt>
                  <c:pt idx="7">
                    <c:v>Putin</c:v>
                  </c:pt>
                  <c:pt idx="8">
                    <c:v>Base Case</c:v>
                  </c:pt>
                  <c:pt idx="9">
                    <c:v>Altmaier_0_0</c:v>
                  </c:pt>
                  <c:pt idx="10">
                    <c:v>Altmaier_0_100</c:v>
                  </c:pt>
                  <c:pt idx="11">
                    <c:v>Altmaier_100_0</c:v>
                  </c:pt>
                  <c:pt idx="12">
                    <c:v>Jinping_0_0</c:v>
                  </c:pt>
                  <c:pt idx="13">
                    <c:v>Trump000</c:v>
                  </c:pt>
                  <c:pt idx="14">
                    <c:v>Trump100</c:v>
                  </c:pt>
                  <c:pt idx="15">
                    <c:v>Putin</c:v>
                  </c:pt>
                  <c:pt idx="16">
                    <c:v>Base Case</c:v>
                  </c:pt>
                  <c:pt idx="17">
                    <c:v>Altmaier_0_0</c:v>
                  </c:pt>
                  <c:pt idx="18">
                    <c:v>Altmaier_0_100</c:v>
                  </c:pt>
                  <c:pt idx="19">
                    <c:v>Altmaier_100_0</c:v>
                  </c:pt>
                  <c:pt idx="20">
                    <c:v>Jinping_0_0</c:v>
                  </c:pt>
                  <c:pt idx="21">
                    <c:v>Trump000</c:v>
                  </c:pt>
                  <c:pt idx="22">
                    <c:v>Trump100</c:v>
                  </c:pt>
                  <c:pt idx="23">
                    <c:v>Putin</c:v>
                  </c:pt>
                  <c:pt idx="24">
                    <c:v>Base Case</c:v>
                  </c:pt>
                  <c:pt idx="25">
                    <c:v>Altmaier_0_0</c:v>
                  </c:pt>
                  <c:pt idx="26">
                    <c:v>Altmaier_0_100</c:v>
                  </c:pt>
                  <c:pt idx="27">
                    <c:v>Altmaier_100_0</c:v>
                  </c:pt>
                  <c:pt idx="28">
                    <c:v>Jinping_0_0</c:v>
                  </c:pt>
                  <c:pt idx="29">
                    <c:v>Trump000</c:v>
                  </c:pt>
                  <c:pt idx="30">
                    <c:v>Trump100</c:v>
                  </c:pt>
                  <c:pt idx="31">
                    <c:v>Putin</c:v>
                  </c:pt>
                </c:lvl>
                <c:lvl>
                  <c:pt idx="0">
                    <c:v>2020</c:v>
                  </c:pt>
                  <c:pt idx="8">
                    <c:v>2030</c:v>
                  </c:pt>
                  <c:pt idx="16">
                    <c:v>2040</c:v>
                  </c:pt>
                  <c:pt idx="24">
                    <c:v>2050</c:v>
                  </c:pt>
                </c:lvl>
              </c:multiLvlStrCache>
              <c:extLst/>
            </c:multiLvlStrRef>
          </c:cat>
          <c:val>
            <c:numRef>
              <c:f>'Selection ZZZ'!$AE$3:$AE$42</c:f>
              <c:numCache>
                <c:formatCode>General</c:formatCode>
                <c:ptCount val="32"/>
                <c:pt idx="17" formatCode="0">
                  <c:v>5.5</c:v>
                </c:pt>
                <c:pt idx="25" formatCode="0">
                  <c:v>13.3</c:v>
                </c:pt>
                <c:pt idx="26" formatCode="0">
                  <c:v>0.8</c:v>
                </c:pt>
                <c:pt idx="27" formatCode="0">
                  <c:v>0.2</c:v>
                </c:pt>
              </c:numCache>
              <c:extLst/>
            </c:numRef>
          </c:val>
          <c:extLst>
            <c:ext xmlns:c16="http://schemas.microsoft.com/office/drawing/2014/chart" uri="{C3380CC4-5D6E-409C-BE32-E72D297353CC}">
              <c16:uniqueId val="{00000007-259F-496B-ACD6-8B9C600040B3}"/>
            </c:ext>
          </c:extLst>
        </c:ser>
        <c:ser>
          <c:idx val="8"/>
          <c:order val="8"/>
          <c:tx>
            <c:strRef>
              <c:f>'Selection ZZZ'!$AL$2</c:f>
              <c:strCache>
                <c:ptCount val="1"/>
                <c:pt idx="0">
                  <c:v>Other</c:v>
                </c:pt>
              </c:strCache>
            </c:strRef>
          </c:tx>
          <c:spPr>
            <a:pattFill prst="narVert">
              <a:fgClr>
                <a:schemeClr val="accent1"/>
              </a:fgClr>
              <a:bgClr>
                <a:schemeClr val="bg1"/>
              </a:bgClr>
            </a:pattFill>
            <a:ln>
              <a:noFill/>
            </a:ln>
            <a:effectLst/>
          </c:spPr>
          <c:invertIfNegative val="0"/>
          <c:cat>
            <c:multiLvlStrRef>
              <c:f>'Selection ZZZ'!$AB$3:$AC$42</c:f>
              <c:multiLvlStrCache>
                <c:ptCount val="32"/>
                <c:lvl>
                  <c:pt idx="0">
                    <c:v>Base Case</c:v>
                  </c:pt>
                  <c:pt idx="1">
                    <c:v>Altmaier_0_0</c:v>
                  </c:pt>
                  <c:pt idx="2">
                    <c:v>Altmaier_0_100</c:v>
                  </c:pt>
                  <c:pt idx="3">
                    <c:v>Altmaier_100_0</c:v>
                  </c:pt>
                  <c:pt idx="4">
                    <c:v>Jinping_0_0</c:v>
                  </c:pt>
                  <c:pt idx="5">
                    <c:v>Trump000</c:v>
                  </c:pt>
                  <c:pt idx="6">
                    <c:v>Trump100</c:v>
                  </c:pt>
                  <c:pt idx="7">
                    <c:v>Putin</c:v>
                  </c:pt>
                  <c:pt idx="8">
                    <c:v>Base Case</c:v>
                  </c:pt>
                  <c:pt idx="9">
                    <c:v>Altmaier_0_0</c:v>
                  </c:pt>
                  <c:pt idx="10">
                    <c:v>Altmaier_0_100</c:v>
                  </c:pt>
                  <c:pt idx="11">
                    <c:v>Altmaier_100_0</c:v>
                  </c:pt>
                  <c:pt idx="12">
                    <c:v>Jinping_0_0</c:v>
                  </c:pt>
                  <c:pt idx="13">
                    <c:v>Trump000</c:v>
                  </c:pt>
                  <c:pt idx="14">
                    <c:v>Trump100</c:v>
                  </c:pt>
                  <c:pt idx="15">
                    <c:v>Putin</c:v>
                  </c:pt>
                  <c:pt idx="16">
                    <c:v>Base Case</c:v>
                  </c:pt>
                  <c:pt idx="17">
                    <c:v>Altmaier_0_0</c:v>
                  </c:pt>
                  <c:pt idx="18">
                    <c:v>Altmaier_0_100</c:v>
                  </c:pt>
                  <c:pt idx="19">
                    <c:v>Altmaier_100_0</c:v>
                  </c:pt>
                  <c:pt idx="20">
                    <c:v>Jinping_0_0</c:v>
                  </c:pt>
                  <c:pt idx="21">
                    <c:v>Trump000</c:v>
                  </c:pt>
                  <c:pt idx="22">
                    <c:v>Trump100</c:v>
                  </c:pt>
                  <c:pt idx="23">
                    <c:v>Putin</c:v>
                  </c:pt>
                  <c:pt idx="24">
                    <c:v>Base Case</c:v>
                  </c:pt>
                  <c:pt idx="25">
                    <c:v>Altmaier_0_0</c:v>
                  </c:pt>
                  <c:pt idx="26">
                    <c:v>Altmaier_0_100</c:v>
                  </c:pt>
                  <c:pt idx="27">
                    <c:v>Altmaier_100_0</c:v>
                  </c:pt>
                  <c:pt idx="28">
                    <c:v>Jinping_0_0</c:v>
                  </c:pt>
                  <c:pt idx="29">
                    <c:v>Trump000</c:v>
                  </c:pt>
                  <c:pt idx="30">
                    <c:v>Trump100</c:v>
                  </c:pt>
                  <c:pt idx="31">
                    <c:v>Putin</c:v>
                  </c:pt>
                </c:lvl>
                <c:lvl>
                  <c:pt idx="0">
                    <c:v>2020</c:v>
                  </c:pt>
                  <c:pt idx="8">
                    <c:v>2030</c:v>
                  </c:pt>
                  <c:pt idx="16">
                    <c:v>2040</c:v>
                  </c:pt>
                  <c:pt idx="24">
                    <c:v>2050</c:v>
                  </c:pt>
                </c:lvl>
              </c:multiLvlStrCache>
              <c:extLst/>
            </c:multiLvlStrRef>
          </c:cat>
          <c:val>
            <c:numRef>
              <c:f>'Selection ZZZ'!$AL$3:$AL$42</c:f>
              <c:numCache>
                <c:formatCode>0</c:formatCode>
                <c:ptCount val="32"/>
                <c:pt idx="0">
                  <c:v>10.917423112610031</c:v>
                </c:pt>
                <c:pt idx="1">
                  <c:v>11.014265448333646</c:v>
                </c:pt>
                <c:pt idx="2">
                  <c:v>10.917491699343323</c:v>
                </c:pt>
                <c:pt idx="3">
                  <c:v>10.917440990130522</c:v>
                </c:pt>
                <c:pt idx="4">
                  <c:v>11.187554700894175</c:v>
                </c:pt>
                <c:pt idx="5">
                  <c:v>13.045021600193408</c:v>
                </c:pt>
                <c:pt idx="6">
                  <c:v>11.66344282617834</c:v>
                </c:pt>
                <c:pt idx="7">
                  <c:v>15.468866408521457</c:v>
                </c:pt>
                <c:pt idx="8">
                  <c:v>2.9194611704470219</c:v>
                </c:pt>
                <c:pt idx="10">
                  <c:v>0.64124943968523951</c:v>
                </c:pt>
                <c:pt idx="11">
                  <c:v>1.5838907135269693</c:v>
                </c:pt>
                <c:pt idx="12">
                  <c:v>2.8025254537422342</c:v>
                </c:pt>
                <c:pt idx="13">
                  <c:v>3.9311725397050168</c:v>
                </c:pt>
                <c:pt idx="14">
                  <c:v>3.0192835737717445</c:v>
                </c:pt>
                <c:pt idx="15">
                  <c:v>2.7376628794133495</c:v>
                </c:pt>
                <c:pt idx="16">
                  <c:v>4.5254553448078809</c:v>
                </c:pt>
                <c:pt idx="18">
                  <c:v>3.0636345167994534</c:v>
                </c:pt>
                <c:pt idx="19">
                  <c:v>4.1294029303427067</c:v>
                </c:pt>
                <c:pt idx="20">
                  <c:v>4.6107029108128472</c:v>
                </c:pt>
                <c:pt idx="21">
                  <c:v>4.53819439293882</c:v>
                </c:pt>
                <c:pt idx="22">
                  <c:v>4.5300342763956252</c:v>
                </c:pt>
                <c:pt idx="24">
                  <c:v>6.2377355966285251</c:v>
                </c:pt>
                <c:pt idx="25">
                  <c:v>1.830933117159006</c:v>
                </c:pt>
                <c:pt idx="26">
                  <c:v>5.6520952905064945</c:v>
                </c:pt>
                <c:pt idx="27">
                  <c:v>5.9079055418301323</c:v>
                </c:pt>
                <c:pt idx="28">
                  <c:v>6.3355450955375687</c:v>
                </c:pt>
                <c:pt idx="29">
                  <c:v>5.8558077459373123</c:v>
                </c:pt>
                <c:pt idx="30">
                  <c:v>6.2413288158069804</c:v>
                </c:pt>
                <c:pt idx="31">
                  <c:v>2.243796709078282</c:v>
                </c:pt>
              </c:numCache>
              <c:extLst/>
            </c:numRef>
          </c:val>
          <c:extLst>
            <c:ext xmlns:c16="http://schemas.microsoft.com/office/drawing/2014/chart" uri="{C3380CC4-5D6E-409C-BE32-E72D297353CC}">
              <c16:uniqueId val="{00000008-259F-496B-ACD6-8B9C600040B3}"/>
            </c:ext>
          </c:extLst>
        </c:ser>
        <c:dLbls>
          <c:showLegendKey val="0"/>
          <c:showVal val="0"/>
          <c:showCatName val="0"/>
          <c:showSerName val="0"/>
          <c:showPercent val="0"/>
          <c:showBubbleSize val="0"/>
        </c:dLbls>
        <c:gapWidth val="50"/>
        <c:overlap val="100"/>
        <c:axId val="655450552"/>
        <c:axId val="655450224"/>
      </c:barChart>
      <c:catAx>
        <c:axId val="655450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55450224"/>
        <c:crosses val="autoZero"/>
        <c:auto val="1"/>
        <c:lblAlgn val="ctr"/>
        <c:lblOffset val="100"/>
        <c:noMultiLvlLbl val="0"/>
      </c:catAx>
      <c:valAx>
        <c:axId val="655450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55450552"/>
        <c:crosses val="autoZero"/>
        <c:crossBetween val="between"/>
      </c:valAx>
      <c:spPr>
        <a:noFill/>
        <a:ln>
          <a:noFill/>
        </a:ln>
        <a:effectLst/>
      </c:spPr>
    </c:plotArea>
    <c:legend>
      <c:legendPos val="r"/>
      <c:layout>
        <c:manualLayout>
          <c:xMode val="edge"/>
          <c:yMode val="edge"/>
          <c:x val="0.92086460348960508"/>
          <c:y val="0"/>
          <c:w val="7.9135396510394959E-2"/>
          <c:h val="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410938766020805E-2"/>
          <c:y val="7.959497187522685E-2"/>
          <c:w val="0.73611295959350331"/>
          <c:h val="0.81300561388159809"/>
        </c:manualLayout>
      </c:layout>
      <c:barChart>
        <c:barDir val="col"/>
        <c:grouping val="stacked"/>
        <c:varyColors val="0"/>
        <c:ser>
          <c:idx val="1"/>
          <c:order val="1"/>
          <c:tx>
            <c:strRef>
              <c:f>'EU imports-aggr'!$C$62</c:f>
              <c:strCache>
                <c:ptCount val="1"/>
                <c:pt idx="0">
                  <c:v> USA </c:v>
                </c:pt>
              </c:strCache>
            </c:strRef>
          </c:tx>
          <c:spPr>
            <a:solidFill>
              <a:schemeClr val="accent5">
                <a:shade val="51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0C3-4F93-B226-7BF8A4BD1E43}"/>
                </c:ext>
              </c:extLst>
            </c:dLbl>
            <c:dLbl>
              <c:idx val="1"/>
              <c:delete val="1"/>
              <c:extLst>
                <c:ext xmlns:c15="http://schemas.microsoft.com/office/drawing/2012/chart" uri="{CE6537A1-D6FC-4f65-9D91-7224C49458BB}"/>
                <c:ext xmlns:c16="http://schemas.microsoft.com/office/drawing/2014/chart" uri="{C3380CC4-5D6E-409C-BE32-E72D297353CC}">
                  <c16:uniqueId val="{00000001-00C3-4F93-B226-7BF8A4BD1E43}"/>
                </c:ext>
              </c:extLst>
            </c:dLbl>
            <c:dLbl>
              <c:idx val="2"/>
              <c:layout>
                <c:manualLayout>
                  <c:x val="0"/>
                  <c:y val="-5.9800703560770899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0C3-4F93-B226-7BF8A4BD1E43}"/>
                </c:ext>
              </c:extLst>
            </c:dLbl>
            <c:dLbl>
              <c:idx val="3"/>
              <c:layout>
                <c:manualLayout>
                  <c:x val="0"/>
                  <c:y val="-4.9833919633975744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00C3-4F93-B226-7BF8A4BD1E43}"/>
                </c:ext>
              </c:extLst>
            </c:dLbl>
            <c:dLbl>
              <c:idx val="4"/>
              <c:layout>
                <c:manualLayout>
                  <c:x val="-7.0117747575261514E-17"/>
                  <c:y val="-4.9833919633975834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00C3-4F93-B226-7BF8A4BD1E43}"/>
                </c:ext>
              </c:extLst>
            </c:dLbl>
            <c:dLbl>
              <c:idx val="7"/>
              <c:layout>
                <c:manualLayout>
                  <c:x val="-1.9123242976763152E-3"/>
                  <c:y val="1.4950175890192633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00C3-4F93-B226-7BF8A4BD1E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'EU imports-aggr'!$B$63:$B$70</c:f>
              <c:numCache>
                <c:formatCode>General</c:formatCode>
                <c:ptCount val="8"/>
                <c:pt idx="0">
                  <c:v>2010</c:v>
                </c:pt>
                <c:pt idx="1">
                  <c:v>2015</c:v>
                </c:pt>
                <c:pt idx="2">
                  <c:v>2016</c:v>
                </c:pt>
                <c:pt idx="3">
                  <c:v>2017</c:v>
                </c:pt>
                <c:pt idx="4">
                  <c:v>2018</c:v>
                </c:pt>
                <c:pt idx="5">
                  <c:v>2019</c:v>
                </c:pt>
                <c:pt idx="6">
                  <c:v>2020</c:v>
                </c:pt>
                <c:pt idx="7">
                  <c:v>2021</c:v>
                </c:pt>
              </c:numCache>
            </c:numRef>
          </c:cat>
          <c:val>
            <c:numRef>
              <c:f>'EU imports-aggr'!$C$63:$C$70</c:f>
              <c:numCache>
                <c:formatCode>_-* #,##0_-;\-* #,##0_-;_-* "-"??_-;_-@_-</c:formatCode>
                <c:ptCount val="8"/>
                <c:pt idx="0">
                  <c:v>0.35</c:v>
                </c:pt>
                <c:pt idx="1">
                  <c:v>8.9056493249999993E-2</c:v>
                </c:pt>
                <c:pt idx="2">
                  <c:v>0.26879214590362566</c:v>
                </c:pt>
                <c:pt idx="3">
                  <c:v>1.9539342474961603</c:v>
                </c:pt>
                <c:pt idx="4">
                  <c:v>3.4837909712585602</c:v>
                </c:pt>
                <c:pt idx="5">
                  <c:v>17.187328877808053</c:v>
                </c:pt>
                <c:pt idx="6">
                  <c:v>22.757390006626082</c:v>
                </c:pt>
                <c:pt idx="7">
                  <c:v>26.325767266089159</c:v>
                </c:pt>
              </c:numCache>
            </c:numRef>
          </c:val>
          <c:extLst>
            <c:ext xmlns:c16="http://schemas.microsoft.com/office/drawing/2014/chart" uri="{C3380CC4-5D6E-409C-BE32-E72D297353CC}">
              <c16:uniqueId val="{00000006-00C3-4F93-B226-7BF8A4BD1E43}"/>
            </c:ext>
          </c:extLst>
        </c:ser>
        <c:ser>
          <c:idx val="2"/>
          <c:order val="2"/>
          <c:tx>
            <c:strRef>
              <c:f>'EU imports-aggr'!$D$62</c:f>
              <c:strCache>
                <c:ptCount val="1"/>
                <c:pt idx="0">
                  <c:v> Trinidad &amp; Tobago </c:v>
                </c:pt>
              </c:strCache>
            </c:strRef>
          </c:tx>
          <c:spPr>
            <a:solidFill>
              <a:schemeClr val="accent5">
                <a:shade val="62000"/>
              </a:schemeClr>
            </a:solidFill>
            <a:ln>
              <a:noFill/>
            </a:ln>
            <a:effectLst/>
          </c:spPr>
          <c:invertIfNegative val="0"/>
          <c:cat>
            <c:numRef>
              <c:f>'EU imports-aggr'!$B$63:$B$70</c:f>
              <c:numCache>
                <c:formatCode>General</c:formatCode>
                <c:ptCount val="8"/>
                <c:pt idx="0">
                  <c:v>2010</c:v>
                </c:pt>
                <c:pt idx="1">
                  <c:v>2015</c:v>
                </c:pt>
                <c:pt idx="2">
                  <c:v>2016</c:v>
                </c:pt>
                <c:pt idx="3">
                  <c:v>2017</c:v>
                </c:pt>
                <c:pt idx="4">
                  <c:v>2018</c:v>
                </c:pt>
                <c:pt idx="5">
                  <c:v>2019</c:v>
                </c:pt>
                <c:pt idx="6">
                  <c:v>2020</c:v>
                </c:pt>
                <c:pt idx="7">
                  <c:v>2021</c:v>
                </c:pt>
              </c:numCache>
            </c:numRef>
          </c:cat>
          <c:val>
            <c:numRef>
              <c:f>'EU imports-aggr'!$D$63:$D$70</c:f>
              <c:numCache>
                <c:formatCode>_-* #,##0_-;\-* #,##0_-;_-* "-"??_-;_-@_-</c:formatCode>
                <c:ptCount val="8"/>
                <c:pt idx="0">
                  <c:v>5.96</c:v>
                </c:pt>
                <c:pt idx="1">
                  <c:v>1.7684766077359237</c:v>
                </c:pt>
                <c:pt idx="2">
                  <c:v>0.88919330458711487</c:v>
                </c:pt>
                <c:pt idx="3">
                  <c:v>1.4129139925031522</c:v>
                </c:pt>
                <c:pt idx="4">
                  <c:v>3.2959956551972542</c:v>
                </c:pt>
                <c:pt idx="5">
                  <c:v>5.958580934441156</c:v>
                </c:pt>
                <c:pt idx="6">
                  <c:v>4.6304597279822932</c:v>
                </c:pt>
                <c:pt idx="7">
                  <c:v>2.1861515937953713</c:v>
                </c:pt>
              </c:numCache>
            </c:numRef>
          </c:val>
          <c:extLst>
            <c:ext xmlns:c16="http://schemas.microsoft.com/office/drawing/2014/chart" uri="{C3380CC4-5D6E-409C-BE32-E72D297353CC}">
              <c16:uniqueId val="{00000007-00C3-4F93-B226-7BF8A4BD1E43}"/>
            </c:ext>
          </c:extLst>
        </c:ser>
        <c:ser>
          <c:idx val="3"/>
          <c:order val="3"/>
          <c:tx>
            <c:strRef>
              <c:f>'EU imports-aggr'!$E$62</c:f>
              <c:strCache>
                <c:ptCount val="1"/>
                <c:pt idx="0">
                  <c:v> Other America </c:v>
                </c:pt>
              </c:strCache>
            </c:strRef>
          </c:tx>
          <c:spPr>
            <a:solidFill>
              <a:schemeClr val="accent5">
                <a:shade val="73000"/>
              </a:schemeClr>
            </a:solidFill>
            <a:ln>
              <a:noFill/>
            </a:ln>
            <a:effectLst/>
          </c:spPr>
          <c:invertIfNegative val="0"/>
          <c:cat>
            <c:numRef>
              <c:f>'EU imports-aggr'!$B$63:$B$70</c:f>
              <c:numCache>
                <c:formatCode>General</c:formatCode>
                <c:ptCount val="8"/>
                <c:pt idx="0">
                  <c:v>2010</c:v>
                </c:pt>
                <c:pt idx="1">
                  <c:v>2015</c:v>
                </c:pt>
                <c:pt idx="2">
                  <c:v>2016</c:v>
                </c:pt>
                <c:pt idx="3">
                  <c:v>2017</c:v>
                </c:pt>
                <c:pt idx="4">
                  <c:v>2018</c:v>
                </c:pt>
                <c:pt idx="5">
                  <c:v>2019</c:v>
                </c:pt>
                <c:pt idx="6">
                  <c:v>2020</c:v>
                </c:pt>
                <c:pt idx="7">
                  <c:v>2021</c:v>
                </c:pt>
              </c:numCache>
            </c:numRef>
          </c:cat>
          <c:val>
            <c:numRef>
              <c:f>'EU imports-aggr'!$E$63:$E$70</c:f>
              <c:numCache>
                <c:formatCode>_-* #,##0_-;\-* #,##0_-;_-* "-"??_-;_-@_-</c:formatCode>
                <c:ptCount val="8"/>
                <c:pt idx="0">
                  <c:v>0.71</c:v>
                </c:pt>
                <c:pt idx="1">
                  <c:v>1.2251039873093474</c:v>
                </c:pt>
                <c:pt idx="2">
                  <c:v>2.0247695031720236</c:v>
                </c:pt>
                <c:pt idx="3">
                  <c:v>3.9787889443497506</c:v>
                </c:pt>
                <c:pt idx="4">
                  <c:v>2.4419850299448145</c:v>
                </c:pt>
                <c:pt idx="5">
                  <c:v>1.6749825100320348</c:v>
                </c:pt>
                <c:pt idx="6">
                  <c:v>0.52993532332538484</c:v>
                </c:pt>
                <c:pt idx="7">
                  <c:v>1.3660266743897931</c:v>
                </c:pt>
              </c:numCache>
            </c:numRef>
          </c:val>
          <c:extLst>
            <c:ext xmlns:c16="http://schemas.microsoft.com/office/drawing/2014/chart" uri="{C3380CC4-5D6E-409C-BE32-E72D297353CC}">
              <c16:uniqueId val="{00000008-00C3-4F93-B226-7BF8A4BD1E43}"/>
            </c:ext>
          </c:extLst>
        </c:ser>
        <c:ser>
          <c:idx val="4"/>
          <c:order val="4"/>
          <c:tx>
            <c:strRef>
              <c:f>'EU imports-aggr'!$F$62</c:f>
              <c:strCache>
                <c:ptCount val="1"/>
                <c:pt idx="0">
                  <c:v> Norway </c:v>
                </c:pt>
              </c:strCache>
            </c:strRef>
          </c:tx>
          <c:spPr>
            <a:solidFill>
              <a:schemeClr val="accent5">
                <a:shade val="83000"/>
              </a:schemeClr>
            </a:solidFill>
            <a:ln>
              <a:noFill/>
            </a:ln>
            <a:effectLst/>
          </c:spPr>
          <c:invertIfNegative val="0"/>
          <c:cat>
            <c:numRef>
              <c:f>'EU imports-aggr'!$B$63:$B$70</c:f>
              <c:numCache>
                <c:formatCode>General</c:formatCode>
                <c:ptCount val="8"/>
                <c:pt idx="0">
                  <c:v>2010</c:v>
                </c:pt>
                <c:pt idx="1">
                  <c:v>2015</c:v>
                </c:pt>
                <c:pt idx="2">
                  <c:v>2016</c:v>
                </c:pt>
                <c:pt idx="3">
                  <c:v>2017</c:v>
                </c:pt>
                <c:pt idx="4">
                  <c:v>2018</c:v>
                </c:pt>
                <c:pt idx="5">
                  <c:v>2019</c:v>
                </c:pt>
                <c:pt idx="6">
                  <c:v>2020</c:v>
                </c:pt>
                <c:pt idx="7">
                  <c:v>2021</c:v>
                </c:pt>
              </c:numCache>
            </c:numRef>
          </c:cat>
          <c:val>
            <c:numRef>
              <c:f>'EU imports-aggr'!$F$63:$F$70</c:f>
              <c:numCache>
                <c:formatCode>_-* #,##0_-;\-* #,##0_-;_-* "-"??_-;_-@_-</c:formatCode>
                <c:ptCount val="8"/>
                <c:pt idx="0">
                  <c:v>3.3816700000000002</c:v>
                </c:pt>
                <c:pt idx="1">
                  <c:v>3.1375962647975326</c:v>
                </c:pt>
                <c:pt idx="2">
                  <c:v>4.0117208659306023</c:v>
                </c:pt>
                <c:pt idx="3">
                  <c:v>3.9254052262590227</c:v>
                </c:pt>
                <c:pt idx="4">
                  <c:v>4.4985289364557293</c:v>
                </c:pt>
                <c:pt idx="5">
                  <c:v>5.7636798806899012</c:v>
                </c:pt>
                <c:pt idx="6">
                  <c:v>3.9866734591586672</c:v>
                </c:pt>
                <c:pt idx="7">
                  <c:v>0.17529254863057692</c:v>
                </c:pt>
              </c:numCache>
            </c:numRef>
          </c:val>
          <c:extLst>
            <c:ext xmlns:c16="http://schemas.microsoft.com/office/drawing/2014/chart" uri="{C3380CC4-5D6E-409C-BE32-E72D297353CC}">
              <c16:uniqueId val="{00000009-00C3-4F93-B226-7BF8A4BD1E43}"/>
            </c:ext>
          </c:extLst>
        </c:ser>
        <c:ser>
          <c:idx val="5"/>
          <c:order val="5"/>
          <c:tx>
            <c:strRef>
              <c:f>'EU imports-aggr'!$G$62</c:f>
              <c:strCache>
                <c:ptCount val="1"/>
                <c:pt idx="0">
                  <c:v> Russia </c:v>
                </c:pt>
              </c:strCache>
            </c:strRef>
          </c:tx>
          <c:spPr>
            <a:solidFill>
              <a:schemeClr val="accent5">
                <a:shade val="94000"/>
              </a:schemeClr>
            </a:solidFill>
            <a:ln>
              <a:noFill/>
            </a:ln>
            <a:effectLst/>
          </c:spPr>
          <c:invertIfNegative val="0"/>
          <c:cat>
            <c:numRef>
              <c:f>'EU imports-aggr'!$B$63:$B$70</c:f>
              <c:numCache>
                <c:formatCode>General</c:formatCode>
                <c:ptCount val="8"/>
                <c:pt idx="0">
                  <c:v>2010</c:v>
                </c:pt>
                <c:pt idx="1">
                  <c:v>2015</c:v>
                </c:pt>
                <c:pt idx="2">
                  <c:v>2016</c:v>
                </c:pt>
                <c:pt idx="3">
                  <c:v>2017</c:v>
                </c:pt>
                <c:pt idx="4">
                  <c:v>2018</c:v>
                </c:pt>
                <c:pt idx="5">
                  <c:v>2019</c:v>
                </c:pt>
                <c:pt idx="6">
                  <c:v>2020</c:v>
                </c:pt>
                <c:pt idx="7">
                  <c:v>2021</c:v>
                </c:pt>
              </c:numCache>
            </c:numRef>
          </c:cat>
          <c:val>
            <c:numRef>
              <c:f>'EU imports-aggr'!$G$63:$G$70</c:f>
              <c:numCache>
                <c:formatCode>_-* #,##0_-;\-* #,##0_-;_-* "-"??_-;_-@_-</c:formatCode>
                <c:ptCount val="8"/>
                <c:pt idx="0">
                  <c:v>0</c:v>
                </c:pt>
                <c:pt idx="1">
                  <c:v>0</c:v>
                </c:pt>
                <c:pt idx="2">
                  <c:v>2.4338396866341781E-2</c:v>
                </c:pt>
                <c:pt idx="3">
                  <c:v>0.12231652663500001</c:v>
                </c:pt>
                <c:pt idx="4">
                  <c:v>6.8059487243837333</c:v>
                </c:pt>
                <c:pt idx="5">
                  <c:v>20.455730364475084</c:v>
                </c:pt>
                <c:pt idx="6">
                  <c:v>16.963480000409493</c:v>
                </c:pt>
                <c:pt idx="7">
                  <c:v>17.366285480336391</c:v>
                </c:pt>
              </c:numCache>
            </c:numRef>
          </c:val>
          <c:extLst>
            <c:ext xmlns:c16="http://schemas.microsoft.com/office/drawing/2014/chart" uri="{C3380CC4-5D6E-409C-BE32-E72D297353CC}">
              <c16:uniqueId val="{0000000A-00C3-4F93-B226-7BF8A4BD1E43}"/>
            </c:ext>
          </c:extLst>
        </c:ser>
        <c:ser>
          <c:idx val="7"/>
          <c:order val="7"/>
          <c:tx>
            <c:strRef>
              <c:f>'EU imports-aggr'!$I$62</c:f>
              <c:strCache>
                <c:ptCount val="1"/>
                <c:pt idx="0">
                  <c:v> Algeria </c:v>
                </c:pt>
              </c:strCache>
            </c:strRef>
          </c:tx>
          <c:spPr>
            <a:solidFill>
              <a:schemeClr val="accent5">
                <a:tint val="84000"/>
              </a:schemeClr>
            </a:solidFill>
            <a:ln>
              <a:noFill/>
            </a:ln>
            <a:effectLst/>
          </c:spPr>
          <c:invertIfNegative val="0"/>
          <c:cat>
            <c:numRef>
              <c:f>'EU imports-aggr'!$B$63:$B$70</c:f>
              <c:numCache>
                <c:formatCode>General</c:formatCode>
                <c:ptCount val="8"/>
                <c:pt idx="0">
                  <c:v>2010</c:v>
                </c:pt>
                <c:pt idx="1">
                  <c:v>2015</c:v>
                </c:pt>
                <c:pt idx="2">
                  <c:v>2016</c:v>
                </c:pt>
                <c:pt idx="3">
                  <c:v>2017</c:v>
                </c:pt>
                <c:pt idx="4">
                  <c:v>2018</c:v>
                </c:pt>
                <c:pt idx="5">
                  <c:v>2019</c:v>
                </c:pt>
                <c:pt idx="6">
                  <c:v>2020</c:v>
                </c:pt>
                <c:pt idx="7">
                  <c:v>2021</c:v>
                </c:pt>
              </c:numCache>
            </c:numRef>
          </c:cat>
          <c:val>
            <c:numRef>
              <c:f>'EU imports-aggr'!$I$63:$I$70</c:f>
              <c:numCache>
                <c:formatCode>_-* #,##0_-;\-* #,##0_-;_-* "-"??_-;_-@_-</c:formatCode>
                <c:ptCount val="8"/>
                <c:pt idx="0">
                  <c:v>15.19</c:v>
                </c:pt>
                <c:pt idx="1">
                  <c:v>13.140207533282549</c:v>
                </c:pt>
                <c:pt idx="2">
                  <c:v>10.471130821147346</c:v>
                </c:pt>
                <c:pt idx="3">
                  <c:v>9.3579805356834367</c:v>
                </c:pt>
                <c:pt idx="4">
                  <c:v>7.6911345427711879</c:v>
                </c:pt>
                <c:pt idx="5">
                  <c:v>9.4564010686805986</c:v>
                </c:pt>
                <c:pt idx="6">
                  <c:v>8.2299598837091423</c:v>
                </c:pt>
                <c:pt idx="7">
                  <c:v>9.2669067725691185</c:v>
                </c:pt>
              </c:numCache>
            </c:numRef>
          </c:val>
          <c:extLst>
            <c:ext xmlns:c16="http://schemas.microsoft.com/office/drawing/2014/chart" uri="{C3380CC4-5D6E-409C-BE32-E72D297353CC}">
              <c16:uniqueId val="{0000000B-00C3-4F93-B226-7BF8A4BD1E43}"/>
            </c:ext>
          </c:extLst>
        </c:ser>
        <c:ser>
          <c:idx val="8"/>
          <c:order val="8"/>
          <c:tx>
            <c:strRef>
              <c:f>'EU imports-aggr'!$J$62</c:f>
              <c:strCache>
                <c:ptCount val="1"/>
                <c:pt idx="0">
                  <c:v> Nigeria </c:v>
                </c:pt>
              </c:strCache>
            </c:strRef>
          </c:tx>
          <c:spPr>
            <a:solidFill>
              <a:schemeClr val="accent5">
                <a:tint val="74000"/>
              </a:schemeClr>
            </a:solidFill>
            <a:ln>
              <a:noFill/>
            </a:ln>
            <a:effectLst/>
          </c:spPr>
          <c:invertIfNegative val="0"/>
          <c:cat>
            <c:numRef>
              <c:f>'EU imports-aggr'!$B$63:$B$70</c:f>
              <c:numCache>
                <c:formatCode>General</c:formatCode>
                <c:ptCount val="8"/>
                <c:pt idx="0">
                  <c:v>2010</c:v>
                </c:pt>
                <c:pt idx="1">
                  <c:v>2015</c:v>
                </c:pt>
                <c:pt idx="2">
                  <c:v>2016</c:v>
                </c:pt>
                <c:pt idx="3">
                  <c:v>2017</c:v>
                </c:pt>
                <c:pt idx="4">
                  <c:v>2018</c:v>
                </c:pt>
                <c:pt idx="5">
                  <c:v>2019</c:v>
                </c:pt>
                <c:pt idx="6">
                  <c:v>2020</c:v>
                </c:pt>
                <c:pt idx="7">
                  <c:v>2021</c:v>
                </c:pt>
              </c:numCache>
            </c:numRef>
          </c:cat>
          <c:val>
            <c:numRef>
              <c:f>'EU imports-aggr'!$J$63:$J$70</c:f>
              <c:numCache>
                <c:formatCode>_-* #,##0_-;\-* #,##0_-;_-* "-"??_-;_-@_-</c:formatCode>
                <c:ptCount val="8"/>
                <c:pt idx="0">
                  <c:v>14.65</c:v>
                </c:pt>
                <c:pt idx="1">
                  <c:v>7.6217313637863917</c:v>
                </c:pt>
                <c:pt idx="2">
                  <c:v>7.8083111900280695</c:v>
                </c:pt>
                <c:pt idx="3">
                  <c:v>10.038467981779085</c:v>
                </c:pt>
                <c:pt idx="4">
                  <c:v>10.286563390015102</c:v>
                </c:pt>
                <c:pt idx="5">
                  <c:v>13.28777914716704</c:v>
                </c:pt>
                <c:pt idx="6">
                  <c:v>12.734154898677055</c:v>
                </c:pt>
                <c:pt idx="7">
                  <c:v>11.502544664770545</c:v>
                </c:pt>
              </c:numCache>
            </c:numRef>
          </c:val>
          <c:extLst>
            <c:ext xmlns:c16="http://schemas.microsoft.com/office/drawing/2014/chart" uri="{C3380CC4-5D6E-409C-BE32-E72D297353CC}">
              <c16:uniqueId val="{0000000C-00C3-4F93-B226-7BF8A4BD1E43}"/>
            </c:ext>
          </c:extLst>
        </c:ser>
        <c:ser>
          <c:idx val="9"/>
          <c:order val="9"/>
          <c:tx>
            <c:strRef>
              <c:f>'EU imports-aggr'!$K$62</c:f>
              <c:strCache>
                <c:ptCount val="1"/>
                <c:pt idx="0">
                  <c:v> Other Africa </c:v>
                </c:pt>
              </c:strCache>
            </c:strRef>
          </c:tx>
          <c:spPr>
            <a:solidFill>
              <a:schemeClr val="accent5">
                <a:tint val="63000"/>
              </a:schemeClr>
            </a:solidFill>
            <a:ln>
              <a:noFill/>
            </a:ln>
            <a:effectLst/>
          </c:spPr>
          <c:invertIfNegative val="0"/>
          <c:cat>
            <c:numRef>
              <c:f>'EU imports-aggr'!$B$63:$B$70</c:f>
              <c:numCache>
                <c:formatCode>General</c:formatCode>
                <c:ptCount val="8"/>
                <c:pt idx="0">
                  <c:v>2010</c:v>
                </c:pt>
                <c:pt idx="1">
                  <c:v>2015</c:v>
                </c:pt>
                <c:pt idx="2">
                  <c:v>2016</c:v>
                </c:pt>
                <c:pt idx="3">
                  <c:v>2017</c:v>
                </c:pt>
                <c:pt idx="4">
                  <c:v>2018</c:v>
                </c:pt>
                <c:pt idx="5">
                  <c:v>2019</c:v>
                </c:pt>
                <c:pt idx="6">
                  <c:v>2020</c:v>
                </c:pt>
                <c:pt idx="7">
                  <c:v>2021</c:v>
                </c:pt>
              </c:numCache>
            </c:numRef>
          </c:cat>
          <c:val>
            <c:numRef>
              <c:f>'EU imports-aggr'!$K$63:$K$70</c:f>
              <c:numCache>
                <c:formatCode>_-* #,##0_-;\-* #,##0_-;_-* "-"??_-;_-@_-</c:formatCode>
                <c:ptCount val="8"/>
                <c:pt idx="0">
                  <c:v>4.9002272727272747</c:v>
                </c:pt>
                <c:pt idx="1">
                  <c:v>0</c:v>
                </c:pt>
                <c:pt idx="2">
                  <c:v>9.970458590000017E-2</c:v>
                </c:pt>
                <c:pt idx="3">
                  <c:v>0.92133478968281568</c:v>
                </c:pt>
                <c:pt idx="4">
                  <c:v>1.4862609431931162</c:v>
                </c:pt>
                <c:pt idx="5">
                  <c:v>2.949887049792467</c:v>
                </c:pt>
                <c:pt idx="6">
                  <c:v>2.6456028373418965</c:v>
                </c:pt>
                <c:pt idx="7">
                  <c:v>3.0216008315384477</c:v>
                </c:pt>
              </c:numCache>
            </c:numRef>
          </c:val>
          <c:extLst>
            <c:ext xmlns:c16="http://schemas.microsoft.com/office/drawing/2014/chart" uri="{C3380CC4-5D6E-409C-BE32-E72D297353CC}">
              <c16:uniqueId val="{0000000D-00C3-4F93-B226-7BF8A4BD1E43}"/>
            </c:ext>
          </c:extLst>
        </c:ser>
        <c:ser>
          <c:idx val="10"/>
          <c:order val="10"/>
          <c:tx>
            <c:strRef>
              <c:f>'EU imports-aggr'!$L$62</c:f>
              <c:strCache>
                <c:ptCount val="1"/>
                <c:pt idx="0">
                  <c:v> Qatar </c:v>
                </c:pt>
              </c:strCache>
            </c:strRef>
          </c:tx>
          <c:spPr>
            <a:solidFill>
              <a:schemeClr val="accent5">
                <a:tint val="52000"/>
              </a:schemeClr>
            </a:solidFill>
            <a:ln>
              <a:noFill/>
            </a:ln>
            <a:effectLst/>
          </c:spPr>
          <c:invertIfNegative val="0"/>
          <c:dLbls>
            <c:dLbl>
              <c:idx val="1"/>
              <c:layout>
                <c:manualLayout>
                  <c:x val="-3.8246485953526304E-3"/>
                  <c:y val="0"/>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00C3-4F93-B226-7BF8A4BD1E43}"/>
                </c:ext>
              </c:extLst>
            </c:dLbl>
            <c:dLbl>
              <c:idx val="2"/>
              <c:layout>
                <c:manualLayout>
                  <c:x val="-3.8246485953527007E-3"/>
                  <c:y val="0"/>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00C3-4F93-B226-7BF8A4BD1E43}"/>
                </c:ext>
              </c:extLst>
            </c:dLbl>
            <c:dLbl>
              <c:idx val="3"/>
              <c:layout>
                <c:manualLayout>
                  <c:x val="-3.8246485953527007E-3"/>
                  <c:y val="-9.1361130584045547E-17"/>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00C3-4F93-B226-7BF8A4BD1E4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numRef>
              <c:f>'EU imports-aggr'!$B$63:$B$70</c:f>
              <c:numCache>
                <c:formatCode>General</c:formatCode>
                <c:ptCount val="8"/>
                <c:pt idx="0">
                  <c:v>2010</c:v>
                </c:pt>
                <c:pt idx="1">
                  <c:v>2015</c:v>
                </c:pt>
                <c:pt idx="2">
                  <c:v>2016</c:v>
                </c:pt>
                <c:pt idx="3">
                  <c:v>2017</c:v>
                </c:pt>
                <c:pt idx="4">
                  <c:v>2018</c:v>
                </c:pt>
                <c:pt idx="5">
                  <c:v>2019</c:v>
                </c:pt>
                <c:pt idx="6">
                  <c:v>2020</c:v>
                </c:pt>
                <c:pt idx="7">
                  <c:v>2021</c:v>
                </c:pt>
              </c:numCache>
            </c:numRef>
          </c:cat>
          <c:val>
            <c:numRef>
              <c:f>'EU imports-aggr'!$L$63:$L$70</c:f>
              <c:numCache>
                <c:formatCode>_-* #,##0_-;\-* #,##0_-;_-* "-"??_-;_-@_-</c:formatCode>
                <c:ptCount val="8"/>
                <c:pt idx="0">
                  <c:v>27.740000000000002</c:v>
                </c:pt>
                <c:pt idx="1">
                  <c:v>27.785253616207157</c:v>
                </c:pt>
                <c:pt idx="2">
                  <c:v>22.717658208718177</c:v>
                </c:pt>
                <c:pt idx="3">
                  <c:v>22.07713122685038</c:v>
                </c:pt>
                <c:pt idx="4">
                  <c:v>19.517428649845808</c:v>
                </c:pt>
                <c:pt idx="5">
                  <c:v>29.695949039933353</c:v>
                </c:pt>
                <c:pt idx="6">
                  <c:v>27.109267987608931</c:v>
                </c:pt>
                <c:pt idx="7">
                  <c:v>22.230095848101957</c:v>
                </c:pt>
              </c:numCache>
            </c:numRef>
          </c:val>
          <c:extLst>
            <c:ext xmlns:c16="http://schemas.microsoft.com/office/drawing/2014/chart" uri="{C3380CC4-5D6E-409C-BE32-E72D297353CC}">
              <c16:uniqueId val="{00000011-00C3-4F93-B226-7BF8A4BD1E43}"/>
            </c:ext>
          </c:extLst>
        </c:ser>
        <c:dLbls>
          <c:showLegendKey val="0"/>
          <c:showVal val="0"/>
          <c:showCatName val="0"/>
          <c:showSerName val="0"/>
          <c:showPercent val="0"/>
          <c:showBubbleSize val="0"/>
        </c:dLbls>
        <c:gapWidth val="150"/>
        <c:overlap val="100"/>
        <c:axId val="693582280"/>
        <c:axId val="693585560"/>
        <c:extLst>
          <c:ext xmlns:c15="http://schemas.microsoft.com/office/drawing/2012/chart" uri="{02D57815-91ED-43cb-92C2-25804820EDAC}">
            <c15:filteredBarSeries>
              <c15:ser>
                <c:idx val="0"/>
                <c:order val="0"/>
                <c:tx>
                  <c:strRef>
                    <c:extLst>
                      <c:ext uri="{02D57815-91ED-43cb-92C2-25804820EDAC}">
                        <c15:formulaRef>
                          <c15:sqref>'EU imports-aggr'!$B$62</c15:sqref>
                        </c15:formulaRef>
                      </c:ext>
                    </c:extLst>
                    <c:strCache>
                      <c:ptCount val="1"/>
                      <c:pt idx="0">
                        <c:v>Year</c:v>
                      </c:pt>
                    </c:strCache>
                  </c:strRef>
                </c:tx>
                <c:spPr>
                  <a:solidFill>
                    <a:schemeClr val="accent5">
                      <a:shade val="40000"/>
                    </a:schemeClr>
                  </a:solidFill>
                  <a:ln>
                    <a:noFill/>
                  </a:ln>
                  <a:effectLst/>
                </c:spPr>
                <c:invertIfNegative val="0"/>
                <c:cat>
                  <c:numRef>
                    <c:extLst>
                      <c:ext uri="{02D57815-91ED-43cb-92C2-25804820EDAC}">
                        <c15:formulaRef>
                          <c15:sqref>'EU imports-aggr'!$B$63:$B$70</c15:sqref>
                        </c15:formulaRef>
                      </c:ext>
                    </c:extLst>
                    <c:numCache>
                      <c:formatCode>General</c:formatCode>
                      <c:ptCount val="8"/>
                      <c:pt idx="0">
                        <c:v>2010</c:v>
                      </c:pt>
                      <c:pt idx="1">
                        <c:v>2015</c:v>
                      </c:pt>
                      <c:pt idx="2">
                        <c:v>2016</c:v>
                      </c:pt>
                      <c:pt idx="3">
                        <c:v>2017</c:v>
                      </c:pt>
                      <c:pt idx="4">
                        <c:v>2018</c:v>
                      </c:pt>
                      <c:pt idx="5">
                        <c:v>2019</c:v>
                      </c:pt>
                      <c:pt idx="6">
                        <c:v>2020</c:v>
                      </c:pt>
                      <c:pt idx="7">
                        <c:v>2021</c:v>
                      </c:pt>
                    </c:numCache>
                  </c:numRef>
                </c:cat>
                <c:val>
                  <c:numRef>
                    <c:extLst>
                      <c:ext uri="{02D57815-91ED-43cb-92C2-25804820EDAC}">
                        <c15:formulaRef>
                          <c15:sqref>'EU imports-aggr'!$B$63:$B$67</c15:sqref>
                        </c15:formulaRef>
                      </c:ext>
                    </c:extLst>
                    <c:numCache>
                      <c:formatCode>General</c:formatCode>
                      <c:ptCount val="5"/>
                      <c:pt idx="0">
                        <c:v>2010</c:v>
                      </c:pt>
                      <c:pt idx="1">
                        <c:v>2015</c:v>
                      </c:pt>
                      <c:pt idx="2">
                        <c:v>2016</c:v>
                      </c:pt>
                      <c:pt idx="3">
                        <c:v>2017</c:v>
                      </c:pt>
                      <c:pt idx="4">
                        <c:v>2018</c:v>
                      </c:pt>
                    </c:numCache>
                  </c:numRef>
                </c:val>
                <c:extLst>
                  <c:ext xmlns:c16="http://schemas.microsoft.com/office/drawing/2014/chart" uri="{C3380CC4-5D6E-409C-BE32-E72D297353CC}">
                    <c16:uniqueId val="{00000012-00C3-4F93-B226-7BF8A4BD1E4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'EU imports-aggr'!$H$62</c15:sqref>
                        </c15:formulaRef>
                      </c:ext>
                    </c:extLst>
                    <c:strCache>
                      <c:ptCount val="1"/>
                      <c:pt idx="0">
                        <c:v> Europe re-exports </c:v>
                      </c:pt>
                    </c:strCache>
                  </c:strRef>
                </c:tx>
                <c:spPr>
                  <a:solidFill>
                    <a:schemeClr val="accent5">
                      <a:tint val="95000"/>
                    </a:schemeClr>
                  </a:solidFill>
                  <a:ln>
                    <a:noFill/>
                  </a:ln>
                  <a:effectLst/>
                </c:spPr>
                <c:invertIfNegative val="0"/>
                <c:cat>
                  <c:numRef>
                    <c:extLst xmlns:c15="http://schemas.microsoft.com/office/drawing/2012/chart">
                      <c:ext xmlns:c15="http://schemas.microsoft.com/office/drawing/2012/chart" uri="{02D57815-91ED-43cb-92C2-25804820EDAC}">
                        <c15:formulaRef>
                          <c15:sqref>'EU imports-aggr'!$B$63:$B$70</c15:sqref>
                        </c15:formulaRef>
                      </c:ext>
                    </c:extLst>
                    <c:numCache>
                      <c:formatCode>General</c:formatCode>
                      <c:ptCount val="8"/>
                      <c:pt idx="0">
                        <c:v>2010</c:v>
                      </c:pt>
                      <c:pt idx="1">
                        <c:v>2015</c:v>
                      </c:pt>
                      <c:pt idx="2">
                        <c:v>2016</c:v>
                      </c:pt>
                      <c:pt idx="3">
                        <c:v>2017</c:v>
                      </c:pt>
                      <c:pt idx="4">
                        <c:v>2018</c:v>
                      </c:pt>
                      <c:pt idx="5">
                        <c:v>2019</c:v>
                      </c:pt>
                      <c:pt idx="6">
                        <c:v>2020</c:v>
                      </c:pt>
                      <c:pt idx="7">
                        <c:v>2021</c:v>
                      </c:pt>
                    </c:numCache>
                  </c:numRef>
                </c:cat>
                <c:val>
                  <c:numRef>
                    <c:extLst xmlns:c15="http://schemas.microsoft.com/office/drawing/2012/chart">
                      <c:ext xmlns:c15="http://schemas.microsoft.com/office/drawing/2012/chart" uri="{02D57815-91ED-43cb-92C2-25804820EDAC}">
                        <c15:formulaRef>
                          <c15:sqref>'EU imports-aggr'!$H$63:$H$67</c15:sqref>
                        </c15:formulaRef>
                      </c:ext>
                    </c:extLst>
                    <c:numCache>
                      <c:formatCode>_-* #,##0_-;\-* #,##0_-;_-* "-"??_-;_-@_-</c:formatCode>
                      <c:ptCount val="5"/>
                      <c:pt idx="0">
                        <c:v>0.08</c:v>
                      </c:pt>
                      <c:pt idx="1">
                        <c:v>0.17907199988</c:v>
                      </c:pt>
                      <c:pt idx="2">
                        <c:v>0.24713733919111597</c:v>
                      </c:pt>
                      <c:pt idx="3">
                        <c:v>0.44346453470175007</c:v>
                      </c:pt>
                      <c:pt idx="4">
                        <c:v>0.48646282936981422</c:v>
                      </c:pt>
                    </c:numCache>
                  </c:numRef>
                </c:val>
                <c:extLst xmlns:c15="http://schemas.microsoft.com/office/drawing/2012/chart">
                  <c:ext xmlns:c16="http://schemas.microsoft.com/office/drawing/2014/chart" uri="{C3380CC4-5D6E-409C-BE32-E72D297353CC}">
                    <c16:uniqueId val="{00000013-00C3-4F93-B226-7BF8A4BD1E43}"/>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'EU imports-aggr'!$M$62</c15:sqref>
                        </c15:formulaRef>
                      </c:ext>
                    </c:extLst>
                    <c:strCache>
                      <c:ptCount val="1"/>
                      <c:pt idx="0">
                        <c:v> Other Middle East </c:v>
                      </c:pt>
                    </c:strCache>
                  </c:strRef>
                </c:tx>
                <c:spPr>
                  <a:solidFill>
                    <a:schemeClr val="accent5">
                      <a:tint val="41000"/>
                    </a:schemeClr>
                  </a:solidFill>
                  <a:ln>
                    <a:noFill/>
                  </a:ln>
                  <a:effectLst/>
                </c:spPr>
                <c:invertIfNegative val="0"/>
                <c:cat>
                  <c:numRef>
                    <c:extLst xmlns:c15="http://schemas.microsoft.com/office/drawing/2012/chart">
                      <c:ext xmlns:c15="http://schemas.microsoft.com/office/drawing/2012/chart" uri="{02D57815-91ED-43cb-92C2-25804820EDAC}">
                        <c15:formulaRef>
                          <c15:sqref>'EU imports-aggr'!$B$63:$B$70</c15:sqref>
                        </c15:formulaRef>
                      </c:ext>
                    </c:extLst>
                    <c:numCache>
                      <c:formatCode>General</c:formatCode>
                      <c:ptCount val="8"/>
                      <c:pt idx="0">
                        <c:v>2010</c:v>
                      </c:pt>
                      <c:pt idx="1">
                        <c:v>2015</c:v>
                      </c:pt>
                      <c:pt idx="2">
                        <c:v>2016</c:v>
                      </c:pt>
                      <c:pt idx="3">
                        <c:v>2017</c:v>
                      </c:pt>
                      <c:pt idx="4">
                        <c:v>2018</c:v>
                      </c:pt>
                      <c:pt idx="5">
                        <c:v>2019</c:v>
                      </c:pt>
                      <c:pt idx="6">
                        <c:v>2020</c:v>
                      </c:pt>
                      <c:pt idx="7">
                        <c:v>2021</c:v>
                      </c:pt>
                    </c:numCache>
                  </c:numRef>
                </c:cat>
                <c:val>
                  <c:numRef>
                    <c:extLst xmlns:c15="http://schemas.microsoft.com/office/drawing/2012/chart">
                      <c:ext xmlns:c15="http://schemas.microsoft.com/office/drawing/2012/chart" uri="{02D57815-91ED-43cb-92C2-25804820EDAC}">
                        <c15:formulaRef>
                          <c15:sqref>'EU imports-aggr'!$M$63:$M$67</c15:sqref>
                        </c15:formulaRef>
                      </c:ext>
                    </c:extLst>
                    <c:numCache>
                      <c:formatCode>_-* #,##0_-;\-* #,##0_-;_-* "-"??_-;_-@_-</c:formatCode>
                      <c:ptCount val="5"/>
                      <c:pt idx="0">
                        <c:v>0.6899999999999995</c:v>
                      </c:pt>
                      <c:pt idx="1">
                        <c:v>8.2862248720000142E-2</c:v>
                      </c:pt>
                      <c:pt idx="2">
                        <c:v>0.1011985758521341</c:v>
                      </c:pt>
                      <c:pt idx="3">
                        <c:v>0.41476283302519956</c:v>
                      </c:pt>
                      <c:pt idx="4">
                        <c:v>0</c:v>
                      </c:pt>
                    </c:numCache>
                  </c:numRef>
                </c:val>
                <c:extLst xmlns:c15="http://schemas.microsoft.com/office/drawing/2012/chart">
                  <c:ext xmlns:c16="http://schemas.microsoft.com/office/drawing/2014/chart" uri="{C3380CC4-5D6E-409C-BE32-E72D297353CC}">
                    <c16:uniqueId val="{00000014-00C3-4F93-B226-7BF8A4BD1E43}"/>
                  </c:ext>
                </c:extLst>
              </c15:ser>
            </c15:filteredBarSeries>
          </c:ext>
        </c:extLst>
      </c:barChart>
      <c:catAx>
        <c:axId val="693582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crossAx val="693585560"/>
        <c:crosses val="autoZero"/>
        <c:auto val="1"/>
        <c:lblAlgn val="ctr"/>
        <c:lblOffset val="100"/>
        <c:noMultiLvlLbl val="0"/>
      </c:catAx>
      <c:valAx>
        <c:axId val="693585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bcm / year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crossAx val="693582280"/>
        <c:crosses val="autoZero"/>
        <c:crossBetween val="between"/>
      </c:valAx>
      <c:spPr>
        <a:noFill/>
        <a:ln>
          <a:noFill/>
        </a:ln>
        <a:effectLst/>
      </c:spPr>
    </c:plotArea>
    <c:legend>
      <c:legendPos val="r"/>
      <c:layout>
        <c:manualLayout>
          <c:xMode val="edge"/>
          <c:yMode val="edge"/>
          <c:x val="0.83893349482099722"/>
          <c:y val="1.878699530894087E-2"/>
          <c:w val="0.15060276369109168"/>
          <c:h val="0.981213004691059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Abbildungen!$A$49:$C$156</cx:f>
        <cx:lvl ptCount="108">
          <cx:pt idx="0">Januar</cx:pt>
          <cx:pt idx="1">Februar</cx:pt>
          <cx:pt idx="2">März</cx:pt>
          <cx:pt idx="3">April</cx:pt>
          <cx:pt idx="4">Mai</cx:pt>
          <cx:pt idx="5">Juni</cx:pt>
          <cx:pt idx="6">Juli</cx:pt>
          <cx:pt idx="7">August</cx:pt>
          <cx:pt idx="8">September</cx:pt>
          <cx:pt idx="9">Oktober</cx:pt>
          <cx:pt idx="10">November</cx:pt>
          <cx:pt idx="11">Dezember</cx:pt>
          <cx:pt idx="12">Januar</cx:pt>
          <cx:pt idx="13">Februar</cx:pt>
          <cx:pt idx="14">März</cx:pt>
          <cx:pt idx="15">April</cx:pt>
          <cx:pt idx="16">Mai</cx:pt>
          <cx:pt idx="17">Juni</cx:pt>
          <cx:pt idx="18">Juli</cx:pt>
          <cx:pt idx="19">August</cx:pt>
          <cx:pt idx="20">September</cx:pt>
          <cx:pt idx="21">Oktober</cx:pt>
          <cx:pt idx="22">November</cx:pt>
          <cx:pt idx="23">Dezember</cx:pt>
          <cx:pt idx="24">Januar</cx:pt>
          <cx:pt idx="25">Februar</cx:pt>
          <cx:pt idx="26">März</cx:pt>
          <cx:pt idx="27">April</cx:pt>
          <cx:pt idx="28">Mai</cx:pt>
          <cx:pt idx="29">Juni</cx:pt>
          <cx:pt idx="30">Juli</cx:pt>
          <cx:pt idx="31">August</cx:pt>
          <cx:pt idx="32">September</cx:pt>
          <cx:pt idx="33">Oktober</cx:pt>
          <cx:pt idx="34">November</cx:pt>
          <cx:pt idx="35">Dezember</cx:pt>
          <cx:pt idx="36">Januar</cx:pt>
          <cx:pt idx="37">Februar</cx:pt>
          <cx:pt idx="38">März</cx:pt>
          <cx:pt idx="39">April</cx:pt>
          <cx:pt idx="40">Mai</cx:pt>
          <cx:pt idx="41">Juni</cx:pt>
          <cx:pt idx="42">Juli</cx:pt>
          <cx:pt idx="43">August</cx:pt>
          <cx:pt idx="44">September</cx:pt>
          <cx:pt idx="45">Oktober</cx:pt>
          <cx:pt idx="46">November</cx:pt>
          <cx:pt idx="47">Dezember</cx:pt>
          <cx:pt idx="48">Januar</cx:pt>
          <cx:pt idx="49">Februar</cx:pt>
          <cx:pt idx="50">März</cx:pt>
          <cx:pt idx="51">April</cx:pt>
          <cx:pt idx="52">Mai</cx:pt>
          <cx:pt idx="53">Juni</cx:pt>
          <cx:pt idx="54">Juli</cx:pt>
          <cx:pt idx="55">August</cx:pt>
          <cx:pt idx="56">September</cx:pt>
          <cx:pt idx="57">Oktober</cx:pt>
          <cx:pt idx="58">November</cx:pt>
          <cx:pt idx="59">Dezember</cx:pt>
          <cx:pt idx="60">Januar</cx:pt>
          <cx:pt idx="61">Februar</cx:pt>
          <cx:pt idx="62">März</cx:pt>
          <cx:pt idx="63">April</cx:pt>
          <cx:pt idx="64">Mai</cx:pt>
          <cx:pt idx="65">Juni</cx:pt>
          <cx:pt idx="66">Juli</cx:pt>
          <cx:pt idx="67">August</cx:pt>
          <cx:pt idx="68">September</cx:pt>
          <cx:pt idx="69">Oktober</cx:pt>
          <cx:pt idx="70">November</cx:pt>
          <cx:pt idx="71">Dezember</cx:pt>
          <cx:pt idx="72">Januar</cx:pt>
          <cx:pt idx="73">Februar</cx:pt>
          <cx:pt idx="74">März</cx:pt>
          <cx:pt idx="75">April</cx:pt>
          <cx:pt idx="76">Mai</cx:pt>
          <cx:pt idx="77">Juni</cx:pt>
          <cx:pt idx="78">Juli</cx:pt>
          <cx:pt idx="79">August</cx:pt>
          <cx:pt idx="80">September</cx:pt>
          <cx:pt idx="81">Oktober</cx:pt>
          <cx:pt idx="82">November</cx:pt>
          <cx:pt idx="83">Dezember</cx:pt>
          <cx:pt idx="84">Januar</cx:pt>
          <cx:pt idx="85">Februar</cx:pt>
          <cx:pt idx="86">März</cx:pt>
          <cx:pt idx="87">April</cx:pt>
          <cx:pt idx="88">Mai</cx:pt>
          <cx:pt idx="89">Juni</cx:pt>
          <cx:pt idx="90">Juli</cx:pt>
          <cx:pt idx="91">August</cx:pt>
          <cx:pt idx="92">September</cx:pt>
          <cx:pt idx="93">Oktober</cx:pt>
          <cx:pt idx="94">November</cx:pt>
          <cx:pt idx="95">Dezember</cx:pt>
          <cx:pt idx="96">Januar</cx:pt>
          <cx:pt idx="97">Februar</cx:pt>
          <cx:pt idx="98">März</cx:pt>
          <cx:pt idx="99">April</cx:pt>
          <cx:pt idx="100">Mai</cx:pt>
          <cx:pt idx="101">Juni</cx:pt>
          <cx:pt idx="102">Juli</cx:pt>
          <cx:pt idx="103">August</cx:pt>
          <cx:pt idx="104">September</cx:pt>
          <cx:pt idx="105">Oktober</cx:pt>
          <cx:pt idx="106">November</cx:pt>
          <cx:pt idx="107">Dezember</cx:pt>
        </cx:lvl>
        <cx:lvl ptCount="108">
          <cx:pt idx="0">Nachfrage 2021</cx:pt>
          <cx:pt idx="1">Nachfrage 2021</cx:pt>
          <cx:pt idx="2">Nachfrage 2021</cx:pt>
          <cx:pt idx="3">Nachfrage 2021</cx:pt>
          <cx:pt idx="4">Nachfrage 2021</cx:pt>
          <cx:pt idx="5">Nachfrage 2021</cx:pt>
          <cx:pt idx="6">Nachfrage 2021</cx:pt>
          <cx:pt idx="7">Nachfrage 2021</cx:pt>
          <cx:pt idx="8">Nachfrage 2021</cx:pt>
          <cx:pt idx="9">Nachfrage 2021</cx:pt>
          <cx:pt idx="10">Nachfrage 2021</cx:pt>
          <cx:pt idx="11">Nachfrage 2021</cx:pt>
          <cx:pt idx="12">Nachfrage 2021</cx:pt>
          <cx:pt idx="13">Nachfrage 2021</cx:pt>
          <cx:pt idx="14">Nachfrage 2021</cx:pt>
          <cx:pt idx="15">Nachfrage 2021</cx:pt>
          <cx:pt idx="16">Nachfrage 2021</cx:pt>
          <cx:pt idx="17">Nachfrage 2021</cx:pt>
          <cx:pt idx="18">Nachfrage 2021</cx:pt>
          <cx:pt idx="19">Nachfrage 2021</cx:pt>
          <cx:pt idx="20">Nachfrage 2021</cx:pt>
          <cx:pt idx="21">Nachfrage 2021</cx:pt>
          <cx:pt idx="22">Nachfrage 2021</cx:pt>
          <cx:pt idx="23">Nachfrage 2021</cx:pt>
          <cx:pt idx="24">Nachfrage 2021</cx:pt>
          <cx:pt idx="25">Nachfrage 2021</cx:pt>
          <cx:pt idx="26">Nachfrage 2021</cx:pt>
          <cx:pt idx="27">Nachfrage 2021</cx:pt>
          <cx:pt idx="28">Nachfrage 2021</cx:pt>
          <cx:pt idx="29">Nachfrage 2021</cx:pt>
          <cx:pt idx="30">Nachfrage 2021</cx:pt>
          <cx:pt idx="31">Nachfrage 2021</cx:pt>
          <cx:pt idx="32">Nachfrage 2021</cx:pt>
          <cx:pt idx="33">Nachfrage 2021</cx:pt>
          <cx:pt idx="34">Nachfrage 2021</cx:pt>
          <cx:pt idx="35">Nachfrage 2021</cx:pt>
          <cx:pt idx="36">Nachfrage aktuelle Einsparungen</cx:pt>
          <cx:pt idx="37">Nachfrage aktuelle Einsparungen</cx:pt>
          <cx:pt idx="38">Nachfrage aktuelle Einsparungen</cx:pt>
          <cx:pt idx="39">Nachfrage aktuelle Einsparungen</cx:pt>
          <cx:pt idx="40">Nachfrage aktuelle Einsparungen</cx:pt>
          <cx:pt idx="41">Nachfrage aktuelle Einsparungen</cx:pt>
          <cx:pt idx="42">Nachfrage aktuelle Einsparungen</cx:pt>
          <cx:pt idx="43">Nachfrage aktuelle Einsparungen</cx:pt>
          <cx:pt idx="44">Nachfrage aktuelle Einsparungen</cx:pt>
          <cx:pt idx="45">Nachfrage aktuelle Einsparungen</cx:pt>
          <cx:pt idx="46">Nachfrage aktuelle Einsparungen</cx:pt>
          <cx:pt idx="47">Nachfrage aktuelle Einsparungen</cx:pt>
          <cx:pt idx="48">Nachfrage aktuelle Einsparungen</cx:pt>
          <cx:pt idx="49">Nachfrage aktuelle Einsparungen</cx:pt>
          <cx:pt idx="50">Nachfrage aktuelle Einsparungen</cx:pt>
          <cx:pt idx="51">Nachfrage aktuelle Einsparungen</cx:pt>
          <cx:pt idx="52">Nachfrage aktuelle Einsparungen</cx:pt>
          <cx:pt idx="53">Nachfrage aktuelle Einsparungen</cx:pt>
          <cx:pt idx="54">Nachfrage aktuelle Einsparungen</cx:pt>
          <cx:pt idx="55">Nachfrage aktuelle Einsparungen</cx:pt>
          <cx:pt idx="56">Nachfrage aktuelle Einsparungen</cx:pt>
          <cx:pt idx="57">Nachfrage aktuelle Einsparungen</cx:pt>
          <cx:pt idx="58">Nachfrage aktuelle Einsparungen</cx:pt>
          <cx:pt idx="59">Nachfrage aktuelle Einsparungen</cx:pt>
          <cx:pt idx="60">Nachfrage aktuelle Einsparungen</cx:pt>
          <cx:pt idx="61">Nachfrage aktuelle Einsparungen</cx:pt>
          <cx:pt idx="62">Nachfrage aktuelle Einsparungen</cx:pt>
          <cx:pt idx="63">Nachfrage aktuelle Einsparungen</cx:pt>
          <cx:pt idx="64">Nachfrage aktuelle Einsparungen</cx:pt>
          <cx:pt idx="65">Nachfrage aktuelle Einsparungen</cx:pt>
          <cx:pt idx="66">Nachfrage aktuelle Einsparungen</cx:pt>
          <cx:pt idx="67">Nachfrage aktuelle Einsparungen</cx:pt>
          <cx:pt idx="68">Nachfrage aktuelle Einsparungen</cx:pt>
          <cx:pt idx="69">Nachfrage aktuelle Einsparungen</cx:pt>
          <cx:pt idx="70">Nachfrage aktuelle Einsparungen</cx:pt>
          <cx:pt idx="71">Nachfrage aktuelle Einsparungen</cx:pt>
          <cx:pt idx="72">Demand Sparen + wenig Speicher</cx:pt>
          <cx:pt idx="73">Demand Sparen + wenig Speicher</cx:pt>
          <cx:pt idx="74">Demand Sparen + wenig Speicher</cx:pt>
          <cx:pt idx="75">Demand Sparen + wenig Speicher</cx:pt>
          <cx:pt idx="76">Demand Sparen + wenig Speicher</cx:pt>
          <cx:pt idx="77">Demand Sparen + wenig Speicher</cx:pt>
          <cx:pt idx="78">Demand Sparen + wenig Speicher</cx:pt>
          <cx:pt idx="79">Demand Sparen + wenig Speicher</cx:pt>
          <cx:pt idx="80">Demand Sparen + wenig Speicher</cx:pt>
          <cx:pt idx="81">Demand Sparen + wenig Speicher</cx:pt>
          <cx:pt idx="82">Demand Sparen + wenig Speicher</cx:pt>
          <cx:pt idx="83">Demand Sparen + wenig Speicher</cx:pt>
          <cx:pt idx="84">Demand Sparen + wenig Speicher</cx:pt>
          <cx:pt idx="85">Demand Sparen + wenig Speicher</cx:pt>
          <cx:pt idx="86">Demand Sparen + wenig Speicher</cx:pt>
          <cx:pt idx="87">Demand Sparen + wenig Speicher</cx:pt>
          <cx:pt idx="88">Demand Sparen + wenig Speicher</cx:pt>
          <cx:pt idx="89">Demand Sparen + wenig Speicher</cx:pt>
          <cx:pt idx="90">Demand Sparen + wenig Speicher</cx:pt>
          <cx:pt idx="91">Demand Sparen + wenig Speicher</cx:pt>
          <cx:pt idx="92">Demand Sparen + wenig Speicher</cx:pt>
          <cx:pt idx="93">Demand Sparen + wenig Speicher</cx:pt>
          <cx:pt idx="94">Demand Sparen + wenig Speicher</cx:pt>
          <cx:pt idx="95">Demand Sparen + wenig Speicher</cx:pt>
          <cx:pt idx="96">Demand Sparen + wenig Speicher</cx:pt>
          <cx:pt idx="97">Demand Sparen + wenig Speicher</cx:pt>
          <cx:pt idx="98">Demand Sparen + wenig Speicher</cx:pt>
          <cx:pt idx="99">Demand Sparen + wenig Speicher</cx:pt>
          <cx:pt idx="100">Demand Sparen + wenig Speicher</cx:pt>
          <cx:pt idx="101">Demand Sparen + wenig Speicher</cx:pt>
          <cx:pt idx="102">Demand Sparen + wenig Speicher</cx:pt>
          <cx:pt idx="103">Demand Sparen + wenig Speicher</cx:pt>
          <cx:pt idx="104">Demand Sparen + wenig Speicher</cx:pt>
          <cx:pt idx="105">Demand Sparen + wenig Speicher</cx:pt>
          <cx:pt idx="106">Demand Sparen + wenig Speicher</cx:pt>
          <cx:pt idx="107">Demand Sparen + wenig Speicher</cx:pt>
        </cx:lvl>
        <cx:lvl ptCount="108">
          <cx:pt idx="0">Baseline Angebot</cx:pt>
          <cx:pt idx="1">Baseline Angebot</cx:pt>
          <cx:pt idx="2">Baseline Angebot</cx:pt>
          <cx:pt idx="3">Baseline Angebot</cx:pt>
          <cx:pt idx="4">Baseline Angebot</cx:pt>
          <cx:pt idx="5">Baseline Angebot</cx:pt>
          <cx:pt idx="6">Baseline Angebot</cx:pt>
          <cx:pt idx="7">Baseline Angebot</cx:pt>
          <cx:pt idx="8">Baseline Angebot</cx:pt>
          <cx:pt idx="9">Baseline Angebot</cx:pt>
          <cx:pt idx="10">Baseline Angebot</cx:pt>
          <cx:pt idx="11">Baseline Angebot</cx:pt>
          <cx:pt idx="12">Realistisches Angebot</cx:pt>
          <cx:pt idx="13">Realistisches Angebot</cx:pt>
          <cx:pt idx="14">Realistisches Angebot</cx:pt>
          <cx:pt idx="15">Realistisches Angebot</cx:pt>
          <cx:pt idx="16">Realistisches Angebot</cx:pt>
          <cx:pt idx="17">Realistisches Angebot</cx:pt>
          <cx:pt idx="18">Realistisches Angebot</cx:pt>
          <cx:pt idx="19">Realistisches Angebot</cx:pt>
          <cx:pt idx="20">Realistisches Angebot</cx:pt>
          <cx:pt idx="21">Realistisches Angebot</cx:pt>
          <cx:pt idx="22">Realistisches Angebot</cx:pt>
          <cx:pt idx="23">Realistisches Angebot</cx:pt>
          <cx:pt idx="24">Maximales Angebot</cx:pt>
          <cx:pt idx="25">Maximales Angebot</cx:pt>
          <cx:pt idx="26">Maximales Angebot</cx:pt>
          <cx:pt idx="27">Maximales Angebot</cx:pt>
          <cx:pt idx="28">Maximales Angebot</cx:pt>
          <cx:pt idx="29">Maximales Angebot</cx:pt>
          <cx:pt idx="30">Maximales Angebot</cx:pt>
          <cx:pt idx="31">Maximales Angebot</cx:pt>
          <cx:pt idx="32">Maximales Angebot</cx:pt>
          <cx:pt idx="33">Maximales Angebot</cx:pt>
          <cx:pt idx="34">Maximales Angebot</cx:pt>
          <cx:pt idx="35">Maximales Angebot</cx:pt>
          <cx:pt idx="36">Baseline Angebot</cx:pt>
          <cx:pt idx="37">Baseline Angebot</cx:pt>
          <cx:pt idx="38">Baseline Angebot</cx:pt>
          <cx:pt idx="39">Baseline Angebot</cx:pt>
          <cx:pt idx="40">Baseline Angebot</cx:pt>
          <cx:pt idx="41">Baseline Angebot</cx:pt>
          <cx:pt idx="42">Baseline Angebot</cx:pt>
          <cx:pt idx="43">Baseline Angebot</cx:pt>
          <cx:pt idx="44">Baseline Angebot</cx:pt>
          <cx:pt idx="45">Baseline Angebot</cx:pt>
          <cx:pt idx="46">Baseline Angebot</cx:pt>
          <cx:pt idx="47">Baseline Angebot</cx:pt>
          <cx:pt idx="48">Realistisches Angebot</cx:pt>
          <cx:pt idx="49">Realistisches Angebot</cx:pt>
          <cx:pt idx="50">Realistisches Angebot</cx:pt>
          <cx:pt idx="51">Realistisches Angebot</cx:pt>
          <cx:pt idx="52">Realistisches Angebot</cx:pt>
          <cx:pt idx="53">Realistisches Angebot</cx:pt>
          <cx:pt idx="54">Realistisches Angebot</cx:pt>
          <cx:pt idx="55">Realistisches Angebot</cx:pt>
          <cx:pt idx="56">Realistisches Angebot</cx:pt>
          <cx:pt idx="57">Realistisches Angebot</cx:pt>
          <cx:pt idx="58">Realistisches Angebot</cx:pt>
          <cx:pt idx="59">Realistisches Angebot</cx:pt>
          <cx:pt idx="60">Maximales Angebot</cx:pt>
          <cx:pt idx="61">Maximales Angebot</cx:pt>
          <cx:pt idx="62">Maximales Angebot</cx:pt>
          <cx:pt idx="63">Maximales Angebot</cx:pt>
          <cx:pt idx="64">Maximales Angebot</cx:pt>
          <cx:pt idx="65">Maximales Angebot</cx:pt>
          <cx:pt idx="66">Maximales Angebot</cx:pt>
          <cx:pt idx="67">Maximales Angebot</cx:pt>
          <cx:pt idx="68">Maximales Angebot</cx:pt>
          <cx:pt idx="69">Maximales Angebot</cx:pt>
          <cx:pt idx="70">Maximales Angebot</cx:pt>
          <cx:pt idx="71">Maximales Angebot</cx:pt>
          <cx:pt idx="72">Baseline Angebot</cx:pt>
          <cx:pt idx="73">Baseline Angebot</cx:pt>
          <cx:pt idx="74">Baseline Angebot</cx:pt>
          <cx:pt idx="75">Baseline Angebot</cx:pt>
          <cx:pt idx="76">Baseline Angebot</cx:pt>
          <cx:pt idx="77">Baseline Angebot</cx:pt>
          <cx:pt idx="78">Baseline Angebot</cx:pt>
          <cx:pt idx="79">Baseline Angebot</cx:pt>
          <cx:pt idx="80">Baseline Angebot</cx:pt>
          <cx:pt idx="81">Baseline Angebot</cx:pt>
          <cx:pt idx="82">Baseline Angebot</cx:pt>
          <cx:pt idx="83">Baseline Angebot</cx:pt>
          <cx:pt idx="84">Realistisches Angebot</cx:pt>
          <cx:pt idx="85">Realistisches Angebot</cx:pt>
          <cx:pt idx="86">Realistisches Angebot</cx:pt>
          <cx:pt idx="87">Realistisches Angebot</cx:pt>
          <cx:pt idx="88">Realistisches Angebot</cx:pt>
          <cx:pt idx="89">Realistisches Angebot</cx:pt>
          <cx:pt idx="90">Realistisches Angebot</cx:pt>
          <cx:pt idx="91">Realistisches Angebot</cx:pt>
          <cx:pt idx="92">Realistisches Angebot</cx:pt>
          <cx:pt idx="93">Realistisches Angebot</cx:pt>
          <cx:pt idx="94">Realistisches Angebot</cx:pt>
          <cx:pt idx="95">Realistisches Angebot</cx:pt>
          <cx:pt idx="96">Maximales Angebot</cx:pt>
          <cx:pt idx="97">Maximales Angebot</cx:pt>
          <cx:pt idx="98">Maximales Angebot</cx:pt>
          <cx:pt idx="99">Maximales Angebot</cx:pt>
          <cx:pt idx="100">Maximales Angebot</cx:pt>
          <cx:pt idx="101">Maximales Angebot</cx:pt>
          <cx:pt idx="102">Maximales Angebot</cx:pt>
          <cx:pt idx="103">Maximales Angebot</cx:pt>
          <cx:pt idx="104">Maximales Angebot</cx:pt>
          <cx:pt idx="105">Maximales Angebot</cx:pt>
          <cx:pt idx="106">Maximales Angebot</cx:pt>
          <cx:pt idx="107">Maximales Angebot</cx:pt>
        </cx:lvl>
      </cx:strDim>
      <cx:numDim type="val">
        <cx:f>Abbildungen!$G$49:$G$156</cx:f>
        <cx:lvl ptCount="108" formatCode="0">
          <cx:pt idx="0">4.4056226666666651</cx:pt>
          <cx:pt idx="1">4.738730666666668</cx:pt>
          <cx:pt idx="2">3.6500606666666675</cx:pt>
          <cx:pt idx="3">5.9437353333333336</cx:pt>
          <cx:pt idx="4">3.7992403333333344</cx:pt>
          <cx:pt idx="5">1.7610343333333338</cx:pt>
          <cx:pt idx="6">1.2293833333333337</cx:pt>
          <cx:pt idx="7">1.0845653333333338</cx:pt>
          <cx:pt idx="8">1.6812683333333345</cx:pt>
          <cx:pt idx="9">4.5235306666666686</cx:pt>
          <cx:pt idx="10">1.421444666666666</cx:pt>
          <cx:pt idx="11">2.8878336666666673</cx:pt>
          <cx:pt idx="12">2.8150026666666648</cx:pt>
          <cx:pt idx="13">3.1481106666666676</cx:pt>
          <cx:pt idx="14">2.0594406666666671</cx:pt>
          <cx:pt idx="15">4.3531153333333332</cx:pt>
          <cx:pt idx="16">2.2086203333333341</cx:pt>
          <cx:pt idx="17">0.17041433333333345</cx:pt>
          <cx:pt idx="18">-0.36123666666666665</cx:pt>
          <cx:pt idx="19">-0.50605466666666654</cx:pt>
          <cx:pt idx="20">0.090648333333334108</cx:pt>
          <cx:pt idx="21">2.9329106666666682</cx:pt>
          <cx:pt idx="22">-0.16917533333333434</cx:pt>
          <cx:pt idx="23">1.2972136666666669</cx:pt>
          <cx:pt idx="24">1.3263766666666648</cx:pt>
          <cx:pt idx="25">1.6594846666666676</cx:pt>
          <cx:pt idx="26">0.57081466666666714</cx:pt>
          <cx:pt idx="27">2.8644893333333332</cx:pt>
          <cx:pt idx="28">0.71999433333333407</cx:pt>
          <cx:pt idx="29">-1.3182116666666666</cx:pt>
          <cx:pt idx="30">-1.8498626666666667</cx:pt>
          <cx:pt idx="31">-1.9946806666666665</cx:pt>
          <cx:pt idx="32">-1.3979776666666659</cx:pt>
          <cx:pt idx="33">1.4442846666666682</cx:pt>
          <cx:pt idx="34">-1.6578013333333343</cx:pt>
          <cx:pt idx="35">-0.19141233333333307</cx:pt>
          <cx:pt idx="36">3.178371382056687</cx:pt>
          <cx:pt idx="37">3.3292906006600651</cx:pt>
          <cx:pt idx="38">2.0586671206320268</cx:pt>
          <cx:pt idx="39">4.7180810194647202</cx:pt>
          <cx:pt idx="40">2.2074489315738033</cx:pt>
          <cx:pt idx="41">1.1502031820212162</cx:pt>
          <cx:pt idx="42">0.6945447314349531</cx:pt>
          <cx:pt idx="43">0.57042656839754269</cx:pt>
          <cx:pt idx="44">1.0818386873255168</cx:pt>
          <cx:pt idx="45">3.555155135678393</cx:pt>
          <cx:pt idx="46">-0.028862942490230026</cx:pt>
          <cx:pt idx="47">1.2279249497487434</cx:pt>
          <cx:pt idx="48">1.5877513820566866</cx:pt>
          <cx:pt idx="49">1.7386706006600647</cx:pt>
          <cx:pt idx="50">0.46804712063202647</cx:pt>
          <cx:pt idx="51">3.1274610194647199</cx:pt>
          <cx:pt idx="52">0.61682893157380292</cx:pt>
          <cx:pt idx="53">-0.44041681797878418</cx:pt>
          <cx:pt idx="54">-0.89607526856504727</cx:pt>
          <cx:pt idx="55">-1.0201934316024577</cx:pt>
          <cx:pt idx="56">-0.50878131267448357</cx:pt>
          <cx:pt idx="57">1.9645351356783927</cx:pt>
          <cx:pt idx="58">-1.6194829424902304</cx:pt>
          <cx:pt idx="59">-0.36269505025125692</cx:pt>
          <cx:pt idx="60">0.099125382056686639</cx:pt>
          <cx:pt idx="61">0.25004460066006473</cx:pt>
          <cx:pt idx="62">-1.0205788793679735</cx:pt>
          <cx:pt idx="63">1.6388350194647199</cx:pt>
          <cx:pt idx="64">-0.87179706842619709</cx:pt>
          <cx:pt idx="65">-1.9290428179787842</cx:pt>
          <cx:pt idx="66">-2.3847012685650473</cx:pt>
          <cx:pt idx="67">-2.5088194316024577</cx:pt>
          <cx:pt idx="68">-1.9974073126744836</cx:pt>
          <cx:pt idx="69">0.47590913567839266</cx:pt>
          <cx:pt idx="70">-3.1081089424902304</cx:pt>
          <cx:pt idx="71">-1.8513210502512569</cx:pt>
          <cx:pt idx="72">4.3921953820566868</cx:pt>
          <cx:pt idx="73">3.9362026006600663</cx:pt>
          <cx:pt idx="74">2.6655791206320281</cx:pt>
          <cx:pt idx="75">4.0617647813694822</cx:pt>
          <cx:pt idx="76">1.5511326934785652</cx:pt>
          <cx:pt idx="77">0.49388694392597809</cx:pt>
          <cx:pt idx="78">0.038228493339715008</cx:pt>
          <cx:pt idx="79">-0.085889669697695403</cx:pt>
          <cx:pt idx="80">0.42552244923027871</cx:pt>
          <cx:pt idx="81">2.6377565642498189</cx:pt>
          <cx:pt idx="82">1.1849610575097698</cx:pt>
          <cx:pt idx="83">2.4417489497487432</cx:pt>
          <cx:pt idx="84">2.8015753820566864</cx:pt>
          <cx:pt idx="85">2.345582600660066</cx:pt>
          <cx:pt idx="86">1.0749591206320277</cx:pt>
          <cx:pt idx="87">2.4711447813694818</cx:pt>
          <cx:pt idx="88">-0.039487306521435173</cx:pt>
          <cx:pt idx="89">-1.0967330560740223</cx:pt>
          <cx:pt idx="90">-1.5523915066602854</cx:pt>
          <cx:pt idx="91">-1.6765096696976958</cx:pt>
          <cx:pt idx="92">-1.1650975507697217</cx:pt>
          <cx:pt idx="93">1.0471365642498185</cx:pt>
          <cx:pt idx="94">-0.4056589424902306</cx:pt>
          <cx:pt idx="95">0.85112894974874287</cx:pt>
          <cx:pt idx="96">1.3129493820566864</cx:pt>
          <cx:pt idx="97">0.85695660066006596</cx:pt>
          <cx:pt idx="98">-0.41366687936797231</cx:pt>
          <cx:pt idx="99">0.98251878136948179</cx:pt>
          <cx:pt idx="100">-1.5281133065214352</cx:pt>
          <cx:pt idx="101">-2.5853590560740223</cx:pt>
          <cx:pt idx="102">-3.0410175066602854</cx:pt>
          <cx:pt idx="103">-3.1651356696976958</cx:pt>
          <cx:pt idx="104">-2.6537235507697217</cx:pt>
          <cx:pt idx="105">-0.44148943575018151</cx:pt>
          <cx:pt idx="106">-1.8942849424902306</cx:pt>
          <cx:pt idx="107">-0.63749705025125714</cx:pt>
        </cx:lvl>
      </cx:numDim>
    </cx:data>
  </cx:chartData>
  <cx:chart>
    <cx:plotArea>
      <cx:plotAreaRegion>
        <cx:series layoutId="boxWhisker" uniqueId="{ED3D4688-176D-4985-8046-F8E66CB914DF}" formatIdx="3">
          <cx:tx>
            <cx:txData>
              <cx:f>Abbildungen!$G$48</cx:f>
              <cx:v>Dekcungslücke in Mrd. m³</cx:v>
            </cx:txData>
          </cx:tx>
          <cx:dataId val="0"/>
          <cx:layoutPr>
            <cx:visibility meanLine="0" meanMarker="1" nonoutliers="0" outliers="1"/>
            <cx:statistics quartileMethod="exclusive"/>
          </cx:layoutPr>
        </cx:series>
      </cx:plotAreaRegion>
      <cx:axis id="0">
        <cx:catScaling gapWidth="1"/>
        <cx:majorTickMarks type="out"/>
        <cx:minorTickMarks type="out"/>
        <cx:tickLabels/>
        <cx:txPr>
          <a:bodyPr spcFirstLastPara="1" vertOverflow="ellipsis" horzOverflow="overflow" wrap="square" lIns="0" tIns="0" rIns="0" bIns="0" anchor="ctr" anchorCtr="1"/>
          <a:lstStyle/>
          <a:p>
            <a:pPr algn="ctr" rtl="0">
              <a:defRPr sz="1200"/>
            </a:pPr>
            <a:endParaRPr lang="de-DE" sz="1200" b="0" i="0" u="none" strike="noStrike" baseline="0">
              <a:solidFill>
                <a:srgbClr val="131313">
                  <a:lumMod val="65000"/>
                  <a:lumOff val="35000"/>
                </a:srgbClr>
              </a:solidFill>
              <a:latin typeface="Constantia"/>
            </a:endParaRPr>
          </a:p>
        </cx:txPr>
      </cx:axis>
      <cx:axis id="1">
        <cx:valScaling/>
        <cx:title>
          <cx:tx>
            <cx:txData>
              <cx:v>Dekcungslücke in Mrd. m³</cx:v>
            </cx:txData>
          </cx:tx>
          <cx:txPr>
            <a:bodyPr spcFirstLastPara="1" vertOverflow="ellipsis" horzOverflow="overflow" wrap="square" lIns="0" tIns="0" rIns="0" bIns="0" anchor="ctr" anchorCtr="1"/>
            <a:lstStyle/>
            <a:p>
              <a:pPr algn="ctr" rtl="0">
                <a:defRPr sz="1200"/>
              </a:pPr>
              <a:r>
                <a:rPr lang="de-DE" sz="1200" b="0" i="0" u="none" strike="noStrike" baseline="0">
                  <a:solidFill>
                    <a:sysClr val="windowText" lastClr="000000">
                      <a:lumMod val="65000"/>
                      <a:lumOff val="35000"/>
                    </a:sysClr>
                  </a:solidFill>
                  <a:latin typeface="Calibri" panose="020F0502020204030204"/>
                </a:rPr>
                <a:t>Dekcungslücke in Mrd. m³</a:t>
              </a:r>
            </a:p>
          </cx:txPr>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15000"/>
            <a:lumOff val="85000"/>
          </a:schemeClr>
        </a:solidFill>
        <a:round/>
      </a:ln>
    </cs:spPr>
    <cs:defRPr sz="9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28575"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1"/>
    <cs:effectRef idx="0"/>
    <cs:fontRef idx="minor">
      <a:schemeClr val="tx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900"/>
  </cs:dataTable>
  <cs:downBar>
    <cs:lnRef idx="0"/>
    <cs:fillRef idx="0"/>
    <cs:effectRef idx="0"/>
    <cs:fontRef idx="minor">
      <a:schemeClr val="dk1"/>
    </cs:fontRef>
    <cs:spPr bwMode="auto">
      <a:prstGeom prst="rect">
        <a:avLst/>
      </a:prstGeom>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75000"/>
            <a:lumOff val="25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bwMode="auto">
      <a:prstGeom prst="rect">
        <a:avLst/>
      </a:prstGeom>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spPr bwMode="auto">
      <a:prstGeom prst="rect">
        <a:avLst/>
      </a:prstGeom>
      <a:noFill/>
      <a:ln>
        <a:noFill/>
      </a:ln>
    </cs:spPr>
  </cs:wall>
</cs:chartStyle>
</file>

<file path=ppt/charts/style5.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3096719" y="9430306"/>
            <a:ext cx="3172248" cy="248166"/>
          </a:xfrm>
          <a:prstGeom prst="rect">
            <a:avLst/>
          </a:prstGeom>
        </p:spPr>
        <p:txBody>
          <a:bodyPr vert="horz" lIns="0" tIns="0" rIns="0" bIns="0" rtlCol="0" anchor="b"/>
          <a:lstStyle>
            <a:lvl1pPr algn="r" fontAlgn="auto">
              <a:spcBef>
                <a:spcPts val="0"/>
              </a:spcBef>
              <a:spcAft>
                <a:spcPts val="0"/>
              </a:spcAft>
              <a:defRPr sz="1200">
                <a:latin typeface="+mn-lt"/>
                <a:ea typeface="+mn-ea"/>
                <a:cs typeface="+mn-cs"/>
              </a:defRPr>
            </a:lvl1pPr>
          </a:lstStyle>
          <a:p>
            <a:pPr>
              <a:defRPr/>
            </a:pPr>
            <a:fld id="{817E1335-EAF6-8541-BA6A-0248883F1792}" type="slidenum">
              <a:rPr lang="de-DE" sz="900">
                <a:latin typeface="Trebuchet MS"/>
                <a:cs typeface="Trebuchet MS"/>
              </a:rPr>
              <a:pPr>
                <a:defRPr/>
              </a:pPr>
              <a:t>‹#›</a:t>
            </a:fld>
            <a:endParaRPr lang="de-DE" sz="900">
              <a:latin typeface="Trebuchet MS"/>
              <a:cs typeface="Trebuchet MS"/>
            </a:endParaRPr>
          </a:p>
        </p:txBody>
      </p:sp>
    </p:spTree>
    <p:extLst>
      <p:ext uri="{BB962C8B-B14F-4D97-AF65-F5344CB8AC3E}">
        <p14:creationId xmlns:p14="http://schemas.microsoft.com/office/powerpoint/2010/main" val="2181776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D541498-9847-0E44-AE8E-158D3D6AF3C7}" type="datetime1">
              <a:rPr lang="de-DE"/>
              <a:pPr>
                <a:defRPr/>
              </a:pPr>
              <a:t>29.11.2022</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16FC78E-5DB2-EF44-97C3-9870110DD900}" type="slidenum">
              <a:rPr lang="de-DE"/>
              <a:pPr>
                <a:defRPr/>
              </a:pPr>
              <a:t>‹#›</a:t>
            </a:fld>
            <a:endParaRPr lang="de-DE"/>
          </a:p>
        </p:txBody>
      </p:sp>
    </p:spTree>
    <p:extLst>
      <p:ext uri="{BB962C8B-B14F-4D97-AF65-F5344CB8AC3E}">
        <p14:creationId xmlns:p14="http://schemas.microsoft.com/office/powerpoint/2010/main" val="34486890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In the </a:t>
            </a:r>
            <a:r>
              <a:rPr lang="en-US" sz="1200" i="1" kern="1200" dirty="0">
                <a:solidFill>
                  <a:schemeClr val="tx1"/>
                </a:solidFill>
                <a:effectLst/>
                <a:latin typeface="+mn-lt"/>
                <a:ea typeface="+mn-ea"/>
                <a:cs typeface="+mn-cs"/>
              </a:rPr>
              <a:t>Base Case</a:t>
            </a:r>
            <a:r>
              <a:rPr lang="en-US" sz="1200" kern="1200" dirty="0">
                <a:solidFill>
                  <a:schemeClr val="tx1"/>
                </a:solidFill>
                <a:effectLst/>
                <a:latin typeface="+mn-lt"/>
                <a:ea typeface="+mn-ea"/>
                <a:cs typeface="+mn-cs"/>
              </a:rPr>
              <a:t>, Europe absorbs less than 20% of the U.S. LNG exports in all time periods.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a:t>
            </a:r>
            <a:r>
              <a:rPr lang="en-US" sz="1200" i="1" kern="1200" dirty="0">
                <a:solidFill>
                  <a:schemeClr val="tx1"/>
                </a:solidFill>
                <a:effectLst/>
                <a:latin typeface="+mn-lt"/>
                <a:ea typeface="+mn-ea"/>
                <a:cs typeface="+mn-cs"/>
              </a:rPr>
              <a:t>Putin</a:t>
            </a:r>
            <a:r>
              <a:rPr lang="en-US" sz="1200" kern="1200" dirty="0">
                <a:solidFill>
                  <a:schemeClr val="tx1"/>
                </a:solidFill>
                <a:effectLst/>
                <a:latin typeface="+mn-lt"/>
                <a:ea typeface="+mn-ea"/>
                <a:cs typeface="+mn-cs"/>
              </a:rPr>
              <a:t> scenario, Europe can pull up to 60% and in the full subsidy </a:t>
            </a:r>
            <a:r>
              <a:rPr lang="en-US" sz="1200" i="1" kern="1200" dirty="0">
                <a:solidFill>
                  <a:schemeClr val="tx1"/>
                </a:solidFill>
                <a:effectLst/>
                <a:latin typeface="+mn-lt"/>
                <a:ea typeface="+mn-ea"/>
                <a:cs typeface="+mn-cs"/>
              </a:rPr>
              <a:t>Trump </a:t>
            </a:r>
            <a:r>
              <a:rPr lang="en-US" sz="1200" kern="1200" dirty="0">
                <a:solidFill>
                  <a:schemeClr val="tx1"/>
                </a:solidFill>
                <a:effectLst/>
                <a:latin typeface="+mn-lt"/>
                <a:ea typeface="+mn-ea"/>
                <a:cs typeface="+mn-cs"/>
              </a:rPr>
              <a:t>scenario even up to 80% of the U.S. LNG exports.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all other scenarios, Asia largely dominates the LNG imports from the USA (and all other sources) and absorbs two thirds or more.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654E3-B218-448F-929F-90C272AA0D9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07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Trump 000 also </a:t>
            </a:r>
            <a:r>
              <a:rPr lang="de-DE" dirty="0" err="1"/>
              <a:t>makes</a:t>
            </a:r>
            <a:r>
              <a:rPr lang="de-DE" dirty="0"/>
              <a:t> </a:t>
            </a:r>
            <a:r>
              <a:rPr lang="de-DE" dirty="0" err="1"/>
              <a:t>Croatia</a:t>
            </a:r>
            <a:r>
              <a:rPr lang="de-DE" dirty="0"/>
              <a:t> LNG terminal </a:t>
            </a:r>
            <a:r>
              <a:rPr lang="de-DE" dirty="0" err="1"/>
              <a:t>attractive</a:t>
            </a: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9654E3-B218-448F-929F-90C272AA0D9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442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ohne Bild">
    <p:spTree>
      <p:nvGrpSpPr>
        <p:cNvPr id="1" name=""/>
        <p:cNvGrpSpPr/>
        <p:nvPr/>
      </p:nvGrpSpPr>
      <p:grpSpPr>
        <a:xfrm>
          <a:off x="0" y="0"/>
          <a:ext cx="0" cy="0"/>
          <a:chOff x="0" y="0"/>
          <a:chExt cx="0" cy="0"/>
        </a:xfrm>
      </p:grpSpPr>
      <p:sp>
        <p:nvSpPr>
          <p:cNvPr id="6" name="Rechteck 5"/>
          <p:cNvSpPr/>
          <p:nvPr userDrawn="1"/>
        </p:nvSpPr>
        <p:spPr>
          <a:xfrm>
            <a:off x="180000" y="1080000"/>
            <a:ext cx="8784000" cy="45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de-DE"/>
          </a:p>
        </p:txBody>
      </p:sp>
      <p:cxnSp>
        <p:nvCxnSpPr>
          <p:cNvPr id="8" name="Gerade Verbindung 7"/>
          <p:cNvCxnSpPr/>
          <p:nvPr userDrawn="1"/>
        </p:nvCxnSpPr>
        <p:spPr>
          <a:xfrm>
            <a:off x="1080000" y="1981200"/>
            <a:ext cx="7740000" cy="1588"/>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1080000" y="6477000"/>
            <a:ext cx="7884000" cy="1588"/>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9" name="Bild 18" descr="diw-logo.png"/>
          <p:cNvPicPr>
            <a:picLocks noChangeAspect="1"/>
          </p:cNvPicPr>
          <p:nvPr userDrawn="1"/>
        </p:nvPicPr>
        <p:blipFill>
          <a:blip r:embed="rId2"/>
          <a:stretch>
            <a:fillRect/>
          </a:stretch>
        </p:blipFill>
        <p:spPr>
          <a:xfrm>
            <a:off x="1260000" y="496800"/>
            <a:ext cx="1620000" cy="230850"/>
          </a:xfrm>
          <a:prstGeom prst="rect">
            <a:avLst/>
          </a:prstGeom>
        </p:spPr>
      </p:pic>
      <p:sp>
        <p:nvSpPr>
          <p:cNvPr id="4" name="Titel 3"/>
          <p:cNvSpPr>
            <a:spLocks noGrp="1"/>
          </p:cNvSpPr>
          <p:nvPr>
            <p:ph type="title" hasCustomPrompt="1"/>
          </p:nvPr>
        </p:nvSpPr>
        <p:spPr>
          <a:xfrm>
            <a:off x="1260000" y="1602000"/>
            <a:ext cx="7502400" cy="381600"/>
          </a:xfrm>
        </p:spPr>
        <p:txBody>
          <a:bodyPr/>
          <a:lstStyle>
            <a:lvl1pPr>
              <a:defRPr baseline="0"/>
            </a:lvl1pPr>
          </a:lstStyle>
          <a:p>
            <a:r>
              <a:rPr lang="de-DE" dirty="0"/>
              <a:t>Zusatztitel der Präsentation</a:t>
            </a:r>
          </a:p>
        </p:txBody>
      </p:sp>
      <p:sp>
        <p:nvSpPr>
          <p:cNvPr id="17" name="Textplatzhalter 16"/>
          <p:cNvSpPr>
            <a:spLocks noGrp="1"/>
          </p:cNvSpPr>
          <p:nvPr>
            <p:ph type="body" sz="quarter" idx="21" hasCustomPrompt="1"/>
          </p:nvPr>
        </p:nvSpPr>
        <p:spPr>
          <a:xfrm>
            <a:off x="1260000" y="2124000"/>
            <a:ext cx="7502400" cy="3056400"/>
          </a:xfrm>
        </p:spPr>
        <p:txBody>
          <a:bodyPr/>
          <a:lstStyle>
            <a:lvl1pPr>
              <a:defRPr/>
            </a:lvl1pPr>
          </a:lstStyle>
          <a:p>
            <a:pPr lvl="0"/>
            <a:r>
              <a:rPr lang="de-DE" dirty="0"/>
              <a:t>Haupttitel der Präsentation</a:t>
            </a:r>
          </a:p>
        </p:txBody>
      </p:sp>
      <p:sp>
        <p:nvSpPr>
          <p:cNvPr id="22" name="Textplatzhalter 21"/>
          <p:cNvSpPr>
            <a:spLocks noGrp="1"/>
          </p:cNvSpPr>
          <p:nvPr>
            <p:ph type="body" sz="quarter" idx="22" hasCustomPrompt="1"/>
          </p:nvPr>
        </p:nvSpPr>
        <p:spPr>
          <a:xfrm>
            <a:off x="1260474" y="5792400"/>
            <a:ext cx="7502400" cy="230400"/>
          </a:xfrm>
        </p:spPr>
        <p:txBody>
          <a:bodyPr/>
          <a:lstStyle>
            <a:lvl1pPr>
              <a:defRPr sz="1200">
                <a:solidFill>
                  <a:schemeClr val="accent1"/>
                </a:solidFill>
                <a:latin typeface="+mj-lt"/>
              </a:defRPr>
            </a:lvl1pPr>
          </a:lstStyle>
          <a:p>
            <a:pPr lvl="0"/>
            <a:r>
              <a:rPr lang="de-DE" dirty="0"/>
              <a:t>Vorname Nachname</a:t>
            </a:r>
          </a:p>
        </p:txBody>
      </p:sp>
      <p:sp>
        <p:nvSpPr>
          <p:cNvPr id="24" name="Textplatzhalter 23"/>
          <p:cNvSpPr>
            <a:spLocks noGrp="1"/>
          </p:cNvSpPr>
          <p:nvPr>
            <p:ph type="body" sz="quarter" idx="23" hasCustomPrompt="1"/>
          </p:nvPr>
        </p:nvSpPr>
        <p:spPr>
          <a:xfrm>
            <a:off x="1260475" y="6019200"/>
            <a:ext cx="7502525" cy="230400"/>
          </a:xfrm>
        </p:spPr>
        <p:txBody>
          <a:bodyPr/>
          <a:lstStyle>
            <a:lvl1pPr>
              <a:defRPr sz="1200">
                <a:solidFill>
                  <a:schemeClr val="tx1"/>
                </a:solidFill>
                <a:latin typeface="+mj-lt"/>
              </a:defRPr>
            </a:lvl1pPr>
          </a:lstStyle>
          <a:p>
            <a:pPr lvl="0"/>
            <a:r>
              <a:rPr lang="de-DE" dirty="0"/>
              <a:t>Ort, Datum</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sfolie 4">
    <p:spTree>
      <p:nvGrpSpPr>
        <p:cNvPr id="1" name=""/>
        <p:cNvGrpSpPr/>
        <p:nvPr/>
      </p:nvGrpSpPr>
      <p:grpSpPr>
        <a:xfrm>
          <a:off x="0" y="0"/>
          <a:ext cx="0" cy="0"/>
          <a:chOff x="0" y="0"/>
          <a:chExt cx="0" cy="0"/>
        </a:xfrm>
      </p:grpSpPr>
      <p:sp>
        <p:nvSpPr>
          <p:cNvPr id="13" name="Textplatzhalter 12"/>
          <p:cNvSpPr>
            <a:spLocks noGrp="1"/>
          </p:cNvSpPr>
          <p:nvPr>
            <p:ph type="body" sz="quarter" idx="19" hasCustomPrompt="1"/>
          </p:nvPr>
        </p:nvSpPr>
        <p:spPr>
          <a:xfrm>
            <a:off x="152400" y="230400"/>
            <a:ext cx="685800" cy="687600"/>
          </a:xfrm>
        </p:spPr>
        <p:txBody>
          <a:bodyPr/>
          <a:lstStyle>
            <a:lvl1pPr marL="0" indent="0" algn="r">
              <a:spcBef>
                <a:spcPts val="2000"/>
              </a:spcBef>
              <a:spcAft>
                <a:spcPts val="0"/>
              </a:spcAft>
              <a:buNone/>
              <a:defRPr sz="3600">
                <a:solidFill>
                  <a:schemeClr val="bg1"/>
                </a:solidFill>
                <a:latin typeface="+mn-lt"/>
              </a:defRPr>
            </a:lvl1pPr>
          </a:lstStyle>
          <a:p>
            <a:pPr lvl="0"/>
            <a:r>
              <a:rPr lang="de-DE" dirty="0"/>
              <a:t>X</a:t>
            </a:r>
          </a:p>
        </p:txBody>
      </p:sp>
      <p:sp>
        <p:nvSpPr>
          <p:cNvPr id="2" name="Titel 1"/>
          <p:cNvSpPr>
            <a:spLocks noGrp="1"/>
          </p:cNvSpPr>
          <p:nvPr>
            <p:ph type="title" hasCustomPrompt="1"/>
          </p:nvPr>
        </p:nvSpPr>
        <p:spPr/>
        <p:txBody>
          <a:bodyPr/>
          <a:lstStyle>
            <a:lvl1pPr>
              <a:defRPr/>
            </a:lvl1pPr>
          </a:lstStyle>
          <a:p>
            <a:r>
              <a:rPr lang="de-DE" dirty="0"/>
              <a:t>Folientitel</a:t>
            </a:r>
          </a:p>
        </p:txBody>
      </p:sp>
      <p:sp>
        <p:nvSpPr>
          <p:cNvPr id="3" name="Datumsplatzhalter 2"/>
          <p:cNvSpPr>
            <a:spLocks noGrp="1"/>
          </p:cNvSpPr>
          <p:nvPr>
            <p:ph type="dt" sz="half" idx="20"/>
          </p:nvPr>
        </p:nvSpPr>
        <p:spPr/>
        <p:txBody>
          <a:bodyPr/>
          <a:lstStyle/>
          <a:p>
            <a:pPr>
              <a:defRPr/>
            </a:pPr>
            <a:r>
              <a:rPr lang="de-DE"/>
              <a:t>Franziska Holz // 29.11.2022</a:t>
            </a:r>
            <a:endParaRPr lang="de-DE" dirty="0"/>
          </a:p>
        </p:txBody>
      </p:sp>
      <p:sp>
        <p:nvSpPr>
          <p:cNvPr id="4" name="Fußzeilenplatzhalter 3"/>
          <p:cNvSpPr>
            <a:spLocks noGrp="1"/>
          </p:cNvSpPr>
          <p:nvPr>
            <p:ph type="ftr" sz="quarter" idx="21"/>
          </p:nvPr>
        </p:nvSpPr>
        <p:spPr/>
        <p:txBody>
          <a:bodyPr/>
          <a:lstStyle/>
          <a:p>
            <a:pPr>
              <a:defRPr/>
            </a:pPr>
            <a:r>
              <a:rPr lang="en-US"/>
              <a:t>European gas markets between Ukraine war today and climate neutrality in the future</a:t>
            </a:r>
            <a:endParaRPr lang="de-DE" dirty="0"/>
          </a:p>
        </p:txBody>
      </p:sp>
      <p:sp>
        <p:nvSpPr>
          <p:cNvPr id="5" name="Foliennummernplatzhalter 4"/>
          <p:cNvSpPr>
            <a:spLocks noGrp="1"/>
          </p:cNvSpPr>
          <p:nvPr>
            <p:ph type="sldNum" sz="quarter" idx="22"/>
          </p:nvPr>
        </p:nvSpPr>
        <p:spPr/>
        <p:txBody>
          <a:bodyPr/>
          <a:lstStyle/>
          <a:p>
            <a:fld id="{0A013803-4526-4645-B715-105BE440F5D7}" type="slidenum">
              <a:rPr lang="de-DE" smtClean="0"/>
              <a:pPr/>
              <a:t>‹#›</a:t>
            </a:fld>
            <a:endParaRPr lang="de-DE" dirty="0"/>
          </a:p>
        </p:txBody>
      </p:sp>
      <p:sp>
        <p:nvSpPr>
          <p:cNvPr id="7" name="Inhaltsplatzhalter 6"/>
          <p:cNvSpPr>
            <a:spLocks noGrp="1"/>
          </p:cNvSpPr>
          <p:nvPr>
            <p:ph sz="quarter" idx="23"/>
          </p:nvPr>
        </p:nvSpPr>
        <p:spPr>
          <a:xfrm>
            <a:off x="1260000" y="1080000"/>
            <a:ext cx="3650400" cy="5043600"/>
          </a:xfrm>
        </p:spPr>
        <p:txBody>
          <a:bodyPr/>
          <a:lstStyle>
            <a:lvl1pPr marL="0" indent="0">
              <a:buNone/>
              <a:defRPr sz="2100"/>
            </a:lvl1pPr>
          </a:lstStyle>
          <a:p>
            <a:pPr lvl="0"/>
            <a:r>
              <a:rPr lang="de-DE" dirty="0"/>
              <a:t>Textmasterformat</a:t>
            </a:r>
          </a:p>
        </p:txBody>
      </p:sp>
      <p:sp>
        <p:nvSpPr>
          <p:cNvPr id="15" name="Inhaltsplatzhalter 14"/>
          <p:cNvSpPr>
            <a:spLocks noGrp="1"/>
          </p:cNvSpPr>
          <p:nvPr>
            <p:ph sz="quarter" idx="24"/>
          </p:nvPr>
        </p:nvSpPr>
        <p:spPr>
          <a:xfrm>
            <a:off x="5076000" y="1080000"/>
            <a:ext cx="3650400" cy="5043488"/>
          </a:xfrm>
        </p:spPr>
        <p:txBody>
          <a:bodyPr/>
          <a:lstStyle>
            <a:lvl1pPr marL="0" indent="0">
              <a:buNone/>
              <a:defRPr sz="2100"/>
            </a:lvl1pPr>
          </a:lstStyle>
          <a:p>
            <a:pPr lvl="0"/>
            <a:r>
              <a:rPr lang="de-DE" dirty="0"/>
              <a:t>Textmasterformat</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nvPr>
        </p:nvGraphicFramePr>
        <p:xfrm>
          <a:off x="1467" y="1590"/>
          <a:ext cx="1465" cy="1587"/>
        </p:xfrm>
        <a:graphic>
          <a:graphicData uri="http://schemas.openxmlformats.org/presentationml/2006/ole">
            <mc:AlternateContent xmlns:mc="http://schemas.openxmlformats.org/markup-compatibility/2006">
              <mc:Choice xmlns:v="urn:schemas-microsoft-com:vml" Requires="v">
                <p:oleObj spid="_x0000_s2344" name="think-cell Folie" r:id="rId4" imgW="270" imgH="270" progId="TCLayout.ActiveDocument.1">
                  <p:embed/>
                </p:oleObj>
              </mc:Choice>
              <mc:Fallback>
                <p:oleObj name="think-cell Folie" r:id="rId4" imgW="270" imgH="270" progId="TCLayout.ActiveDocument.1">
                  <p:embed/>
                  <p:pic>
                    <p:nvPicPr>
                      <p:cNvPr id="4" name="Objekt 3" hidden="1"/>
                      <p:cNvPicPr/>
                      <p:nvPr/>
                    </p:nvPicPr>
                    <p:blipFill>
                      <a:blip r:embed="rId5"/>
                      <a:stretch>
                        <a:fillRect/>
                      </a:stretch>
                    </p:blipFill>
                    <p:spPr>
                      <a:xfrm>
                        <a:off x="1467" y="1590"/>
                        <a:ext cx="1465"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318463" y="1320800"/>
            <a:ext cx="8507077" cy="5113338"/>
          </a:xfrm>
        </p:spPr>
        <p:txBody>
          <a:bodyPr/>
          <a:lstStyle>
            <a:lvl1pPr>
              <a:buClr>
                <a:srgbClr val="1F317F"/>
              </a:buClr>
              <a:defRPr sz="1200"/>
            </a:lvl1pPr>
            <a:lvl2pPr>
              <a:buClr>
                <a:srgbClr val="1F317F"/>
              </a:buClr>
              <a:defRPr sz="1200"/>
            </a:lvl2pPr>
            <a:lvl3pPr>
              <a:buClr>
                <a:srgbClr val="1F317F"/>
              </a:buClr>
              <a:defRPr sz="1200"/>
            </a:lvl3pPr>
            <a:lvl4pPr>
              <a:buClr>
                <a:srgbClr val="1F317F"/>
              </a:buClr>
              <a:defRPr sz="900"/>
            </a:lvl4pPr>
            <a:lvl5pPr>
              <a:buClr>
                <a:srgbClr val="1F317F"/>
              </a:buClr>
              <a:buFont typeface="Symbol" pitchFamily="18" charset="2"/>
              <a:buChar char="-"/>
              <a:defRPr sz="9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80831825"/>
      </p:ext>
    </p:extLst>
  </p:cSld>
  <p:clrMapOvr>
    <a:masterClrMapping/>
  </p:clrMapOvr>
  <p:transition>
    <p:strips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lvl1pPr>
              <a:defRPr/>
            </a:lvl1pPr>
          </a:lstStyle>
          <a:p>
            <a:r>
              <a:rPr lang="de-DE" dirty="0"/>
              <a:t>Tagesordnung/Inhalt/Übersicht</a:t>
            </a:r>
          </a:p>
        </p:txBody>
      </p:sp>
      <p:sp>
        <p:nvSpPr>
          <p:cNvPr id="7" name="Textplatzhalter 6"/>
          <p:cNvSpPr>
            <a:spLocks noGrp="1"/>
          </p:cNvSpPr>
          <p:nvPr>
            <p:ph type="body" sz="quarter" idx="18" hasCustomPrompt="1"/>
          </p:nvPr>
        </p:nvSpPr>
        <p:spPr>
          <a:xfrm>
            <a:off x="687600" y="1296000"/>
            <a:ext cx="8064000" cy="4039200"/>
          </a:xfrm>
        </p:spPr>
        <p:txBody>
          <a:bodyPr/>
          <a:lstStyle>
            <a:lvl1pPr>
              <a:defRPr/>
            </a:lvl1pPr>
            <a:lvl2pPr defTabSz="990000">
              <a:tabLst/>
              <a:defRPr/>
            </a:lvl2pPr>
            <a:lvl3pPr marL="990000" defTabSz="1512000">
              <a:spcAft>
                <a:spcPts val="0"/>
              </a:spcAft>
              <a:tabLst/>
              <a:defRPr/>
            </a:lvl3pPr>
          </a:lstStyle>
          <a:p>
            <a:pPr lvl="0"/>
            <a:r>
              <a:rPr lang="de-DE" dirty="0"/>
              <a:t>Kapitel-Titel</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Datumsplatzhalter 10"/>
          <p:cNvSpPr>
            <a:spLocks noGrp="1"/>
          </p:cNvSpPr>
          <p:nvPr>
            <p:ph type="dt" sz="half" idx="19"/>
          </p:nvPr>
        </p:nvSpPr>
        <p:spPr/>
        <p:txBody>
          <a:bodyPr/>
          <a:lstStyle/>
          <a:p>
            <a:pPr>
              <a:defRPr/>
            </a:pPr>
            <a:r>
              <a:rPr lang="de-DE"/>
              <a:t>Franziska Holz // 29.11.2022</a:t>
            </a:r>
            <a:endParaRPr lang="de-DE" dirty="0"/>
          </a:p>
        </p:txBody>
      </p:sp>
      <p:sp>
        <p:nvSpPr>
          <p:cNvPr id="14" name="Fußzeilenplatzhalter 13"/>
          <p:cNvSpPr>
            <a:spLocks noGrp="1"/>
          </p:cNvSpPr>
          <p:nvPr>
            <p:ph type="ftr" sz="quarter" idx="20"/>
          </p:nvPr>
        </p:nvSpPr>
        <p:spPr/>
        <p:txBody>
          <a:bodyPr/>
          <a:lstStyle/>
          <a:p>
            <a:pPr>
              <a:defRPr/>
            </a:pPr>
            <a:r>
              <a:rPr lang="en-US"/>
              <a:t>European gas markets between Ukraine war today and climate neutrality in the future</a:t>
            </a:r>
            <a:endParaRPr lang="de-DE" dirty="0"/>
          </a:p>
        </p:txBody>
      </p:sp>
      <p:sp>
        <p:nvSpPr>
          <p:cNvPr id="15" name="Foliennummernplatzhalter 14"/>
          <p:cNvSpPr>
            <a:spLocks noGrp="1"/>
          </p:cNvSpPr>
          <p:nvPr>
            <p:ph type="sldNum" sz="quarter" idx="21"/>
          </p:nvPr>
        </p:nvSpPr>
        <p:spPr/>
        <p:txBody>
          <a:bodyPr/>
          <a:lstStyle/>
          <a:p>
            <a:fld id="{0A013803-4526-4645-B715-105BE440F5D7}" type="slidenum">
              <a:rPr lang="de-DE" smtClean="0"/>
              <a:pPr/>
              <a:t>‹#›</a:t>
            </a:fld>
            <a:endParaRPr lang="de-DE" dirty="0"/>
          </a:p>
        </p:txBody>
      </p:sp>
    </p:spTree>
    <p:extLst>
      <p:ext uri="{BB962C8B-B14F-4D97-AF65-F5344CB8AC3E}">
        <p14:creationId xmlns:p14="http://schemas.microsoft.com/office/powerpoint/2010/main" val="104622524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alt 1 Spalte Liste">
    <p:spTree>
      <p:nvGrpSpPr>
        <p:cNvPr id="1" name=""/>
        <p:cNvGrpSpPr/>
        <p:nvPr/>
      </p:nvGrpSpPr>
      <p:grpSpPr>
        <a:xfrm>
          <a:off x="0" y="0"/>
          <a:ext cx="0" cy="0"/>
          <a:chOff x="0" y="0"/>
          <a:chExt cx="0" cy="0"/>
        </a:xfrm>
      </p:grpSpPr>
      <p:sp>
        <p:nvSpPr>
          <p:cNvPr id="8" name="Textplatzhalter 11"/>
          <p:cNvSpPr>
            <a:spLocks noGrp="1"/>
          </p:cNvSpPr>
          <p:nvPr>
            <p:ph type="body" sz="quarter" idx="13" hasCustomPrompt="1"/>
          </p:nvPr>
        </p:nvSpPr>
        <p:spPr>
          <a:xfrm>
            <a:off x="1295401" y="304800"/>
            <a:ext cx="7467600" cy="442800"/>
          </a:xfrm>
        </p:spPr>
        <p:txBody>
          <a:bodyPr wrap="none" lIns="0" tIns="0" rIns="0" anchor="b" anchorCtr="0"/>
          <a:lstStyle>
            <a:lvl1pPr marL="0" indent="0" algn="l">
              <a:lnSpc>
                <a:spcPct val="100000"/>
              </a:lnSpc>
              <a:buNone/>
              <a:defRPr sz="1500" b="0" i="0">
                <a:solidFill>
                  <a:srgbClr val="FFFFFF"/>
                </a:solidFill>
                <a:latin typeface="Constantia"/>
                <a:cs typeface="Constantia"/>
              </a:defRPr>
            </a:lvl1pPr>
            <a:lvl2pPr>
              <a:buNone/>
              <a:defRPr/>
            </a:lvl2pPr>
            <a:lvl3pPr>
              <a:buNone/>
              <a:defRPr/>
            </a:lvl3pPr>
            <a:lvl4pPr>
              <a:buNone/>
              <a:defRPr/>
            </a:lvl4pPr>
            <a:lvl5pPr>
              <a:buNone/>
              <a:defRPr/>
            </a:lvl5pPr>
          </a:lstStyle>
          <a:p>
            <a:pPr lvl="0"/>
            <a:r>
              <a:rPr lang="de-DE" dirty="0"/>
              <a:t>Folientitel</a:t>
            </a:r>
          </a:p>
        </p:txBody>
      </p:sp>
      <p:sp>
        <p:nvSpPr>
          <p:cNvPr id="9" name="Datumsplatzhalter 8"/>
          <p:cNvSpPr>
            <a:spLocks noGrp="1"/>
          </p:cNvSpPr>
          <p:nvPr>
            <p:ph type="dt" sz="half" idx="14"/>
          </p:nvPr>
        </p:nvSpPr>
        <p:spPr/>
        <p:txBody>
          <a:bodyPr/>
          <a:lstStyle/>
          <a:p>
            <a:pPr>
              <a:defRPr/>
            </a:pPr>
            <a:r>
              <a:rPr lang="de-DE"/>
              <a:t>Franziska Holz // 29.11.2022</a:t>
            </a:r>
            <a:endParaRPr lang="de-DE" dirty="0"/>
          </a:p>
        </p:txBody>
      </p:sp>
      <p:sp>
        <p:nvSpPr>
          <p:cNvPr id="10" name="Foliennummernplatzhalter 9"/>
          <p:cNvSpPr>
            <a:spLocks noGrp="1"/>
          </p:cNvSpPr>
          <p:nvPr>
            <p:ph type="sldNum" sz="quarter" idx="15"/>
          </p:nvPr>
        </p:nvSpPr>
        <p:spPr/>
        <p:txBody>
          <a:bodyPr/>
          <a:lstStyle/>
          <a:p>
            <a:fld id="{0A013803-4526-4645-B715-105BE440F5D7}" type="slidenum">
              <a:rPr lang="de-DE" smtClean="0"/>
              <a:pPr/>
              <a:t>‹#›</a:t>
            </a:fld>
            <a:endParaRPr lang="de-DE" dirty="0"/>
          </a:p>
        </p:txBody>
      </p:sp>
      <p:sp>
        <p:nvSpPr>
          <p:cNvPr id="12" name="Fußzeilenplatzhalter 11"/>
          <p:cNvSpPr>
            <a:spLocks noGrp="1"/>
          </p:cNvSpPr>
          <p:nvPr>
            <p:ph type="ftr" sz="quarter" idx="16"/>
          </p:nvPr>
        </p:nvSpPr>
        <p:spPr/>
        <p:txBody>
          <a:bodyPr/>
          <a:lstStyle>
            <a:lvl1pPr>
              <a:defRPr/>
            </a:lvl1pPr>
          </a:lstStyle>
          <a:p>
            <a:pPr>
              <a:defRPr/>
            </a:pPr>
            <a:r>
              <a:rPr lang="en-US"/>
              <a:t>European gas markets between Ukraine war today and climate neutrality in the future</a:t>
            </a:r>
            <a:endParaRPr lang="de-DE" dirty="0"/>
          </a:p>
        </p:txBody>
      </p:sp>
      <p:sp>
        <p:nvSpPr>
          <p:cNvPr id="17" name="Textplatzhalter 16"/>
          <p:cNvSpPr>
            <a:spLocks noGrp="1"/>
          </p:cNvSpPr>
          <p:nvPr>
            <p:ph type="body" sz="quarter" idx="17"/>
          </p:nvPr>
        </p:nvSpPr>
        <p:spPr>
          <a:xfrm>
            <a:off x="1260475" y="1143000"/>
            <a:ext cx="7502525" cy="4572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Textplatzhalter 11"/>
          <p:cNvSpPr>
            <a:spLocks noGrp="1"/>
          </p:cNvSpPr>
          <p:nvPr>
            <p:ph type="body" sz="quarter" idx="18" hasCustomPrompt="1"/>
          </p:nvPr>
        </p:nvSpPr>
        <p:spPr>
          <a:xfrm>
            <a:off x="152400" y="228600"/>
            <a:ext cx="685800" cy="685800"/>
          </a:xfrm>
          <a:prstGeom prst="rect">
            <a:avLst/>
          </a:prstGeom>
        </p:spPr>
        <p:txBody>
          <a:bodyPr vert="horz" lIns="0" tIns="0" rIns="0" bIns="0"/>
          <a:lstStyle>
            <a:lvl1pPr algn="r">
              <a:buNone/>
              <a:defRPr kumimoji="0" lang="de-DE" sz="3600" b="0" i="0" u="none" strike="noStrike" kern="1200" cap="none" spc="0" normalizeH="0" baseline="0" noProof="0" dirty="0" smtClean="0">
                <a:ln>
                  <a:noFill/>
                </a:ln>
                <a:solidFill>
                  <a:srgbClr val="FFFFFF"/>
                </a:solidFill>
                <a:effectLst/>
                <a:uLnTx/>
                <a:uFillTx/>
                <a:latin typeface="Constantia"/>
                <a:ea typeface="ＭＳ Ｐゴシック" pitchFamily="-65" charset="-128"/>
                <a:cs typeface="Constantia"/>
              </a:defRPr>
            </a:lvl1pPr>
            <a:lvl2pPr>
              <a:buNone/>
              <a:defRPr kumimoji="0" lang="de-DE" sz="3600" b="0" i="0" u="none" strike="noStrike" kern="1200" cap="none" spc="0" normalizeH="0" baseline="0" noProof="0" dirty="0" smtClean="0">
                <a:ln>
                  <a:noFill/>
                </a:ln>
                <a:solidFill>
                  <a:srgbClr val="FFFFFF"/>
                </a:solidFill>
                <a:effectLst/>
                <a:uLnTx/>
                <a:uFillTx/>
                <a:latin typeface="Constantia"/>
                <a:ea typeface="ＭＳ Ｐゴシック" pitchFamily="-65" charset="-128"/>
                <a:cs typeface="Constantia"/>
              </a:defRPr>
            </a:lvl2pPr>
            <a:lvl3pPr>
              <a:buNone/>
              <a:defRPr kumimoji="0" lang="de-DE" sz="3600" b="0" i="0" u="none" strike="noStrike" kern="1200" cap="none" spc="0" normalizeH="0" baseline="0" noProof="0" dirty="0" smtClean="0">
                <a:ln>
                  <a:noFill/>
                </a:ln>
                <a:solidFill>
                  <a:srgbClr val="FFFFFF"/>
                </a:solidFill>
                <a:effectLst/>
                <a:uLnTx/>
                <a:uFillTx/>
                <a:latin typeface="Constantia"/>
                <a:ea typeface="ＭＳ Ｐゴシック" pitchFamily="-65" charset="-128"/>
                <a:cs typeface="Constantia"/>
              </a:defRPr>
            </a:lvl3pPr>
            <a:lvl4pPr>
              <a:buNone/>
              <a:defRPr kumimoji="0" lang="de-DE" sz="3600" b="0" i="0" u="none" strike="noStrike" kern="1200" cap="none" spc="0" normalizeH="0" baseline="0" noProof="0" dirty="0" smtClean="0">
                <a:ln>
                  <a:noFill/>
                </a:ln>
                <a:solidFill>
                  <a:srgbClr val="FFFFFF"/>
                </a:solidFill>
                <a:effectLst/>
                <a:uLnTx/>
                <a:uFillTx/>
                <a:latin typeface="Constantia"/>
                <a:ea typeface="ＭＳ Ｐゴシック" pitchFamily="-65" charset="-128"/>
                <a:cs typeface="Constantia"/>
              </a:defRPr>
            </a:lvl4pPr>
            <a:lvl5pPr>
              <a:buNone/>
              <a:defRPr kumimoji="0" lang="de-DE" sz="3600" b="0" i="0" u="none" strike="noStrike" kern="1200" cap="none" spc="0" normalizeH="0" baseline="0" noProof="0" dirty="0" smtClean="0">
                <a:ln>
                  <a:noFill/>
                </a:ln>
                <a:solidFill>
                  <a:srgbClr val="FFFFFF"/>
                </a:solidFill>
                <a:effectLst/>
                <a:uLnTx/>
                <a:uFillTx/>
                <a:latin typeface="Constantia"/>
                <a:ea typeface="ＭＳ Ｐゴシック" pitchFamily="-65" charset="-128"/>
                <a:cs typeface="Constantia"/>
              </a:defRPr>
            </a:lvl5pPr>
          </a:lstStyle>
          <a:p>
            <a:pPr lvl="0"/>
            <a:r>
              <a:rPr lang="de-DE" dirty="0"/>
              <a:t>X</a:t>
            </a:r>
          </a:p>
        </p:txBody>
      </p:sp>
    </p:spTree>
    <p:extLst>
      <p:ext uri="{BB962C8B-B14F-4D97-AF65-F5344CB8AC3E}">
        <p14:creationId xmlns:p14="http://schemas.microsoft.com/office/powerpoint/2010/main" val="169253735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halt 2 Spalten">
    <p:spTree>
      <p:nvGrpSpPr>
        <p:cNvPr id="1" name=""/>
        <p:cNvGrpSpPr/>
        <p:nvPr/>
      </p:nvGrpSpPr>
      <p:grpSpPr>
        <a:xfrm>
          <a:off x="0" y="0"/>
          <a:ext cx="0" cy="0"/>
          <a:chOff x="0" y="0"/>
          <a:chExt cx="0" cy="0"/>
        </a:xfrm>
      </p:grpSpPr>
      <p:sp>
        <p:nvSpPr>
          <p:cNvPr id="8" name="Textplatzhalter 11"/>
          <p:cNvSpPr>
            <a:spLocks noGrp="1"/>
          </p:cNvSpPr>
          <p:nvPr>
            <p:ph type="body" sz="quarter" idx="13" hasCustomPrompt="1"/>
          </p:nvPr>
        </p:nvSpPr>
        <p:spPr>
          <a:xfrm>
            <a:off x="1295401" y="304800"/>
            <a:ext cx="7467600" cy="442800"/>
          </a:xfrm>
        </p:spPr>
        <p:txBody>
          <a:bodyPr wrap="none" lIns="0" tIns="0" rIns="0" anchor="b" anchorCtr="0"/>
          <a:lstStyle>
            <a:lvl1pPr marL="0" indent="0" algn="l">
              <a:lnSpc>
                <a:spcPct val="100000"/>
              </a:lnSpc>
              <a:buNone/>
              <a:defRPr sz="2800" b="0" i="0">
                <a:solidFill>
                  <a:srgbClr val="FFFFFF"/>
                </a:solidFill>
                <a:latin typeface="Constantia"/>
                <a:cs typeface="Constantia"/>
              </a:defRPr>
            </a:lvl1pPr>
            <a:lvl2pPr>
              <a:buNone/>
              <a:defRPr/>
            </a:lvl2pPr>
            <a:lvl3pPr>
              <a:buNone/>
              <a:defRPr/>
            </a:lvl3pPr>
            <a:lvl4pPr>
              <a:buNone/>
              <a:defRPr/>
            </a:lvl4pPr>
            <a:lvl5pPr>
              <a:buNone/>
              <a:defRPr/>
            </a:lvl5pPr>
          </a:lstStyle>
          <a:p>
            <a:pPr lvl="0"/>
            <a:r>
              <a:rPr lang="de-DE" dirty="0"/>
              <a:t>Folientitel</a:t>
            </a:r>
          </a:p>
        </p:txBody>
      </p:sp>
      <p:sp>
        <p:nvSpPr>
          <p:cNvPr id="9" name="Datumsplatzhalter 8"/>
          <p:cNvSpPr>
            <a:spLocks noGrp="1"/>
          </p:cNvSpPr>
          <p:nvPr>
            <p:ph type="dt" sz="half" idx="14"/>
          </p:nvPr>
        </p:nvSpPr>
        <p:spPr/>
        <p:txBody>
          <a:bodyPr/>
          <a:lstStyle/>
          <a:p>
            <a:pPr>
              <a:defRPr/>
            </a:pPr>
            <a:r>
              <a:rPr lang="de-DE"/>
              <a:t>Franziska Holz // 29.11.2022</a:t>
            </a:r>
            <a:endParaRPr lang="de-DE" dirty="0"/>
          </a:p>
        </p:txBody>
      </p:sp>
      <p:sp>
        <p:nvSpPr>
          <p:cNvPr id="10" name="Foliennummernplatzhalter 9"/>
          <p:cNvSpPr>
            <a:spLocks noGrp="1"/>
          </p:cNvSpPr>
          <p:nvPr>
            <p:ph type="sldNum" sz="quarter" idx="15"/>
          </p:nvPr>
        </p:nvSpPr>
        <p:spPr/>
        <p:txBody>
          <a:bodyPr/>
          <a:lstStyle/>
          <a:p>
            <a:fld id="{0A013803-4526-4645-B715-105BE440F5D7}" type="slidenum">
              <a:rPr lang="de-DE" smtClean="0"/>
              <a:pPr/>
              <a:t>‹#›</a:t>
            </a:fld>
            <a:endParaRPr lang="de-DE" dirty="0"/>
          </a:p>
        </p:txBody>
      </p:sp>
      <p:sp>
        <p:nvSpPr>
          <p:cNvPr id="12" name="Fußzeilenplatzhalter 11"/>
          <p:cNvSpPr>
            <a:spLocks noGrp="1"/>
          </p:cNvSpPr>
          <p:nvPr>
            <p:ph type="ftr" sz="quarter" idx="16"/>
          </p:nvPr>
        </p:nvSpPr>
        <p:spPr/>
        <p:txBody>
          <a:bodyPr/>
          <a:lstStyle>
            <a:lvl1pPr>
              <a:defRPr/>
            </a:lvl1pPr>
          </a:lstStyle>
          <a:p>
            <a:pPr>
              <a:defRPr/>
            </a:pPr>
            <a:r>
              <a:rPr lang="en-US"/>
              <a:t>European gas markets between Ukraine war today and climate neutrality in the future</a:t>
            </a:r>
            <a:endParaRPr lang="de-DE" dirty="0"/>
          </a:p>
        </p:txBody>
      </p:sp>
      <p:sp>
        <p:nvSpPr>
          <p:cNvPr id="11" name="Inhaltsplatzhalter 9"/>
          <p:cNvSpPr>
            <a:spLocks noGrp="1"/>
          </p:cNvSpPr>
          <p:nvPr>
            <p:ph sz="quarter" idx="17"/>
          </p:nvPr>
        </p:nvSpPr>
        <p:spPr>
          <a:xfrm>
            <a:off x="1295400" y="990599"/>
            <a:ext cx="3650400" cy="5043600"/>
          </a:xfrm>
        </p:spPr>
        <p:txBody>
          <a:bodyPr lIns="0" tIns="72000" rIns="72000" bIns="0"/>
          <a:lstStyle>
            <a:lvl1pPr marL="0" indent="0">
              <a:buNone/>
              <a:defRPr sz="1800" baseline="0"/>
            </a:lvl1pPr>
            <a:lvl5pPr>
              <a:buFont typeface="Arial"/>
              <a:buNone/>
              <a:defRPr/>
            </a:lvl5pPr>
          </a:lstStyle>
          <a:p>
            <a:pPr lvl="0"/>
            <a:r>
              <a:rPr lang="de-DE" dirty="0"/>
              <a:t>Textmasterformate durch Klicken bearbeiten</a:t>
            </a:r>
          </a:p>
        </p:txBody>
      </p:sp>
      <p:sp>
        <p:nvSpPr>
          <p:cNvPr id="17" name="Inhaltsplatzhalter 9"/>
          <p:cNvSpPr>
            <a:spLocks noGrp="1"/>
          </p:cNvSpPr>
          <p:nvPr>
            <p:ph sz="quarter" idx="18"/>
          </p:nvPr>
        </p:nvSpPr>
        <p:spPr>
          <a:xfrm>
            <a:off x="5112601" y="990599"/>
            <a:ext cx="3650400" cy="5043600"/>
          </a:xfrm>
        </p:spPr>
        <p:txBody>
          <a:bodyPr lIns="0" tIns="72000" rIns="72000" bIns="0"/>
          <a:lstStyle>
            <a:lvl1pPr marL="0" indent="0">
              <a:buNone/>
              <a:defRPr sz="1800" baseline="0"/>
            </a:lvl1pPr>
            <a:lvl5pPr>
              <a:buFont typeface="Arial"/>
              <a:buNone/>
              <a:defRPr/>
            </a:lvl5pPr>
          </a:lstStyle>
          <a:p>
            <a:pPr lvl="0"/>
            <a:r>
              <a:rPr lang="de-DE" dirty="0"/>
              <a:t>Textmasterformate durch Klicken bearbeiten</a:t>
            </a:r>
          </a:p>
        </p:txBody>
      </p:sp>
      <p:sp>
        <p:nvSpPr>
          <p:cNvPr id="18" name="Textplatzhalter 11"/>
          <p:cNvSpPr>
            <a:spLocks noGrp="1"/>
          </p:cNvSpPr>
          <p:nvPr>
            <p:ph type="body" sz="quarter" idx="19" hasCustomPrompt="1"/>
          </p:nvPr>
        </p:nvSpPr>
        <p:spPr>
          <a:xfrm>
            <a:off x="152400" y="228600"/>
            <a:ext cx="685800" cy="685800"/>
          </a:xfrm>
          <a:prstGeom prst="rect">
            <a:avLst/>
          </a:prstGeom>
        </p:spPr>
        <p:txBody>
          <a:bodyPr vert="horz" lIns="0" tIns="0" rIns="0" bIns="0"/>
          <a:lstStyle>
            <a:lvl1pPr algn="r">
              <a:buNone/>
              <a:defRPr kumimoji="0" lang="de-DE" sz="3600" b="0" i="0" u="none" strike="noStrike" kern="1200" cap="none" spc="0" normalizeH="0" baseline="0" noProof="0" dirty="0" smtClean="0">
                <a:ln>
                  <a:noFill/>
                </a:ln>
                <a:solidFill>
                  <a:srgbClr val="FFFFFF"/>
                </a:solidFill>
                <a:effectLst/>
                <a:uLnTx/>
                <a:uFillTx/>
                <a:latin typeface="Constantia"/>
                <a:ea typeface="ＭＳ Ｐゴシック" pitchFamily="-65" charset="-128"/>
                <a:cs typeface="Constantia"/>
              </a:defRPr>
            </a:lvl1pPr>
            <a:lvl2pPr>
              <a:buNone/>
              <a:defRPr kumimoji="0" lang="de-DE" sz="3600" b="0" i="0" u="none" strike="noStrike" kern="1200" cap="none" spc="0" normalizeH="0" baseline="0" noProof="0" dirty="0" smtClean="0">
                <a:ln>
                  <a:noFill/>
                </a:ln>
                <a:solidFill>
                  <a:srgbClr val="FFFFFF"/>
                </a:solidFill>
                <a:effectLst/>
                <a:uLnTx/>
                <a:uFillTx/>
                <a:latin typeface="Constantia"/>
                <a:ea typeface="ＭＳ Ｐゴシック" pitchFamily="-65" charset="-128"/>
                <a:cs typeface="Constantia"/>
              </a:defRPr>
            </a:lvl2pPr>
            <a:lvl3pPr>
              <a:buNone/>
              <a:defRPr kumimoji="0" lang="de-DE" sz="3600" b="0" i="0" u="none" strike="noStrike" kern="1200" cap="none" spc="0" normalizeH="0" baseline="0" noProof="0" dirty="0" smtClean="0">
                <a:ln>
                  <a:noFill/>
                </a:ln>
                <a:solidFill>
                  <a:srgbClr val="FFFFFF"/>
                </a:solidFill>
                <a:effectLst/>
                <a:uLnTx/>
                <a:uFillTx/>
                <a:latin typeface="Constantia"/>
                <a:ea typeface="ＭＳ Ｐゴシック" pitchFamily="-65" charset="-128"/>
                <a:cs typeface="Constantia"/>
              </a:defRPr>
            </a:lvl3pPr>
            <a:lvl4pPr>
              <a:buNone/>
              <a:defRPr kumimoji="0" lang="de-DE" sz="3600" b="0" i="0" u="none" strike="noStrike" kern="1200" cap="none" spc="0" normalizeH="0" baseline="0" noProof="0" dirty="0" smtClean="0">
                <a:ln>
                  <a:noFill/>
                </a:ln>
                <a:solidFill>
                  <a:srgbClr val="FFFFFF"/>
                </a:solidFill>
                <a:effectLst/>
                <a:uLnTx/>
                <a:uFillTx/>
                <a:latin typeface="Constantia"/>
                <a:ea typeface="ＭＳ Ｐゴシック" pitchFamily="-65" charset="-128"/>
                <a:cs typeface="Constantia"/>
              </a:defRPr>
            </a:lvl4pPr>
            <a:lvl5pPr>
              <a:buNone/>
              <a:defRPr kumimoji="0" lang="de-DE" sz="3600" b="0" i="0" u="none" strike="noStrike" kern="1200" cap="none" spc="0" normalizeH="0" baseline="0" noProof="0" dirty="0" smtClean="0">
                <a:ln>
                  <a:noFill/>
                </a:ln>
                <a:solidFill>
                  <a:srgbClr val="FFFFFF"/>
                </a:solidFill>
                <a:effectLst/>
                <a:uLnTx/>
                <a:uFillTx/>
                <a:latin typeface="Constantia"/>
                <a:ea typeface="ＭＳ Ｐゴシック" pitchFamily="-65" charset="-128"/>
                <a:cs typeface="Constantia"/>
              </a:defRPr>
            </a:lvl5pPr>
          </a:lstStyle>
          <a:p>
            <a:pPr lvl="0"/>
            <a:r>
              <a:rPr lang="de-DE" dirty="0"/>
              <a:t>X</a:t>
            </a:r>
          </a:p>
        </p:txBody>
      </p:sp>
    </p:spTree>
    <p:extLst>
      <p:ext uri="{BB962C8B-B14F-4D97-AF65-F5344CB8AC3E}">
        <p14:creationId xmlns:p14="http://schemas.microsoft.com/office/powerpoint/2010/main" val="407325455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2">
    <p:spTree>
      <p:nvGrpSpPr>
        <p:cNvPr id="1" name=""/>
        <p:cNvGrpSpPr/>
        <p:nvPr/>
      </p:nvGrpSpPr>
      <p:grpSpPr>
        <a:xfrm>
          <a:off x="0" y="0"/>
          <a:ext cx="0" cy="0"/>
          <a:chOff x="0" y="0"/>
          <a:chExt cx="0" cy="0"/>
        </a:xfrm>
      </p:grpSpPr>
      <p:sp>
        <p:nvSpPr>
          <p:cNvPr id="9" name="Inhaltsplatzhalter 8"/>
          <p:cNvSpPr>
            <a:spLocks noGrp="1"/>
          </p:cNvSpPr>
          <p:nvPr>
            <p:ph sz="quarter" idx="11"/>
          </p:nvPr>
        </p:nvSpPr>
        <p:spPr>
          <a:xfrm>
            <a:off x="457200" y="1728000"/>
            <a:ext cx="3924000" cy="4140000"/>
          </a:xfrm>
          <a:prstGeom prst="rect">
            <a:avLst/>
          </a:prstGeom>
        </p:spPr>
        <p:txBody>
          <a:bodyPr lIns="0" tIns="0" rIns="0" bIns="0"/>
          <a:lstStyle>
            <a:lvl1pPr marL="0" indent="0">
              <a:buClr>
                <a:srgbClr val="007A87"/>
              </a:buClr>
              <a:buFont typeface="Wingdings" pitchFamily="2" charset="2"/>
              <a:buNone/>
              <a:defRPr sz="200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58775" indent="-358775">
              <a:buClr>
                <a:srgbClr val="007A87"/>
              </a:buClr>
              <a:buSzPct val="120000"/>
              <a:defRPr>
                <a:latin typeface="Frutiger LT Com 45 Light" pitchFamily="34" charset="0"/>
              </a:defRPr>
            </a:lvl2pPr>
            <a:lvl3pPr marL="625475" indent="-266700">
              <a:buClr>
                <a:schemeClr val="accent3"/>
              </a:buClr>
              <a:buSzPct val="120000"/>
              <a:defRPr>
                <a:latin typeface="Frutiger LT Com 45 Light" pitchFamily="34" charset="0"/>
              </a:defRPr>
            </a:lvl3pPr>
            <a:lvl4pPr marL="898525" indent="-273050">
              <a:buClr>
                <a:schemeClr val="accent3"/>
              </a:buClr>
              <a:buSzPct val="120000"/>
              <a:defRPr>
                <a:latin typeface="Frutiger LT Com 45 Light" pitchFamily="34" charset="0"/>
              </a:defRPr>
            </a:lvl4pPr>
            <a:lvl5pPr marL="1165225" indent="-266700">
              <a:buClr>
                <a:schemeClr val="accent3"/>
              </a:buClr>
              <a:buSzPct val="120000"/>
              <a:defRPr>
                <a:latin typeface="Frutiger LT Com 45 Light" pitchFamily="34" charset="0"/>
              </a:defRPr>
            </a:lvl5pPr>
          </a:lstStyle>
          <a:p>
            <a:pPr lvl="0"/>
            <a:endParaRPr lang="de-DE"/>
          </a:p>
        </p:txBody>
      </p:sp>
      <p:sp>
        <p:nvSpPr>
          <p:cNvPr id="4" name="Inhaltsplatzhalter 8"/>
          <p:cNvSpPr>
            <a:spLocks noGrp="1"/>
          </p:cNvSpPr>
          <p:nvPr>
            <p:ph sz="quarter" idx="12"/>
          </p:nvPr>
        </p:nvSpPr>
        <p:spPr>
          <a:xfrm>
            <a:off x="4748400" y="1753200"/>
            <a:ext cx="3924000" cy="4140000"/>
          </a:xfrm>
          <a:prstGeom prst="rect">
            <a:avLst/>
          </a:prstGeom>
        </p:spPr>
        <p:txBody>
          <a:bodyPr lIns="0" tIns="0" rIns="0" bIns="0"/>
          <a:lstStyle>
            <a:lvl1pPr marL="0" indent="0">
              <a:buClr>
                <a:srgbClr val="007A87"/>
              </a:buClr>
              <a:buFont typeface="Wingdings" pitchFamily="2" charset="2"/>
              <a:buNone/>
              <a:tabLst>
                <a:tab pos="0" algn="l"/>
              </a:tabLst>
              <a:defRPr sz="200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358775" indent="-358775">
              <a:buClr>
                <a:srgbClr val="007A87"/>
              </a:buClr>
              <a:buSzPct val="120000"/>
              <a:defRPr>
                <a:latin typeface="Frutiger LT Com 45 Light" pitchFamily="34" charset="0"/>
              </a:defRPr>
            </a:lvl2pPr>
            <a:lvl3pPr marL="625475" indent="-266700">
              <a:buClr>
                <a:schemeClr val="accent3"/>
              </a:buClr>
              <a:buSzPct val="120000"/>
              <a:defRPr>
                <a:latin typeface="Frutiger LT Com 45 Light" pitchFamily="34" charset="0"/>
              </a:defRPr>
            </a:lvl3pPr>
            <a:lvl4pPr marL="898525" indent="-273050">
              <a:buClr>
                <a:schemeClr val="accent3"/>
              </a:buClr>
              <a:buSzPct val="120000"/>
              <a:defRPr>
                <a:latin typeface="Frutiger LT Com 45 Light" pitchFamily="34" charset="0"/>
              </a:defRPr>
            </a:lvl4pPr>
            <a:lvl5pPr marL="1165225" indent="-266700">
              <a:buClr>
                <a:schemeClr val="accent3"/>
              </a:buClr>
              <a:buSzPct val="120000"/>
              <a:defRPr>
                <a:latin typeface="Frutiger LT Com 45 Light" pitchFamily="34" charset="0"/>
              </a:defRPr>
            </a:lvl5pPr>
          </a:lstStyle>
          <a:p>
            <a:pPr lvl="0"/>
            <a:endParaRPr lang="de-DE"/>
          </a:p>
        </p:txBody>
      </p:sp>
      <p:sp>
        <p:nvSpPr>
          <p:cNvPr id="8" name="Titel 4"/>
          <p:cNvSpPr>
            <a:spLocks noGrp="1"/>
          </p:cNvSpPr>
          <p:nvPr>
            <p:ph type="title"/>
          </p:nvPr>
        </p:nvSpPr>
        <p:spPr>
          <a:xfrm>
            <a:off x="467544" y="332656"/>
            <a:ext cx="6271200" cy="936104"/>
          </a:xfrm>
          <a:prstGeom prst="rect">
            <a:avLst/>
          </a:prstGeom>
        </p:spPr>
        <p:txBody>
          <a:bodyPr anchor="ctr"/>
          <a:lstStyle>
            <a:lvl1pPr>
              <a:defRPr sz="2800" cap="small" baseline="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de-DE"/>
          </a:p>
        </p:txBody>
      </p:sp>
    </p:spTree>
    <p:extLst>
      <p:ext uri="{BB962C8B-B14F-4D97-AF65-F5344CB8AC3E}">
        <p14:creationId xmlns:p14="http://schemas.microsoft.com/office/powerpoint/2010/main" val="815930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Inhaltsfolie 2">
    <p:spTree>
      <p:nvGrpSpPr>
        <p:cNvPr id="1" name=""/>
        <p:cNvGrpSpPr/>
        <p:nvPr/>
      </p:nvGrpSpPr>
      <p:grpSpPr>
        <a:xfrm>
          <a:off x="0" y="0"/>
          <a:ext cx="0" cy="0"/>
          <a:chOff x="0" y="0"/>
          <a:chExt cx="0" cy="0"/>
        </a:xfrm>
      </p:grpSpPr>
      <p:sp>
        <p:nvSpPr>
          <p:cNvPr id="13" name="Textplatzhalter 12"/>
          <p:cNvSpPr>
            <a:spLocks noGrp="1"/>
          </p:cNvSpPr>
          <p:nvPr>
            <p:ph type="body" sz="quarter" idx="18" hasCustomPrompt="1"/>
          </p:nvPr>
        </p:nvSpPr>
        <p:spPr>
          <a:xfrm>
            <a:off x="152400" y="230400"/>
            <a:ext cx="685800" cy="687600"/>
          </a:xfrm>
        </p:spPr>
        <p:txBody>
          <a:bodyPr/>
          <a:lstStyle>
            <a:lvl1pPr marL="0" indent="0" algn="r">
              <a:spcBef>
                <a:spcPts val="1500"/>
              </a:spcBef>
              <a:spcAft>
                <a:spcPts val="0"/>
              </a:spcAft>
              <a:buNone/>
              <a:defRPr sz="2700">
                <a:solidFill>
                  <a:schemeClr val="bg1"/>
                </a:solidFill>
                <a:latin typeface="+mn-lt"/>
              </a:defRPr>
            </a:lvl1pPr>
          </a:lstStyle>
          <a:p>
            <a:pPr lvl="0"/>
            <a:r>
              <a:rPr lang="de-DE" dirty="0"/>
              <a:t>X</a:t>
            </a:r>
          </a:p>
        </p:txBody>
      </p:sp>
      <p:sp>
        <p:nvSpPr>
          <p:cNvPr id="2" name="Titel 1"/>
          <p:cNvSpPr>
            <a:spLocks noGrp="1"/>
          </p:cNvSpPr>
          <p:nvPr>
            <p:ph type="title" hasCustomPrompt="1"/>
          </p:nvPr>
        </p:nvSpPr>
        <p:spPr/>
        <p:txBody>
          <a:bodyPr/>
          <a:lstStyle>
            <a:lvl1pPr>
              <a:defRPr/>
            </a:lvl1pPr>
          </a:lstStyle>
          <a:p>
            <a:r>
              <a:rPr lang="de-DE" dirty="0"/>
              <a:t>Folientitel</a:t>
            </a:r>
          </a:p>
        </p:txBody>
      </p:sp>
      <p:sp>
        <p:nvSpPr>
          <p:cNvPr id="3" name="Datumsplatzhalter 2"/>
          <p:cNvSpPr>
            <a:spLocks noGrp="1"/>
          </p:cNvSpPr>
          <p:nvPr>
            <p:ph type="dt" sz="half" idx="19"/>
          </p:nvPr>
        </p:nvSpPr>
        <p:spPr/>
        <p:txBody>
          <a:bodyPr/>
          <a:lstStyle>
            <a:lvl1pPr>
              <a:defRPr>
                <a:solidFill>
                  <a:schemeClr val="bg1">
                    <a:lumMod val="65000"/>
                  </a:schemeClr>
                </a:solidFill>
              </a:defRPr>
            </a:lvl1pPr>
          </a:lstStyle>
          <a:p>
            <a:pPr>
              <a:defRPr/>
            </a:pPr>
            <a:r>
              <a:rPr lang="de-DE"/>
              <a:t>Franziska Holz // 29.11.2022</a:t>
            </a:r>
            <a:endParaRPr lang="de-DE" dirty="0"/>
          </a:p>
        </p:txBody>
      </p:sp>
      <p:sp>
        <p:nvSpPr>
          <p:cNvPr id="4" name="Fußzeilenplatzhalter 3"/>
          <p:cNvSpPr>
            <a:spLocks noGrp="1"/>
          </p:cNvSpPr>
          <p:nvPr>
            <p:ph type="ftr" sz="quarter" idx="20"/>
          </p:nvPr>
        </p:nvSpPr>
        <p:spPr/>
        <p:txBody>
          <a:bodyPr/>
          <a:lstStyle>
            <a:lvl1pPr>
              <a:defRPr>
                <a:solidFill>
                  <a:schemeClr val="bg1">
                    <a:lumMod val="65000"/>
                  </a:schemeClr>
                </a:solidFill>
              </a:defRPr>
            </a:lvl1pPr>
          </a:lstStyle>
          <a:p>
            <a:pPr>
              <a:defRPr/>
            </a:pPr>
            <a:r>
              <a:rPr lang="en-US"/>
              <a:t>European gas markets between Ukraine war today and climate neutrality in the future</a:t>
            </a:r>
            <a:endParaRPr lang="de-DE" dirty="0"/>
          </a:p>
        </p:txBody>
      </p:sp>
      <p:sp>
        <p:nvSpPr>
          <p:cNvPr id="5" name="Foliennummernplatzhalter 4"/>
          <p:cNvSpPr>
            <a:spLocks noGrp="1"/>
          </p:cNvSpPr>
          <p:nvPr>
            <p:ph type="sldNum" sz="quarter" idx="21"/>
          </p:nvPr>
        </p:nvSpPr>
        <p:spPr/>
        <p:txBody>
          <a:bodyPr/>
          <a:lstStyle>
            <a:lvl1pPr>
              <a:defRPr>
                <a:solidFill>
                  <a:schemeClr val="bg1">
                    <a:lumMod val="65000"/>
                  </a:schemeClr>
                </a:solidFill>
              </a:defRPr>
            </a:lvl1pPr>
          </a:lstStyle>
          <a:p>
            <a:fld id="{0A013803-4526-4645-B715-105BE440F5D7}" type="slidenum">
              <a:rPr lang="de-DE" smtClean="0"/>
              <a:pPr/>
              <a:t>‹#›</a:t>
            </a:fld>
            <a:endParaRPr lang="de-DE" dirty="0"/>
          </a:p>
        </p:txBody>
      </p:sp>
      <p:sp>
        <p:nvSpPr>
          <p:cNvPr id="7" name="Inhaltsplatzhalter 6"/>
          <p:cNvSpPr>
            <a:spLocks noGrp="1"/>
          </p:cNvSpPr>
          <p:nvPr>
            <p:ph sz="quarter" idx="22"/>
          </p:nvPr>
        </p:nvSpPr>
        <p:spPr>
          <a:xfrm>
            <a:off x="1260000" y="1080000"/>
            <a:ext cx="7466400" cy="5043600"/>
          </a:xfrm>
        </p:spPr>
        <p:txBody>
          <a:bodyPr/>
          <a:lstStyle>
            <a:lvl1pPr marL="0" indent="0">
              <a:buNone/>
              <a:defRPr/>
            </a:lvl1pPr>
          </a:lstStyle>
          <a:p>
            <a:pPr lvl="0"/>
            <a:r>
              <a:rPr lang="de-DE" dirty="0"/>
              <a:t>Textmasterformat bearbeiten</a:t>
            </a:r>
          </a:p>
        </p:txBody>
      </p:sp>
    </p:spTree>
    <p:extLst>
      <p:ext uri="{BB962C8B-B14F-4D97-AF65-F5344CB8AC3E}">
        <p14:creationId xmlns:p14="http://schemas.microsoft.com/office/powerpoint/2010/main" val="294819732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p:txBody>
          <a:bodyPr/>
          <a:lstStyle/>
          <a:p>
            <a:r>
              <a:rPr lang="de-DE"/>
              <a:t>Franziska Holz // 29.11.2022</a:t>
            </a:r>
            <a:endParaRPr lang="en-US" dirty="0"/>
          </a:p>
        </p:txBody>
      </p:sp>
      <p:sp>
        <p:nvSpPr>
          <p:cNvPr id="4" name="Fußzeilenplatzhalter 3"/>
          <p:cNvSpPr>
            <a:spLocks noGrp="1"/>
          </p:cNvSpPr>
          <p:nvPr>
            <p:ph type="ftr" sz="quarter" idx="11"/>
          </p:nvPr>
        </p:nvSpPr>
        <p:spPr/>
        <p:txBody>
          <a:bodyPr/>
          <a:lstStyle/>
          <a:p>
            <a:r>
              <a:rPr lang="en-US"/>
              <a:t>European gas markets between Ukraine war today and climate neutrality in the future</a:t>
            </a:r>
            <a:endParaRPr lang="en-US" dirty="0"/>
          </a:p>
        </p:txBody>
      </p:sp>
      <p:sp>
        <p:nvSpPr>
          <p:cNvPr id="5" name="Foliennummernplatzhalter 4"/>
          <p:cNvSpPr>
            <a:spLocks noGrp="1"/>
          </p:cNvSpPr>
          <p:nvPr>
            <p:ph type="sldNum" sz="quarter" idx="12"/>
          </p:nvPr>
        </p:nvSpPr>
        <p:spPr/>
        <p:txBody>
          <a:bodyPr/>
          <a:lstStyle/>
          <a:p>
            <a:fld id="{C6C27512-8F14-41B7-BE07-77D77E55F410}" type="slidenum">
              <a:rPr lang="en-US" smtClean="0"/>
              <a:t>‹#›</a:t>
            </a:fld>
            <a:endParaRPr lang="en-US"/>
          </a:p>
        </p:txBody>
      </p:sp>
    </p:spTree>
    <p:extLst>
      <p:ext uri="{BB962C8B-B14F-4D97-AF65-F5344CB8AC3E}">
        <p14:creationId xmlns:p14="http://schemas.microsoft.com/office/powerpoint/2010/main" val="3895493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GB"/>
          </a:p>
        </p:txBody>
      </p:sp>
      <p:sp>
        <p:nvSpPr>
          <p:cNvPr id="4" name="Date Placeholder 3"/>
          <p:cNvSpPr>
            <a:spLocks noGrp="1"/>
          </p:cNvSpPr>
          <p:nvPr>
            <p:ph type="dt" sz="half" idx="10"/>
          </p:nvPr>
        </p:nvSpPr>
        <p:spPr/>
        <p:txBody>
          <a:bodyPr/>
          <a:lstStyle/>
          <a:p>
            <a:fld id="{6D4EBAF9-4770-4A68-AEAE-8917E8C99364}" type="datetime1">
              <a:rPr lang="en-GB" smtClean="0"/>
              <a:t>29/11/2022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AB8014-9DAF-4A96-A0A4-3EA91C85472D}" type="slidenum">
              <a:rPr lang="en-GB" smtClean="0"/>
              <a:t>‹#›</a:t>
            </a:fld>
            <a:endParaRPr lang="en-GB"/>
          </a:p>
        </p:txBody>
      </p:sp>
    </p:spTree>
    <p:extLst>
      <p:ext uri="{BB962C8B-B14F-4D97-AF65-F5344CB8AC3E}">
        <p14:creationId xmlns:p14="http://schemas.microsoft.com/office/powerpoint/2010/main" val="2169861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3" name="Textplatzhalter 2"/>
          <p:cNvSpPr>
            <a:spLocks noGrp="1"/>
          </p:cNvSpPr>
          <p:nvPr>
            <p:ph type="body" sz="quarter" idx="11" hasCustomPrompt="1"/>
          </p:nvPr>
        </p:nvSpPr>
        <p:spPr>
          <a:xfrm>
            <a:off x="1260000" y="4878000"/>
            <a:ext cx="4680152" cy="532800"/>
          </a:xfrm>
        </p:spPr>
        <p:txBody>
          <a:bodyPr/>
          <a:lstStyle>
            <a:lvl1pPr>
              <a:defRPr/>
            </a:lvl1pPr>
          </a:lstStyle>
          <a:p>
            <a:pPr lvl="0"/>
            <a:r>
              <a:rPr lang="de-DE" dirty="0"/>
              <a:t>Vorname Nachname + Mail</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Bild 1">
    <p:spTree>
      <p:nvGrpSpPr>
        <p:cNvPr id="1" name=""/>
        <p:cNvGrpSpPr/>
        <p:nvPr/>
      </p:nvGrpSpPr>
      <p:grpSpPr>
        <a:xfrm>
          <a:off x="0" y="0"/>
          <a:ext cx="0" cy="0"/>
          <a:chOff x="0" y="0"/>
          <a:chExt cx="0" cy="0"/>
        </a:xfrm>
      </p:grpSpPr>
      <p:pic>
        <p:nvPicPr>
          <p:cNvPr id="16" name="Bild 15" descr="Hintergrund1.jpg"/>
          <p:cNvPicPr>
            <a:picLocks noChangeAspect="1"/>
          </p:cNvPicPr>
          <p:nvPr userDrawn="1"/>
        </p:nvPicPr>
        <p:blipFill>
          <a:blip r:embed="rId2"/>
          <a:stretch>
            <a:fillRect/>
          </a:stretch>
        </p:blipFill>
        <p:spPr>
          <a:xfrm>
            <a:off x="177800" y="190500"/>
            <a:ext cx="8788400" cy="6477000"/>
          </a:xfrm>
          <a:prstGeom prst="rect">
            <a:avLst/>
          </a:prstGeom>
        </p:spPr>
      </p:pic>
      <p:sp>
        <p:nvSpPr>
          <p:cNvPr id="6" name="Rechteck 5"/>
          <p:cNvSpPr/>
          <p:nvPr userDrawn="1"/>
        </p:nvSpPr>
        <p:spPr>
          <a:xfrm>
            <a:off x="180000" y="1944000"/>
            <a:ext cx="6300000" cy="37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de-DE"/>
          </a:p>
        </p:txBody>
      </p:sp>
      <p:cxnSp>
        <p:nvCxnSpPr>
          <p:cNvPr id="8" name="Gerade Verbindung 7"/>
          <p:cNvCxnSpPr/>
          <p:nvPr userDrawn="1"/>
        </p:nvCxnSpPr>
        <p:spPr>
          <a:xfrm>
            <a:off x="1080000" y="2505000"/>
            <a:ext cx="5168400" cy="106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Bild 17" descr="diw-logo.png"/>
          <p:cNvPicPr>
            <a:picLocks noChangeAspect="1"/>
          </p:cNvPicPr>
          <p:nvPr userDrawn="1"/>
        </p:nvPicPr>
        <p:blipFill>
          <a:blip r:embed="rId3"/>
          <a:stretch>
            <a:fillRect/>
          </a:stretch>
        </p:blipFill>
        <p:spPr>
          <a:xfrm>
            <a:off x="1260000" y="496800"/>
            <a:ext cx="1620000" cy="230850"/>
          </a:xfrm>
          <a:prstGeom prst="rect">
            <a:avLst/>
          </a:prstGeom>
        </p:spPr>
      </p:pic>
      <p:sp>
        <p:nvSpPr>
          <p:cNvPr id="2" name="Titel 1"/>
          <p:cNvSpPr>
            <a:spLocks noGrp="1"/>
          </p:cNvSpPr>
          <p:nvPr>
            <p:ph type="title" hasCustomPrompt="1"/>
          </p:nvPr>
        </p:nvSpPr>
        <p:spPr>
          <a:xfrm>
            <a:off x="1260000" y="2124000"/>
            <a:ext cx="4989600" cy="258532"/>
          </a:xfrm>
        </p:spPr>
        <p:txBody>
          <a:bodyPr/>
          <a:lstStyle>
            <a:lvl1pPr>
              <a:defRPr baseline="0"/>
            </a:lvl1pPr>
          </a:lstStyle>
          <a:p>
            <a:r>
              <a:rPr lang="de-DE" dirty="0"/>
              <a:t>Zusatztitel der Präsentation</a:t>
            </a:r>
          </a:p>
        </p:txBody>
      </p:sp>
      <p:sp>
        <p:nvSpPr>
          <p:cNvPr id="7" name="Textplatzhalter 6"/>
          <p:cNvSpPr>
            <a:spLocks noGrp="1"/>
          </p:cNvSpPr>
          <p:nvPr>
            <p:ph type="body" sz="quarter" idx="12" hasCustomPrompt="1"/>
          </p:nvPr>
        </p:nvSpPr>
        <p:spPr>
          <a:xfrm>
            <a:off x="1260475" y="2649600"/>
            <a:ext cx="4987925" cy="2077200"/>
          </a:xfrm>
        </p:spPr>
        <p:txBody>
          <a:bodyPr/>
          <a:lstStyle>
            <a:lvl1pPr>
              <a:defRPr/>
            </a:lvl1pPr>
          </a:lstStyle>
          <a:p>
            <a:pPr lvl="0"/>
            <a:r>
              <a:rPr lang="de-DE" dirty="0"/>
              <a:t>Haupttitel der Präsentation</a:t>
            </a:r>
          </a:p>
        </p:txBody>
      </p:sp>
      <p:sp>
        <p:nvSpPr>
          <p:cNvPr id="10" name="Textplatzhalter 9"/>
          <p:cNvSpPr>
            <a:spLocks noGrp="1"/>
          </p:cNvSpPr>
          <p:nvPr>
            <p:ph type="body" sz="quarter" idx="13" hasCustomPrompt="1"/>
          </p:nvPr>
        </p:nvSpPr>
        <p:spPr>
          <a:xfrm>
            <a:off x="1260474" y="4878000"/>
            <a:ext cx="4989600" cy="230400"/>
          </a:xfrm>
        </p:spPr>
        <p:txBody>
          <a:bodyPr/>
          <a:lstStyle>
            <a:lvl1pPr>
              <a:defRPr sz="1200">
                <a:latin typeface="+mj-lt"/>
              </a:defRPr>
            </a:lvl1pPr>
          </a:lstStyle>
          <a:p>
            <a:pPr lvl="0"/>
            <a:r>
              <a:rPr lang="de-DE" dirty="0"/>
              <a:t>Vorname, Name</a:t>
            </a:r>
          </a:p>
        </p:txBody>
      </p:sp>
      <p:sp>
        <p:nvSpPr>
          <p:cNvPr id="17" name="Textplatzhalter 16"/>
          <p:cNvSpPr>
            <a:spLocks noGrp="1"/>
          </p:cNvSpPr>
          <p:nvPr>
            <p:ph type="body" sz="quarter" idx="14" hasCustomPrompt="1"/>
          </p:nvPr>
        </p:nvSpPr>
        <p:spPr>
          <a:xfrm>
            <a:off x="1260475" y="5104800"/>
            <a:ext cx="4989513" cy="230400"/>
          </a:xfrm>
        </p:spPr>
        <p:txBody>
          <a:bodyPr/>
          <a:lstStyle>
            <a:lvl1pPr>
              <a:defRPr sz="1200">
                <a:latin typeface="+mj-lt"/>
              </a:defRPr>
            </a:lvl1pPr>
          </a:lstStyle>
          <a:p>
            <a:pPr lvl="0"/>
            <a:r>
              <a:rPr lang="de-DE" dirty="0"/>
              <a:t>Ort, Datum</a:t>
            </a: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de-DE"/>
              <a:t>Franziska Holz // 29.11.2022</a:t>
            </a:r>
            <a:endParaRPr lang="en-GB"/>
          </a:p>
        </p:txBody>
      </p:sp>
      <p:sp>
        <p:nvSpPr>
          <p:cNvPr id="5" name="Footer Placeholder 4"/>
          <p:cNvSpPr>
            <a:spLocks noGrp="1"/>
          </p:cNvSpPr>
          <p:nvPr>
            <p:ph type="ftr" sz="quarter" idx="11"/>
          </p:nvPr>
        </p:nvSpPr>
        <p:spPr/>
        <p:txBody>
          <a:bodyPr/>
          <a:lstStyle/>
          <a:p>
            <a:r>
              <a:rPr lang="en-US"/>
              <a:t>European gas markets between Ukraine war today and climate neutrality in the future</a:t>
            </a:r>
            <a:endParaRPr lang="en-GB"/>
          </a:p>
        </p:txBody>
      </p:sp>
      <p:sp>
        <p:nvSpPr>
          <p:cNvPr id="6" name="Slide Number Placeholder 5"/>
          <p:cNvSpPr>
            <a:spLocks noGrp="1"/>
          </p:cNvSpPr>
          <p:nvPr>
            <p:ph type="sldNum" sz="quarter" idx="12"/>
          </p:nvPr>
        </p:nvSpPr>
        <p:spPr/>
        <p:txBody>
          <a:bodyPr/>
          <a:lstStyle/>
          <a:p>
            <a:fld id="{EFAB8014-9DAF-4A96-A0A4-3EA91C85472D}" type="slidenum">
              <a:rPr lang="en-GB" smtClean="0"/>
              <a:t>‹#›</a:t>
            </a:fld>
            <a:endParaRPr lang="en-GB"/>
          </a:p>
        </p:txBody>
      </p:sp>
    </p:spTree>
    <p:extLst>
      <p:ext uri="{BB962C8B-B14F-4D97-AF65-F5344CB8AC3E}">
        <p14:creationId xmlns:p14="http://schemas.microsoft.com/office/powerpoint/2010/main" val="2843838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a:t>Titelmasterformat durch Klicken bearbeiten</a:t>
            </a:r>
            <a:endParaRPr lang="en-US"/>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en-US"/>
          </a:p>
        </p:txBody>
      </p:sp>
      <p:sp>
        <p:nvSpPr>
          <p:cNvPr id="4" name="Datumsplatzhalter 3"/>
          <p:cNvSpPr>
            <a:spLocks noGrp="1"/>
          </p:cNvSpPr>
          <p:nvPr>
            <p:ph type="dt" sz="half" idx="10"/>
          </p:nvPr>
        </p:nvSpPr>
        <p:spPr/>
        <p:txBody>
          <a:bodyPr/>
          <a:lstStyle/>
          <a:p>
            <a:r>
              <a:rPr lang="de-DE"/>
              <a:t>Franziska Holz // 29.11.2022</a:t>
            </a:r>
            <a:endParaRPr lang="en-US" dirty="0"/>
          </a:p>
        </p:txBody>
      </p:sp>
      <p:sp>
        <p:nvSpPr>
          <p:cNvPr id="6" name="Foliennummernplatzhalter 5"/>
          <p:cNvSpPr>
            <a:spLocks noGrp="1"/>
          </p:cNvSpPr>
          <p:nvPr>
            <p:ph type="sldNum" sz="quarter" idx="12"/>
          </p:nvPr>
        </p:nvSpPr>
        <p:spPr/>
        <p:txBody>
          <a:bodyPr/>
          <a:lstStyle/>
          <a:p>
            <a:fld id="{C6C27512-8F14-41B7-BE07-77D77E55F410}" type="slidenum">
              <a:rPr lang="en-US" smtClean="0"/>
              <a:t>‹#›</a:t>
            </a:fld>
            <a:endParaRPr lang="en-US"/>
          </a:p>
        </p:txBody>
      </p:sp>
      <p:sp>
        <p:nvSpPr>
          <p:cNvPr id="8"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European gas markets between Ukraine war today and climate neutrality in the future</a:t>
            </a:r>
            <a:endParaRPr lang="en-US" dirty="0"/>
          </a:p>
        </p:txBody>
      </p:sp>
      <p:pic>
        <p:nvPicPr>
          <p:cNvPr id="7" name="Grafik 6">
            <a:extLst>
              <a:ext uri="{FF2B5EF4-FFF2-40B4-BE49-F238E27FC236}">
                <a16:creationId xmlns:a16="http://schemas.microsoft.com/office/drawing/2014/main" id="{3D1A104D-6740-465C-B8FF-6D3AEAB5D8DC}"/>
              </a:ext>
            </a:extLst>
          </p:cNvPr>
          <p:cNvPicPr/>
          <p:nvPr userDrawn="1"/>
        </p:nvPicPr>
        <p:blipFill>
          <a:blip r:embed="rId2"/>
          <a:stretch>
            <a:fillRect/>
          </a:stretch>
        </p:blipFill>
        <p:spPr>
          <a:xfrm>
            <a:off x="7404282" y="199417"/>
            <a:ext cx="1605963" cy="433783"/>
          </a:xfrm>
          <a:prstGeom prst="rect">
            <a:avLst/>
          </a:prstGeom>
        </p:spPr>
      </p:pic>
    </p:spTree>
    <p:extLst>
      <p:ext uri="{BB962C8B-B14F-4D97-AF65-F5344CB8AC3E}">
        <p14:creationId xmlns:p14="http://schemas.microsoft.com/office/powerpoint/2010/main" val="1223375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lvl1pPr>
              <a:defRPr/>
            </a:lvl1pPr>
          </a:lstStyle>
          <a:p>
            <a:r>
              <a:rPr lang="de-DE"/>
              <a:t>Franziska Holz // 29.11.2022</a:t>
            </a:r>
            <a:endParaRPr lang="en-US" dirty="0"/>
          </a:p>
        </p:txBody>
      </p:sp>
      <p:sp>
        <p:nvSpPr>
          <p:cNvPr id="6" name="Foliennummernplatzhalter 5"/>
          <p:cNvSpPr>
            <a:spLocks noGrp="1"/>
          </p:cNvSpPr>
          <p:nvPr>
            <p:ph type="sldNum" sz="quarter" idx="12"/>
          </p:nvPr>
        </p:nvSpPr>
        <p:spPr/>
        <p:txBody>
          <a:bodyPr/>
          <a:lstStyle/>
          <a:p>
            <a:fld id="{C6C27512-8F14-41B7-BE07-77D77E55F410}" type="slidenum">
              <a:rPr lang="en-US" smtClean="0"/>
              <a:t>‹#›</a:t>
            </a:fld>
            <a:endParaRPr lang="en-US"/>
          </a:p>
        </p:txBody>
      </p:sp>
      <p:sp>
        <p:nvSpPr>
          <p:cNvPr id="7"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European gas markets between Ukraine war today and climate neutrality in the future</a:t>
            </a:r>
            <a:endParaRPr lang="en-US" dirty="0"/>
          </a:p>
        </p:txBody>
      </p:sp>
    </p:spTree>
    <p:extLst>
      <p:ext uri="{BB962C8B-B14F-4D97-AF65-F5344CB8AC3E}">
        <p14:creationId xmlns:p14="http://schemas.microsoft.com/office/powerpoint/2010/main" val="2302510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a:t>Titelmasterformat durch Klicken bearbeiten</a:t>
            </a:r>
            <a:endParaRPr lang="en-US"/>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Franziska Holz // 29.11.2022</a:t>
            </a:r>
            <a:endParaRPr lang="en-US" dirty="0"/>
          </a:p>
        </p:txBody>
      </p:sp>
      <p:sp>
        <p:nvSpPr>
          <p:cNvPr id="5" name="Fußzeilenplatzhalter 4"/>
          <p:cNvSpPr>
            <a:spLocks noGrp="1"/>
          </p:cNvSpPr>
          <p:nvPr>
            <p:ph type="ftr" sz="quarter" idx="11"/>
          </p:nvPr>
        </p:nvSpPr>
        <p:spPr/>
        <p:txBody>
          <a:bodyPr/>
          <a:lstStyle/>
          <a:p>
            <a:r>
              <a:rPr lang="en-US"/>
              <a:t>European gas markets between Ukraine war today and climate neutrality in the future</a:t>
            </a:r>
            <a:endParaRPr lang="en-US" dirty="0"/>
          </a:p>
        </p:txBody>
      </p:sp>
      <p:sp>
        <p:nvSpPr>
          <p:cNvPr id="6" name="Foliennummernplatzhalter 5"/>
          <p:cNvSpPr>
            <a:spLocks noGrp="1"/>
          </p:cNvSpPr>
          <p:nvPr>
            <p:ph type="sldNum" sz="quarter" idx="12"/>
          </p:nvPr>
        </p:nvSpPr>
        <p:spPr/>
        <p:txBody>
          <a:bodyPr/>
          <a:lstStyle/>
          <a:p>
            <a:fld id="{C6C27512-8F14-41B7-BE07-77D77E55F410}" type="slidenum">
              <a:rPr lang="en-US" smtClean="0"/>
              <a:t>‹#›</a:t>
            </a:fld>
            <a:endParaRPr lang="en-US"/>
          </a:p>
        </p:txBody>
      </p:sp>
    </p:spTree>
    <p:extLst>
      <p:ext uri="{BB962C8B-B14F-4D97-AF65-F5344CB8AC3E}">
        <p14:creationId xmlns:p14="http://schemas.microsoft.com/office/powerpoint/2010/main" val="3773733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p>
            <a:r>
              <a:rPr lang="de-DE"/>
              <a:t>Franziska Holz // 29.11.2022</a:t>
            </a:r>
            <a:endParaRPr lang="en-US" dirty="0"/>
          </a:p>
        </p:txBody>
      </p:sp>
      <p:sp>
        <p:nvSpPr>
          <p:cNvPr id="6" name="Fußzeilenplatzhalter 5"/>
          <p:cNvSpPr>
            <a:spLocks noGrp="1"/>
          </p:cNvSpPr>
          <p:nvPr>
            <p:ph type="ftr" sz="quarter" idx="11"/>
          </p:nvPr>
        </p:nvSpPr>
        <p:spPr/>
        <p:txBody>
          <a:bodyPr/>
          <a:lstStyle/>
          <a:p>
            <a:r>
              <a:rPr lang="en-US"/>
              <a:t>European gas markets between Ukraine war today and climate neutrality in the future</a:t>
            </a:r>
            <a:endParaRPr lang="en-US" dirty="0"/>
          </a:p>
        </p:txBody>
      </p:sp>
      <p:sp>
        <p:nvSpPr>
          <p:cNvPr id="7" name="Foliennummernplatzhalter 6"/>
          <p:cNvSpPr>
            <a:spLocks noGrp="1"/>
          </p:cNvSpPr>
          <p:nvPr>
            <p:ph type="sldNum" sz="quarter" idx="12"/>
          </p:nvPr>
        </p:nvSpPr>
        <p:spPr/>
        <p:txBody>
          <a:bodyPr/>
          <a:lstStyle/>
          <a:p>
            <a:fld id="{C6C27512-8F14-41B7-BE07-77D77E55F410}" type="slidenum">
              <a:rPr lang="en-US" smtClean="0"/>
              <a:t>‹#›</a:t>
            </a:fld>
            <a:endParaRPr lang="en-US"/>
          </a:p>
        </p:txBody>
      </p:sp>
    </p:spTree>
    <p:extLst>
      <p:ext uri="{BB962C8B-B14F-4D97-AF65-F5344CB8AC3E}">
        <p14:creationId xmlns:p14="http://schemas.microsoft.com/office/powerpoint/2010/main" val="3122873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a:t>Titelmasterformat durch Klicken bearbeiten</a:t>
            </a:r>
            <a:endParaRPr lang="en-US"/>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p>
            <a:r>
              <a:rPr lang="de-DE"/>
              <a:t>Franziska Holz // 29.11.2022</a:t>
            </a:r>
            <a:endParaRPr lang="en-US" dirty="0"/>
          </a:p>
        </p:txBody>
      </p:sp>
      <p:sp>
        <p:nvSpPr>
          <p:cNvPr id="8" name="Fußzeilenplatzhalter 7"/>
          <p:cNvSpPr>
            <a:spLocks noGrp="1"/>
          </p:cNvSpPr>
          <p:nvPr>
            <p:ph type="ftr" sz="quarter" idx="11"/>
          </p:nvPr>
        </p:nvSpPr>
        <p:spPr/>
        <p:txBody>
          <a:bodyPr/>
          <a:lstStyle/>
          <a:p>
            <a:r>
              <a:rPr lang="en-US"/>
              <a:t>European gas markets between Ukraine war today and climate neutrality in the future</a:t>
            </a:r>
            <a:endParaRPr lang="en-US" dirty="0"/>
          </a:p>
        </p:txBody>
      </p:sp>
      <p:sp>
        <p:nvSpPr>
          <p:cNvPr id="9" name="Foliennummernplatzhalter 8"/>
          <p:cNvSpPr>
            <a:spLocks noGrp="1"/>
          </p:cNvSpPr>
          <p:nvPr>
            <p:ph type="sldNum" sz="quarter" idx="12"/>
          </p:nvPr>
        </p:nvSpPr>
        <p:spPr/>
        <p:txBody>
          <a:bodyPr/>
          <a:lstStyle/>
          <a:p>
            <a:fld id="{C6C27512-8F14-41B7-BE07-77D77E55F410}" type="slidenum">
              <a:rPr lang="en-US" smtClean="0"/>
              <a:t>‹#›</a:t>
            </a:fld>
            <a:endParaRPr lang="en-US"/>
          </a:p>
        </p:txBody>
      </p:sp>
    </p:spTree>
    <p:extLst>
      <p:ext uri="{BB962C8B-B14F-4D97-AF65-F5344CB8AC3E}">
        <p14:creationId xmlns:p14="http://schemas.microsoft.com/office/powerpoint/2010/main" val="3799588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p:txBody>
          <a:bodyPr/>
          <a:lstStyle/>
          <a:p>
            <a:r>
              <a:rPr lang="de-DE"/>
              <a:t>Franziska Holz // 29.11.2022</a:t>
            </a:r>
            <a:endParaRPr lang="en-US" dirty="0"/>
          </a:p>
        </p:txBody>
      </p:sp>
      <p:sp>
        <p:nvSpPr>
          <p:cNvPr id="4" name="Fußzeilenplatzhalter 3"/>
          <p:cNvSpPr>
            <a:spLocks noGrp="1"/>
          </p:cNvSpPr>
          <p:nvPr>
            <p:ph type="ftr" sz="quarter" idx="11"/>
          </p:nvPr>
        </p:nvSpPr>
        <p:spPr/>
        <p:txBody>
          <a:bodyPr/>
          <a:lstStyle/>
          <a:p>
            <a:r>
              <a:rPr lang="en-US"/>
              <a:t>European gas markets between Ukraine war today and climate neutrality in the future</a:t>
            </a:r>
            <a:endParaRPr lang="en-US" dirty="0"/>
          </a:p>
        </p:txBody>
      </p:sp>
      <p:sp>
        <p:nvSpPr>
          <p:cNvPr id="5" name="Foliennummernplatzhalter 4"/>
          <p:cNvSpPr>
            <a:spLocks noGrp="1"/>
          </p:cNvSpPr>
          <p:nvPr>
            <p:ph type="sldNum" sz="quarter" idx="12"/>
          </p:nvPr>
        </p:nvSpPr>
        <p:spPr/>
        <p:txBody>
          <a:bodyPr/>
          <a:lstStyle/>
          <a:p>
            <a:fld id="{C6C27512-8F14-41B7-BE07-77D77E55F410}" type="slidenum">
              <a:rPr lang="en-US" smtClean="0"/>
              <a:t>‹#›</a:t>
            </a:fld>
            <a:endParaRPr lang="en-US"/>
          </a:p>
        </p:txBody>
      </p:sp>
    </p:spTree>
    <p:extLst>
      <p:ext uri="{BB962C8B-B14F-4D97-AF65-F5344CB8AC3E}">
        <p14:creationId xmlns:p14="http://schemas.microsoft.com/office/powerpoint/2010/main" val="2812037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Franziska Holz // 29.11.2022</a:t>
            </a:r>
            <a:endParaRPr lang="en-US" dirty="0"/>
          </a:p>
        </p:txBody>
      </p:sp>
      <p:sp>
        <p:nvSpPr>
          <p:cNvPr id="3" name="Fußzeilenplatzhalter 2"/>
          <p:cNvSpPr>
            <a:spLocks noGrp="1"/>
          </p:cNvSpPr>
          <p:nvPr>
            <p:ph type="ftr" sz="quarter" idx="11"/>
          </p:nvPr>
        </p:nvSpPr>
        <p:spPr/>
        <p:txBody>
          <a:bodyPr/>
          <a:lstStyle/>
          <a:p>
            <a:r>
              <a:rPr lang="en-US"/>
              <a:t>European gas markets between Ukraine war today and climate neutrality in the future</a:t>
            </a:r>
            <a:endParaRPr lang="en-US" dirty="0"/>
          </a:p>
        </p:txBody>
      </p:sp>
      <p:sp>
        <p:nvSpPr>
          <p:cNvPr id="4" name="Foliennummernplatzhalter 3"/>
          <p:cNvSpPr>
            <a:spLocks noGrp="1"/>
          </p:cNvSpPr>
          <p:nvPr>
            <p:ph type="sldNum" sz="quarter" idx="12"/>
          </p:nvPr>
        </p:nvSpPr>
        <p:spPr/>
        <p:txBody>
          <a:bodyPr/>
          <a:lstStyle/>
          <a:p>
            <a:fld id="{C6C27512-8F14-41B7-BE07-77D77E55F410}" type="slidenum">
              <a:rPr lang="en-US" smtClean="0"/>
              <a:t>‹#›</a:t>
            </a:fld>
            <a:endParaRPr lang="en-US"/>
          </a:p>
        </p:txBody>
      </p:sp>
    </p:spTree>
    <p:extLst>
      <p:ext uri="{BB962C8B-B14F-4D97-AF65-F5344CB8AC3E}">
        <p14:creationId xmlns:p14="http://schemas.microsoft.com/office/powerpoint/2010/main" val="1257435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a:t>Titelmasterformat durch Klicken bearbeiten</a:t>
            </a:r>
            <a:endParaRPr lang="en-US"/>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Franziska Holz // 29.11.2022</a:t>
            </a:r>
            <a:endParaRPr lang="en-US"/>
          </a:p>
        </p:txBody>
      </p:sp>
      <p:sp>
        <p:nvSpPr>
          <p:cNvPr id="6" name="Fußzeilenplatzhalter 5"/>
          <p:cNvSpPr>
            <a:spLocks noGrp="1"/>
          </p:cNvSpPr>
          <p:nvPr>
            <p:ph type="ftr" sz="quarter" idx="11"/>
          </p:nvPr>
        </p:nvSpPr>
        <p:spPr/>
        <p:txBody>
          <a:bodyPr/>
          <a:lstStyle/>
          <a:p>
            <a:r>
              <a:rPr lang="en-US"/>
              <a:t>European gas markets between Ukraine war today and climate neutrality in the future</a:t>
            </a:r>
            <a:endParaRPr lang="en-US" dirty="0"/>
          </a:p>
        </p:txBody>
      </p:sp>
      <p:sp>
        <p:nvSpPr>
          <p:cNvPr id="7" name="Foliennummernplatzhalter 6"/>
          <p:cNvSpPr>
            <a:spLocks noGrp="1"/>
          </p:cNvSpPr>
          <p:nvPr>
            <p:ph type="sldNum" sz="quarter" idx="12"/>
          </p:nvPr>
        </p:nvSpPr>
        <p:spPr/>
        <p:txBody>
          <a:bodyPr/>
          <a:lstStyle/>
          <a:p>
            <a:fld id="{C6C27512-8F14-41B7-BE07-77D77E55F410}" type="slidenum">
              <a:rPr lang="en-US" smtClean="0"/>
              <a:t>‹#›</a:t>
            </a:fld>
            <a:endParaRPr lang="en-US"/>
          </a:p>
        </p:txBody>
      </p:sp>
    </p:spTree>
    <p:extLst>
      <p:ext uri="{BB962C8B-B14F-4D97-AF65-F5344CB8AC3E}">
        <p14:creationId xmlns:p14="http://schemas.microsoft.com/office/powerpoint/2010/main" val="810024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a:t>Titelmasterformat durch Klicken bearbeiten</a:t>
            </a:r>
            <a:endParaRPr lang="en-US"/>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Franziska Holz // 29.11.2022</a:t>
            </a:r>
            <a:endParaRPr lang="en-US" dirty="0"/>
          </a:p>
        </p:txBody>
      </p:sp>
      <p:sp>
        <p:nvSpPr>
          <p:cNvPr id="6" name="Fußzeilenplatzhalter 5"/>
          <p:cNvSpPr>
            <a:spLocks noGrp="1"/>
          </p:cNvSpPr>
          <p:nvPr>
            <p:ph type="ftr" sz="quarter" idx="11"/>
          </p:nvPr>
        </p:nvSpPr>
        <p:spPr/>
        <p:txBody>
          <a:bodyPr/>
          <a:lstStyle/>
          <a:p>
            <a:r>
              <a:rPr lang="en-US"/>
              <a:t>European gas markets between Ukraine war today and climate neutrality in the future</a:t>
            </a:r>
          </a:p>
        </p:txBody>
      </p:sp>
      <p:sp>
        <p:nvSpPr>
          <p:cNvPr id="7" name="Foliennummernplatzhalter 6"/>
          <p:cNvSpPr>
            <a:spLocks noGrp="1"/>
          </p:cNvSpPr>
          <p:nvPr>
            <p:ph type="sldNum" sz="quarter" idx="12"/>
          </p:nvPr>
        </p:nvSpPr>
        <p:spPr/>
        <p:txBody>
          <a:bodyPr/>
          <a:lstStyle/>
          <a:p>
            <a:fld id="{C6C27512-8F14-41B7-BE07-77D77E55F410}" type="slidenum">
              <a:rPr lang="en-US" smtClean="0"/>
              <a:t>‹#›</a:t>
            </a:fld>
            <a:endParaRPr lang="en-US"/>
          </a:p>
        </p:txBody>
      </p:sp>
    </p:spTree>
    <p:extLst>
      <p:ext uri="{BB962C8B-B14F-4D97-AF65-F5344CB8AC3E}">
        <p14:creationId xmlns:p14="http://schemas.microsoft.com/office/powerpoint/2010/main" val="5209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it Bild 2">
    <p:spTree>
      <p:nvGrpSpPr>
        <p:cNvPr id="1" name=""/>
        <p:cNvGrpSpPr/>
        <p:nvPr/>
      </p:nvGrpSpPr>
      <p:grpSpPr>
        <a:xfrm>
          <a:off x="0" y="0"/>
          <a:ext cx="0" cy="0"/>
          <a:chOff x="0" y="0"/>
          <a:chExt cx="0" cy="0"/>
        </a:xfrm>
      </p:grpSpPr>
      <p:pic>
        <p:nvPicPr>
          <p:cNvPr id="10" name="Bild 9" descr="Hintergrund2.jpg"/>
          <p:cNvPicPr>
            <a:picLocks noChangeAspect="1"/>
          </p:cNvPicPr>
          <p:nvPr userDrawn="1"/>
        </p:nvPicPr>
        <p:blipFill>
          <a:blip r:embed="rId2"/>
          <a:stretch>
            <a:fillRect/>
          </a:stretch>
        </p:blipFill>
        <p:spPr>
          <a:xfrm>
            <a:off x="177800" y="190500"/>
            <a:ext cx="8788400" cy="6477000"/>
          </a:xfrm>
          <a:prstGeom prst="rect">
            <a:avLst/>
          </a:prstGeom>
        </p:spPr>
      </p:pic>
      <p:sp>
        <p:nvSpPr>
          <p:cNvPr id="6" name="Rechteck 5"/>
          <p:cNvSpPr/>
          <p:nvPr userDrawn="1"/>
        </p:nvSpPr>
        <p:spPr>
          <a:xfrm>
            <a:off x="180000" y="1944000"/>
            <a:ext cx="6300000" cy="37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de-DE"/>
          </a:p>
        </p:txBody>
      </p:sp>
      <p:cxnSp>
        <p:nvCxnSpPr>
          <p:cNvPr id="8" name="Gerade Verbindung 7"/>
          <p:cNvCxnSpPr/>
          <p:nvPr userDrawn="1"/>
        </p:nvCxnSpPr>
        <p:spPr>
          <a:xfrm>
            <a:off x="1080000" y="2505000"/>
            <a:ext cx="5168400" cy="106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Bild 17" descr="diw-logo.png"/>
          <p:cNvPicPr>
            <a:picLocks noChangeAspect="1"/>
          </p:cNvPicPr>
          <p:nvPr userDrawn="1"/>
        </p:nvPicPr>
        <p:blipFill>
          <a:blip r:embed="rId3"/>
          <a:stretch>
            <a:fillRect/>
          </a:stretch>
        </p:blipFill>
        <p:spPr>
          <a:xfrm>
            <a:off x="1260000" y="496800"/>
            <a:ext cx="1620000" cy="230850"/>
          </a:xfrm>
          <a:prstGeom prst="rect">
            <a:avLst/>
          </a:prstGeom>
        </p:spPr>
      </p:pic>
      <p:sp>
        <p:nvSpPr>
          <p:cNvPr id="15" name="Titel 1"/>
          <p:cNvSpPr>
            <a:spLocks noGrp="1"/>
          </p:cNvSpPr>
          <p:nvPr>
            <p:ph type="title" hasCustomPrompt="1"/>
          </p:nvPr>
        </p:nvSpPr>
        <p:spPr>
          <a:xfrm>
            <a:off x="1260000" y="2124000"/>
            <a:ext cx="4989600" cy="258532"/>
          </a:xfrm>
        </p:spPr>
        <p:txBody>
          <a:bodyPr/>
          <a:lstStyle>
            <a:lvl1pPr>
              <a:defRPr baseline="0"/>
            </a:lvl1pPr>
          </a:lstStyle>
          <a:p>
            <a:r>
              <a:rPr lang="de-DE" dirty="0"/>
              <a:t>Zusatztitel der Präsentation</a:t>
            </a:r>
          </a:p>
        </p:txBody>
      </p:sp>
      <p:sp>
        <p:nvSpPr>
          <p:cNvPr id="16" name="Textplatzhalter 6"/>
          <p:cNvSpPr>
            <a:spLocks noGrp="1"/>
          </p:cNvSpPr>
          <p:nvPr>
            <p:ph type="body" sz="quarter" idx="12" hasCustomPrompt="1"/>
          </p:nvPr>
        </p:nvSpPr>
        <p:spPr>
          <a:xfrm>
            <a:off x="1260475" y="2649600"/>
            <a:ext cx="4987925" cy="2077200"/>
          </a:xfrm>
        </p:spPr>
        <p:txBody>
          <a:bodyPr/>
          <a:lstStyle>
            <a:lvl1pPr>
              <a:defRPr/>
            </a:lvl1pPr>
          </a:lstStyle>
          <a:p>
            <a:pPr lvl="0"/>
            <a:r>
              <a:rPr lang="de-DE" dirty="0"/>
              <a:t>Haupttitel der Präsentation</a:t>
            </a:r>
          </a:p>
        </p:txBody>
      </p:sp>
      <p:sp>
        <p:nvSpPr>
          <p:cNvPr id="17" name="Textplatzhalter 9"/>
          <p:cNvSpPr>
            <a:spLocks noGrp="1"/>
          </p:cNvSpPr>
          <p:nvPr>
            <p:ph type="body" sz="quarter" idx="13" hasCustomPrompt="1"/>
          </p:nvPr>
        </p:nvSpPr>
        <p:spPr>
          <a:xfrm>
            <a:off x="1260474" y="4878000"/>
            <a:ext cx="4989600" cy="230400"/>
          </a:xfrm>
        </p:spPr>
        <p:txBody>
          <a:bodyPr/>
          <a:lstStyle>
            <a:lvl1pPr>
              <a:defRPr sz="1200">
                <a:latin typeface="+mj-lt"/>
              </a:defRPr>
            </a:lvl1pPr>
          </a:lstStyle>
          <a:p>
            <a:pPr lvl="0"/>
            <a:r>
              <a:rPr lang="de-DE" dirty="0"/>
              <a:t>Vorname, Name</a:t>
            </a:r>
          </a:p>
        </p:txBody>
      </p:sp>
      <p:sp>
        <p:nvSpPr>
          <p:cNvPr id="19" name="Textplatzhalter 16"/>
          <p:cNvSpPr>
            <a:spLocks noGrp="1"/>
          </p:cNvSpPr>
          <p:nvPr>
            <p:ph type="body" sz="quarter" idx="14" hasCustomPrompt="1"/>
          </p:nvPr>
        </p:nvSpPr>
        <p:spPr>
          <a:xfrm>
            <a:off x="1260475" y="5104800"/>
            <a:ext cx="4989513" cy="230400"/>
          </a:xfrm>
        </p:spPr>
        <p:txBody>
          <a:bodyPr/>
          <a:lstStyle>
            <a:lvl1pPr>
              <a:defRPr sz="1200">
                <a:latin typeface="+mj-lt"/>
              </a:defRPr>
            </a:lvl1pPr>
          </a:lstStyle>
          <a:p>
            <a:pPr lvl="0"/>
            <a:r>
              <a:rPr lang="de-DE" dirty="0"/>
              <a:t>Ort, Datum</a:t>
            </a: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r>
              <a:rPr lang="de-DE"/>
              <a:t>Franziska Holz // 29.11.2022</a:t>
            </a:r>
            <a:endParaRPr lang="en-US" dirty="0"/>
          </a:p>
        </p:txBody>
      </p:sp>
      <p:sp>
        <p:nvSpPr>
          <p:cNvPr id="5" name="Fußzeilenplatzhalter 4"/>
          <p:cNvSpPr>
            <a:spLocks noGrp="1"/>
          </p:cNvSpPr>
          <p:nvPr>
            <p:ph type="ftr" sz="quarter" idx="11"/>
          </p:nvPr>
        </p:nvSpPr>
        <p:spPr/>
        <p:txBody>
          <a:bodyPr/>
          <a:lstStyle/>
          <a:p>
            <a:r>
              <a:rPr lang="en-US"/>
              <a:t>European gas markets between Ukraine war today and climate neutrality in the future</a:t>
            </a:r>
          </a:p>
        </p:txBody>
      </p:sp>
      <p:sp>
        <p:nvSpPr>
          <p:cNvPr id="6" name="Foliennummernplatzhalter 5"/>
          <p:cNvSpPr>
            <a:spLocks noGrp="1"/>
          </p:cNvSpPr>
          <p:nvPr>
            <p:ph type="sldNum" sz="quarter" idx="12"/>
          </p:nvPr>
        </p:nvSpPr>
        <p:spPr/>
        <p:txBody>
          <a:bodyPr/>
          <a:lstStyle/>
          <a:p>
            <a:fld id="{C6C27512-8F14-41B7-BE07-77D77E55F410}" type="slidenum">
              <a:rPr lang="en-US" smtClean="0"/>
              <a:t>‹#›</a:t>
            </a:fld>
            <a:endParaRPr lang="en-US"/>
          </a:p>
        </p:txBody>
      </p:sp>
    </p:spTree>
    <p:extLst>
      <p:ext uri="{BB962C8B-B14F-4D97-AF65-F5344CB8AC3E}">
        <p14:creationId xmlns:p14="http://schemas.microsoft.com/office/powerpoint/2010/main" val="3969674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r>
              <a:rPr lang="de-DE"/>
              <a:t>Franziska Holz // 29.11.2022</a:t>
            </a:r>
            <a:endParaRPr lang="en-US" dirty="0"/>
          </a:p>
        </p:txBody>
      </p:sp>
      <p:sp>
        <p:nvSpPr>
          <p:cNvPr id="5" name="Fußzeilenplatzhalter 4"/>
          <p:cNvSpPr>
            <a:spLocks noGrp="1"/>
          </p:cNvSpPr>
          <p:nvPr>
            <p:ph type="ftr" sz="quarter" idx="11"/>
          </p:nvPr>
        </p:nvSpPr>
        <p:spPr/>
        <p:txBody>
          <a:bodyPr/>
          <a:lstStyle/>
          <a:p>
            <a:r>
              <a:rPr lang="en-US"/>
              <a:t>European gas markets between Ukraine war today and climate neutrality in the future</a:t>
            </a:r>
          </a:p>
        </p:txBody>
      </p:sp>
      <p:sp>
        <p:nvSpPr>
          <p:cNvPr id="6" name="Foliennummernplatzhalter 5"/>
          <p:cNvSpPr>
            <a:spLocks noGrp="1"/>
          </p:cNvSpPr>
          <p:nvPr>
            <p:ph type="sldNum" sz="quarter" idx="12"/>
          </p:nvPr>
        </p:nvSpPr>
        <p:spPr/>
        <p:txBody>
          <a:bodyPr/>
          <a:lstStyle/>
          <a:p>
            <a:fld id="{C6C27512-8F14-41B7-BE07-77D77E55F410}" type="slidenum">
              <a:rPr lang="en-US" smtClean="0"/>
              <a:t>‹#›</a:t>
            </a:fld>
            <a:endParaRPr lang="en-US"/>
          </a:p>
        </p:txBody>
      </p:sp>
    </p:spTree>
    <p:extLst>
      <p:ext uri="{BB962C8B-B14F-4D97-AF65-F5344CB8AC3E}">
        <p14:creationId xmlns:p14="http://schemas.microsoft.com/office/powerpoint/2010/main" val="4060896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Inhaltsfolie 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mj-lt"/>
              </a:defRPr>
            </a:lvl1pPr>
          </a:lstStyle>
          <a:p>
            <a:r>
              <a:rPr lang="de-DE" dirty="0"/>
              <a:t>Folientitel</a:t>
            </a:r>
          </a:p>
        </p:txBody>
      </p:sp>
      <p:sp>
        <p:nvSpPr>
          <p:cNvPr id="3" name="Datumsplatzhalter 2"/>
          <p:cNvSpPr>
            <a:spLocks noGrp="1"/>
          </p:cNvSpPr>
          <p:nvPr>
            <p:ph type="dt" sz="half" idx="20"/>
          </p:nvPr>
        </p:nvSpPr>
        <p:spPr/>
        <p:txBody>
          <a:bodyPr/>
          <a:lstStyle/>
          <a:p>
            <a:r>
              <a:rPr lang="de-DE"/>
              <a:t>Franziska Holz // 29.11.2022</a:t>
            </a:r>
            <a:endParaRPr lang="en-US" dirty="0"/>
          </a:p>
        </p:txBody>
      </p:sp>
      <p:sp>
        <p:nvSpPr>
          <p:cNvPr id="4" name="Fußzeilenplatzhalter 3"/>
          <p:cNvSpPr>
            <a:spLocks noGrp="1"/>
          </p:cNvSpPr>
          <p:nvPr>
            <p:ph type="ftr" sz="quarter" idx="21"/>
          </p:nvPr>
        </p:nvSpPr>
        <p:spPr/>
        <p:txBody>
          <a:bodyPr/>
          <a:lstStyle>
            <a:lvl1pPr>
              <a:defRPr>
                <a:solidFill>
                  <a:schemeClr val="accent1"/>
                </a:solidFill>
              </a:defRPr>
            </a:lvl1pPr>
          </a:lstStyle>
          <a:p>
            <a:pPr>
              <a:defRPr/>
            </a:pPr>
            <a:r>
              <a:rPr lang="en-US"/>
              <a:t>European gas markets between Ukraine war today and climate neutrality in the future</a:t>
            </a:r>
            <a:endParaRPr lang="de-DE" dirty="0"/>
          </a:p>
        </p:txBody>
      </p:sp>
      <p:sp>
        <p:nvSpPr>
          <p:cNvPr id="5" name="Foliennummernplatzhalter 4"/>
          <p:cNvSpPr>
            <a:spLocks noGrp="1"/>
          </p:cNvSpPr>
          <p:nvPr>
            <p:ph type="sldNum" sz="quarter" idx="22"/>
          </p:nvPr>
        </p:nvSpPr>
        <p:spPr/>
        <p:txBody>
          <a:bodyPr/>
          <a:lstStyle>
            <a:lvl1pPr>
              <a:defRPr>
                <a:solidFill>
                  <a:schemeClr val="accent1"/>
                </a:solidFill>
              </a:defRPr>
            </a:lvl1pPr>
          </a:lstStyle>
          <a:p>
            <a:fld id="{0A013803-4526-4645-B715-105BE440F5D7}" type="slidenum">
              <a:rPr lang="de-DE" smtClean="0"/>
              <a:pPr/>
              <a:t>‹#›</a:t>
            </a:fld>
            <a:endParaRPr lang="de-DE" dirty="0"/>
          </a:p>
        </p:txBody>
      </p:sp>
      <p:sp>
        <p:nvSpPr>
          <p:cNvPr id="17" name="Inhaltsplatzhalter 16"/>
          <p:cNvSpPr>
            <a:spLocks noGrp="1"/>
          </p:cNvSpPr>
          <p:nvPr>
            <p:ph sz="quarter" idx="24"/>
          </p:nvPr>
        </p:nvSpPr>
        <p:spPr>
          <a:xfrm>
            <a:off x="1260476" y="1916832"/>
            <a:ext cx="7466013" cy="420676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016897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Inhaltsfolie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mj-lt"/>
              </a:defRPr>
            </a:lvl1pPr>
          </a:lstStyle>
          <a:p>
            <a:r>
              <a:rPr lang="de-DE" dirty="0"/>
              <a:t>Folientitel</a:t>
            </a:r>
          </a:p>
        </p:txBody>
      </p:sp>
      <p:sp>
        <p:nvSpPr>
          <p:cNvPr id="3" name="Datumsplatzhalter 2"/>
          <p:cNvSpPr>
            <a:spLocks noGrp="1"/>
          </p:cNvSpPr>
          <p:nvPr>
            <p:ph type="dt" sz="half" idx="19"/>
          </p:nvPr>
        </p:nvSpPr>
        <p:spPr/>
        <p:txBody>
          <a:bodyPr/>
          <a:lstStyle>
            <a:lvl1pPr>
              <a:defRPr>
                <a:latin typeface="+mj-lt"/>
              </a:defRPr>
            </a:lvl1pPr>
          </a:lstStyle>
          <a:p>
            <a:r>
              <a:rPr lang="de-DE"/>
              <a:t>Franziska Holz // 29.11.2022</a:t>
            </a:r>
            <a:endParaRPr lang="en-US" dirty="0"/>
          </a:p>
        </p:txBody>
      </p:sp>
      <p:sp>
        <p:nvSpPr>
          <p:cNvPr id="4" name="Fußzeilenplatzhalter 3"/>
          <p:cNvSpPr>
            <a:spLocks noGrp="1"/>
          </p:cNvSpPr>
          <p:nvPr>
            <p:ph type="ftr" sz="quarter" idx="20"/>
          </p:nvPr>
        </p:nvSpPr>
        <p:spPr/>
        <p:txBody>
          <a:bodyPr/>
          <a:lstStyle>
            <a:lvl1pPr>
              <a:defRPr>
                <a:latin typeface="+mj-lt"/>
              </a:defRPr>
            </a:lvl1pPr>
          </a:lstStyle>
          <a:p>
            <a:pPr>
              <a:defRPr/>
            </a:pPr>
            <a:r>
              <a:rPr lang="en-US"/>
              <a:t>European gas markets between Ukraine war today and climate neutrality in the future</a:t>
            </a:r>
            <a:endParaRPr lang="de-DE" dirty="0"/>
          </a:p>
        </p:txBody>
      </p:sp>
      <p:sp>
        <p:nvSpPr>
          <p:cNvPr id="5" name="Foliennummernplatzhalter 4"/>
          <p:cNvSpPr>
            <a:spLocks noGrp="1"/>
          </p:cNvSpPr>
          <p:nvPr>
            <p:ph type="sldNum" sz="quarter" idx="21"/>
          </p:nvPr>
        </p:nvSpPr>
        <p:spPr/>
        <p:txBody>
          <a:bodyPr/>
          <a:lstStyle>
            <a:lvl1pPr>
              <a:defRPr>
                <a:latin typeface="+mj-lt"/>
              </a:defRPr>
            </a:lvl1pPr>
          </a:lstStyle>
          <a:p>
            <a:fld id="{0A013803-4526-4645-B715-105BE440F5D7}" type="slidenum">
              <a:rPr lang="de-DE" smtClean="0"/>
              <a:pPr/>
              <a:t>‹#›</a:t>
            </a:fld>
            <a:endParaRPr lang="de-DE" dirty="0"/>
          </a:p>
        </p:txBody>
      </p:sp>
      <p:sp>
        <p:nvSpPr>
          <p:cNvPr id="7" name="Inhaltsplatzhalter 6"/>
          <p:cNvSpPr>
            <a:spLocks noGrp="1"/>
          </p:cNvSpPr>
          <p:nvPr>
            <p:ph sz="quarter" idx="22"/>
          </p:nvPr>
        </p:nvSpPr>
        <p:spPr>
          <a:xfrm>
            <a:off x="1260000" y="1080000"/>
            <a:ext cx="7466400" cy="5043600"/>
          </a:xfrm>
        </p:spPr>
        <p:txBody>
          <a:bodyPr/>
          <a:lstStyle>
            <a:lvl1pPr marL="0" indent="0">
              <a:buNone/>
              <a:defRPr>
                <a:latin typeface="+mj-lt"/>
              </a:defRPr>
            </a:lvl1pPr>
          </a:lstStyle>
          <a:p>
            <a:pPr lvl="0"/>
            <a:r>
              <a:rPr lang="de-DE" dirty="0"/>
              <a:t>Textmasterformat bearbeiten</a:t>
            </a:r>
          </a:p>
        </p:txBody>
      </p:sp>
    </p:spTree>
    <p:extLst>
      <p:ext uri="{BB962C8B-B14F-4D97-AF65-F5344CB8AC3E}">
        <p14:creationId xmlns:p14="http://schemas.microsoft.com/office/powerpoint/2010/main" val="1295683957"/>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2755" y="333375"/>
            <a:ext cx="7961435" cy="647700"/>
          </a:xfrm>
        </p:spPr>
        <p:txBody>
          <a:bodyPr/>
          <a:lstStyle/>
          <a:p>
            <a:r>
              <a:rPr lang="de-DE"/>
              <a:t>Titelmasterformat durch Klicken bearbeiten</a:t>
            </a:r>
          </a:p>
        </p:txBody>
      </p:sp>
      <p:sp>
        <p:nvSpPr>
          <p:cNvPr id="3" name="Textplatzhalter 2"/>
          <p:cNvSpPr>
            <a:spLocks noGrp="1"/>
          </p:cNvSpPr>
          <p:nvPr>
            <p:ph type="body" sz="half" idx="1"/>
          </p:nvPr>
        </p:nvSpPr>
        <p:spPr>
          <a:xfrm>
            <a:off x="52755" y="1125541"/>
            <a:ext cx="4382966" cy="53990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576398" y="1125538"/>
            <a:ext cx="4382965" cy="26225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576398" y="3900491"/>
            <a:ext cx="4382965" cy="26241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720145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nhalt 2 Spalten">
    <p:spTree>
      <p:nvGrpSpPr>
        <p:cNvPr id="1" name=""/>
        <p:cNvGrpSpPr/>
        <p:nvPr/>
      </p:nvGrpSpPr>
      <p:grpSpPr>
        <a:xfrm>
          <a:off x="0" y="0"/>
          <a:ext cx="0" cy="0"/>
          <a:chOff x="0" y="0"/>
          <a:chExt cx="0" cy="0"/>
        </a:xfrm>
      </p:grpSpPr>
      <p:sp>
        <p:nvSpPr>
          <p:cNvPr id="8" name="Textplatzhalter 11"/>
          <p:cNvSpPr>
            <a:spLocks noGrp="1"/>
          </p:cNvSpPr>
          <p:nvPr>
            <p:ph type="body" sz="quarter" idx="13" hasCustomPrompt="1"/>
          </p:nvPr>
        </p:nvSpPr>
        <p:spPr>
          <a:xfrm>
            <a:off x="1295401" y="304800"/>
            <a:ext cx="7467600" cy="442800"/>
          </a:xfrm>
        </p:spPr>
        <p:txBody>
          <a:bodyPr wrap="none" lIns="0" tIns="0" rIns="0" anchor="b" anchorCtr="0"/>
          <a:lstStyle>
            <a:lvl1pPr marL="0" indent="0" algn="l">
              <a:lnSpc>
                <a:spcPct val="100000"/>
              </a:lnSpc>
              <a:buNone/>
              <a:defRPr sz="2100" b="0" i="0">
                <a:solidFill>
                  <a:srgbClr val="FFFFFF"/>
                </a:solidFill>
                <a:latin typeface="Constantia"/>
                <a:cs typeface="Constantia"/>
              </a:defRPr>
            </a:lvl1pPr>
            <a:lvl2pPr>
              <a:buNone/>
              <a:defRPr/>
            </a:lvl2pPr>
            <a:lvl3pPr>
              <a:buNone/>
              <a:defRPr/>
            </a:lvl3pPr>
            <a:lvl4pPr>
              <a:buNone/>
              <a:defRPr/>
            </a:lvl4pPr>
            <a:lvl5pPr>
              <a:buNone/>
              <a:defRPr/>
            </a:lvl5pPr>
          </a:lstStyle>
          <a:p>
            <a:pPr lvl="0"/>
            <a:r>
              <a:rPr lang="de-DE" dirty="0"/>
              <a:t>Folientitel</a:t>
            </a:r>
          </a:p>
        </p:txBody>
      </p:sp>
      <p:sp>
        <p:nvSpPr>
          <p:cNvPr id="9" name="Datumsplatzhalter 8"/>
          <p:cNvSpPr>
            <a:spLocks noGrp="1"/>
          </p:cNvSpPr>
          <p:nvPr>
            <p:ph type="dt" sz="half" idx="14"/>
          </p:nvPr>
        </p:nvSpPr>
        <p:spPr/>
        <p:txBody>
          <a:bodyPr/>
          <a:lstStyle/>
          <a:p>
            <a:pPr>
              <a:defRPr/>
            </a:pPr>
            <a:r>
              <a:rPr lang="de-DE"/>
              <a:t>Franziska Holz // 29.11.2022</a:t>
            </a:r>
            <a:endParaRPr lang="de-DE" dirty="0"/>
          </a:p>
        </p:txBody>
      </p:sp>
      <p:sp>
        <p:nvSpPr>
          <p:cNvPr id="10" name="Foliennummernplatzhalter 9"/>
          <p:cNvSpPr>
            <a:spLocks noGrp="1"/>
          </p:cNvSpPr>
          <p:nvPr>
            <p:ph type="sldNum" sz="quarter" idx="15"/>
          </p:nvPr>
        </p:nvSpPr>
        <p:spPr/>
        <p:txBody>
          <a:bodyPr/>
          <a:lstStyle/>
          <a:p>
            <a:fld id="{0A013803-4526-4645-B715-105BE440F5D7}" type="slidenum">
              <a:rPr lang="de-DE" smtClean="0"/>
              <a:pPr/>
              <a:t>‹#›</a:t>
            </a:fld>
            <a:endParaRPr lang="de-DE" dirty="0"/>
          </a:p>
        </p:txBody>
      </p:sp>
      <p:sp>
        <p:nvSpPr>
          <p:cNvPr id="12" name="Fußzeilenplatzhalter 11"/>
          <p:cNvSpPr>
            <a:spLocks noGrp="1"/>
          </p:cNvSpPr>
          <p:nvPr>
            <p:ph type="ftr" sz="quarter" idx="16"/>
          </p:nvPr>
        </p:nvSpPr>
        <p:spPr/>
        <p:txBody>
          <a:bodyPr/>
          <a:lstStyle>
            <a:lvl1pPr>
              <a:defRPr/>
            </a:lvl1pPr>
          </a:lstStyle>
          <a:p>
            <a:pPr>
              <a:defRPr/>
            </a:pPr>
            <a:r>
              <a:rPr lang="en-US"/>
              <a:t>European gas markets between Ukraine war today and climate neutrality in the future</a:t>
            </a:r>
            <a:endParaRPr lang="de-DE" dirty="0"/>
          </a:p>
        </p:txBody>
      </p:sp>
      <p:sp>
        <p:nvSpPr>
          <p:cNvPr id="11" name="Inhaltsplatzhalter 9"/>
          <p:cNvSpPr>
            <a:spLocks noGrp="1"/>
          </p:cNvSpPr>
          <p:nvPr>
            <p:ph sz="quarter" idx="17"/>
          </p:nvPr>
        </p:nvSpPr>
        <p:spPr>
          <a:xfrm>
            <a:off x="1295400" y="990599"/>
            <a:ext cx="3650400" cy="5043600"/>
          </a:xfrm>
        </p:spPr>
        <p:txBody>
          <a:bodyPr lIns="0" tIns="72000" rIns="72000" bIns="0"/>
          <a:lstStyle>
            <a:lvl1pPr marL="0" indent="0">
              <a:buNone/>
              <a:defRPr sz="1350" baseline="0"/>
            </a:lvl1pPr>
            <a:lvl5pPr>
              <a:buFont typeface="Arial"/>
              <a:buNone/>
              <a:defRPr/>
            </a:lvl5pPr>
          </a:lstStyle>
          <a:p>
            <a:pPr lvl="0"/>
            <a:r>
              <a:rPr lang="de-DE" dirty="0"/>
              <a:t>Textmasterformate durch Klicken bearbeiten</a:t>
            </a:r>
          </a:p>
        </p:txBody>
      </p:sp>
      <p:sp>
        <p:nvSpPr>
          <p:cNvPr id="17" name="Inhaltsplatzhalter 9"/>
          <p:cNvSpPr>
            <a:spLocks noGrp="1"/>
          </p:cNvSpPr>
          <p:nvPr>
            <p:ph sz="quarter" idx="18"/>
          </p:nvPr>
        </p:nvSpPr>
        <p:spPr>
          <a:xfrm>
            <a:off x="5112601" y="990599"/>
            <a:ext cx="3650400" cy="5043600"/>
          </a:xfrm>
        </p:spPr>
        <p:txBody>
          <a:bodyPr lIns="0" tIns="72000" rIns="72000" bIns="0"/>
          <a:lstStyle>
            <a:lvl1pPr marL="0" indent="0">
              <a:buNone/>
              <a:defRPr sz="1350" baseline="0"/>
            </a:lvl1pPr>
            <a:lvl5pPr>
              <a:buFont typeface="Arial"/>
              <a:buNone/>
              <a:defRPr/>
            </a:lvl5pPr>
          </a:lstStyle>
          <a:p>
            <a:pPr lvl="0"/>
            <a:r>
              <a:rPr lang="de-DE" dirty="0"/>
              <a:t>Textmasterformate durch Klicken bearbeiten</a:t>
            </a:r>
          </a:p>
        </p:txBody>
      </p:sp>
      <p:sp>
        <p:nvSpPr>
          <p:cNvPr id="18" name="Textplatzhalter 11"/>
          <p:cNvSpPr>
            <a:spLocks noGrp="1"/>
          </p:cNvSpPr>
          <p:nvPr>
            <p:ph type="body" sz="quarter" idx="19" hasCustomPrompt="1"/>
          </p:nvPr>
        </p:nvSpPr>
        <p:spPr>
          <a:xfrm>
            <a:off x="152400" y="228600"/>
            <a:ext cx="685800" cy="685800"/>
          </a:xfrm>
          <a:prstGeom prst="rect">
            <a:avLst/>
          </a:prstGeom>
        </p:spPr>
        <p:txBody>
          <a:bodyPr vert="horz" lIns="0" tIns="0" rIns="0" bIns="0"/>
          <a:lstStyle>
            <a:lvl1pPr algn="r">
              <a:buNone/>
              <a:defRPr kumimoji="0" lang="de-DE" sz="2700" b="0" i="0" u="none" strike="noStrike" kern="1200" cap="none" spc="0" normalizeH="0" baseline="0" noProof="0" dirty="0" smtClean="0">
                <a:ln>
                  <a:noFill/>
                </a:ln>
                <a:solidFill>
                  <a:srgbClr val="FFFFFF"/>
                </a:solidFill>
                <a:effectLst/>
                <a:uLnTx/>
                <a:uFillTx/>
                <a:latin typeface="Constantia"/>
                <a:ea typeface="ＭＳ Ｐゴシック" pitchFamily="-65" charset="-128"/>
                <a:cs typeface="Constantia"/>
              </a:defRPr>
            </a:lvl1pPr>
            <a:lvl2pPr>
              <a:buNone/>
              <a:defRPr kumimoji="0" lang="de-DE" sz="2700" b="0" i="0" u="none" strike="noStrike" kern="1200" cap="none" spc="0" normalizeH="0" baseline="0" noProof="0" dirty="0" smtClean="0">
                <a:ln>
                  <a:noFill/>
                </a:ln>
                <a:solidFill>
                  <a:srgbClr val="FFFFFF"/>
                </a:solidFill>
                <a:effectLst/>
                <a:uLnTx/>
                <a:uFillTx/>
                <a:latin typeface="Constantia"/>
                <a:ea typeface="ＭＳ Ｐゴシック" pitchFamily="-65" charset="-128"/>
                <a:cs typeface="Constantia"/>
              </a:defRPr>
            </a:lvl2pPr>
            <a:lvl3pPr>
              <a:buNone/>
              <a:defRPr kumimoji="0" lang="de-DE" sz="2700" b="0" i="0" u="none" strike="noStrike" kern="1200" cap="none" spc="0" normalizeH="0" baseline="0" noProof="0" dirty="0" smtClean="0">
                <a:ln>
                  <a:noFill/>
                </a:ln>
                <a:solidFill>
                  <a:srgbClr val="FFFFFF"/>
                </a:solidFill>
                <a:effectLst/>
                <a:uLnTx/>
                <a:uFillTx/>
                <a:latin typeface="Constantia"/>
                <a:ea typeface="ＭＳ Ｐゴシック" pitchFamily="-65" charset="-128"/>
                <a:cs typeface="Constantia"/>
              </a:defRPr>
            </a:lvl3pPr>
            <a:lvl4pPr>
              <a:buNone/>
              <a:defRPr kumimoji="0" lang="de-DE" sz="2700" b="0" i="0" u="none" strike="noStrike" kern="1200" cap="none" spc="0" normalizeH="0" baseline="0" noProof="0" dirty="0" smtClean="0">
                <a:ln>
                  <a:noFill/>
                </a:ln>
                <a:solidFill>
                  <a:srgbClr val="FFFFFF"/>
                </a:solidFill>
                <a:effectLst/>
                <a:uLnTx/>
                <a:uFillTx/>
                <a:latin typeface="Constantia"/>
                <a:ea typeface="ＭＳ Ｐゴシック" pitchFamily="-65" charset="-128"/>
                <a:cs typeface="Constantia"/>
              </a:defRPr>
            </a:lvl4pPr>
            <a:lvl5pPr>
              <a:buNone/>
              <a:defRPr kumimoji="0" lang="de-DE" sz="2700" b="0" i="0" u="none" strike="noStrike" kern="1200" cap="none" spc="0" normalizeH="0" baseline="0" noProof="0" dirty="0" smtClean="0">
                <a:ln>
                  <a:noFill/>
                </a:ln>
                <a:solidFill>
                  <a:srgbClr val="FFFFFF"/>
                </a:solidFill>
                <a:effectLst/>
                <a:uLnTx/>
                <a:uFillTx/>
                <a:latin typeface="Constantia"/>
                <a:ea typeface="ＭＳ Ｐゴシック" pitchFamily="-65" charset="-128"/>
                <a:cs typeface="Constantia"/>
              </a:defRPr>
            </a:lvl5pPr>
          </a:lstStyle>
          <a:p>
            <a:pPr lvl="0"/>
            <a:r>
              <a:rPr lang="de-DE" dirty="0"/>
              <a:t>X</a:t>
            </a:r>
          </a:p>
        </p:txBody>
      </p:sp>
    </p:spTree>
    <p:extLst>
      <p:ext uri="{BB962C8B-B14F-4D97-AF65-F5344CB8AC3E}">
        <p14:creationId xmlns:p14="http://schemas.microsoft.com/office/powerpoint/2010/main" val="851763453"/>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Inhaltsfolie 2">
    <p:spTree>
      <p:nvGrpSpPr>
        <p:cNvPr id="1" name=""/>
        <p:cNvGrpSpPr/>
        <p:nvPr/>
      </p:nvGrpSpPr>
      <p:grpSpPr>
        <a:xfrm>
          <a:off x="0" y="0"/>
          <a:ext cx="0" cy="0"/>
          <a:chOff x="0" y="0"/>
          <a:chExt cx="0" cy="0"/>
        </a:xfrm>
      </p:grpSpPr>
      <p:sp>
        <p:nvSpPr>
          <p:cNvPr id="13" name="Textplatzhalter 12"/>
          <p:cNvSpPr>
            <a:spLocks noGrp="1"/>
          </p:cNvSpPr>
          <p:nvPr>
            <p:ph type="body" sz="quarter" idx="18" hasCustomPrompt="1"/>
          </p:nvPr>
        </p:nvSpPr>
        <p:spPr>
          <a:xfrm>
            <a:off x="152400" y="230400"/>
            <a:ext cx="685800" cy="687600"/>
          </a:xfrm>
        </p:spPr>
        <p:txBody>
          <a:bodyPr/>
          <a:lstStyle>
            <a:lvl1pPr marL="0" indent="0" algn="r">
              <a:spcBef>
                <a:spcPts val="1500"/>
              </a:spcBef>
              <a:spcAft>
                <a:spcPts val="0"/>
              </a:spcAft>
              <a:buNone/>
              <a:defRPr sz="2700">
                <a:solidFill>
                  <a:schemeClr val="bg1"/>
                </a:solidFill>
                <a:latin typeface="+mn-lt"/>
              </a:defRPr>
            </a:lvl1pPr>
          </a:lstStyle>
          <a:p>
            <a:pPr lvl="0"/>
            <a:r>
              <a:rPr lang="de-DE" dirty="0"/>
              <a:t>X</a:t>
            </a:r>
          </a:p>
        </p:txBody>
      </p:sp>
      <p:sp>
        <p:nvSpPr>
          <p:cNvPr id="2" name="Titel 1"/>
          <p:cNvSpPr>
            <a:spLocks noGrp="1"/>
          </p:cNvSpPr>
          <p:nvPr>
            <p:ph type="title" hasCustomPrompt="1"/>
          </p:nvPr>
        </p:nvSpPr>
        <p:spPr/>
        <p:txBody>
          <a:bodyPr/>
          <a:lstStyle>
            <a:lvl1pPr>
              <a:defRPr/>
            </a:lvl1pPr>
          </a:lstStyle>
          <a:p>
            <a:r>
              <a:rPr lang="de-DE" dirty="0"/>
              <a:t>Folientitel</a:t>
            </a:r>
          </a:p>
        </p:txBody>
      </p:sp>
      <p:sp>
        <p:nvSpPr>
          <p:cNvPr id="3" name="Datumsplatzhalter 2"/>
          <p:cNvSpPr>
            <a:spLocks noGrp="1"/>
          </p:cNvSpPr>
          <p:nvPr>
            <p:ph type="dt" sz="half" idx="19"/>
          </p:nvPr>
        </p:nvSpPr>
        <p:spPr/>
        <p:txBody>
          <a:bodyPr/>
          <a:lstStyle>
            <a:lvl1pPr>
              <a:defRPr>
                <a:solidFill>
                  <a:schemeClr val="bg1">
                    <a:lumMod val="65000"/>
                  </a:schemeClr>
                </a:solidFill>
              </a:defRPr>
            </a:lvl1pPr>
          </a:lstStyle>
          <a:p>
            <a:pPr>
              <a:defRPr/>
            </a:pPr>
            <a:r>
              <a:rPr lang="de-DE"/>
              <a:t>Franziska Holz // 29.11.2022</a:t>
            </a:r>
            <a:endParaRPr lang="de-DE" dirty="0"/>
          </a:p>
        </p:txBody>
      </p:sp>
      <p:sp>
        <p:nvSpPr>
          <p:cNvPr id="4" name="Fußzeilenplatzhalter 3"/>
          <p:cNvSpPr>
            <a:spLocks noGrp="1"/>
          </p:cNvSpPr>
          <p:nvPr>
            <p:ph type="ftr" sz="quarter" idx="20"/>
          </p:nvPr>
        </p:nvSpPr>
        <p:spPr/>
        <p:txBody>
          <a:bodyPr/>
          <a:lstStyle>
            <a:lvl1pPr>
              <a:defRPr>
                <a:solidFill>
                  <a:schemeClr val="bg1">
                    <a:lumMod val="65000"/>
                  </a:schemeClr>
                </a:solidFill>
              </a:defRPr>
            </a:lvl1pPr>
          </a:lstStyle>
          <a:p>
            <a:pPr>
              <a:defRPr/>
            </a:pPr>
            <a:r>
              <a:rPr lang="en-US"/>
              <a:t>European gas markets between Ukraine war today and climate neutrality in the future</a:t>
            </a:r>
            <a:endParaRPr lang="de-DE" dirty="0"/>
          </a:p>
        </p:txBody>
      </p:sp>
      <p:sp>
        <p:nvSpPr>
          <p:cNvPr id="5" name="Foliennummernplatzhalter 4"/>
          <p:cNvSpPr>
            <a:spLocks noGrp="1"/>
          </p:cNvSpPr>
          <p:nvPr>
            <p:ph type="sldNum" sz="quarter" idx="21"/>
          </p:nvPr>
        </p:nvSpPr>
        <p:spPr/>
        <p:txBody>
          <a:bodyPr/>
          <a:lstStyle>
            <a:lvl1pPr>
              <a:defRPr>
                <a:solidFill>
                  <a:schemeClr val="bg1">
                    <a:lumMod val="65000"/>
                  </a:schemeClr>
                </a:solidFill>
              </a:defRPr>
            </a:lvl1pPr>
          </a:lstStyle>
          <a:p>
            <a:fld id="{0A013803-4526-4645-B715-105BE440F5D7}" type="slidenum">
              <a:rPr lang="de-DE" smtClean="0"/>
              <a:pPr/>
              <a:t>‹#›</a:t>
            </a:fld>
            <a:endParaRPr lang="de-DE" dirty="0"/>
          </a:p>
        </p:txBody>
      </p:sp>
      <p:sp>
        <p:nvSpPr>
          <p:cNvPr id="7" name="Inhaltsplatzhalter 6"/>
          <p:cNvSpPr>
            <a:spLocks noGrp="1"/>
          </p:cNvSpPr>
          <p:nvPr>
            <p:ph sz="quarter" idx="22"/>
          </p:nvPr>
        </p:nvSpPr>
        <p:spPr>
          <a:xfrm>
            <a:off x="1260000" y="1080000"/>
            <a:ext cx="7466400" cy="5043600"/>
          </a:xfrm>
        </p:spPr>
        <p:txBody>
          <a:bodyPr/>
          <a:lstStyle>
            <a:lvl1pPr marL="0" indent="0">
              <a:buNone/>
              <a:defRPr/>
            </a:lvl1pPr>
          </a:lstStyle>
          <a:p>
            <a:pPr lvl="0"/>
            <a:r>
              <a:rPr lang="de-DE" dirty="0"/>
              <a:t>Textmasterformat bearbeiten</a:t>
            </a:r>
          </a:p>
        </p:txBody>
      </p:sp>
    </p:spTree>
    <p:extLst>
      <p:ext uri="{BB962C8B-B14F-4D97-AF65-F5344CB8AC3E}">
        <p14:creationId xmlns:p14="http://schemas.microsoft.com/office/powerpoint/2010/main" val="207117141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lvl1pPr>
              <a:defRPr/>
            </a:lvl1pPr>
          </a:lstStyle>
          <a:p>
            <a:r>
              <a:rPr lang="de-DE" dirty="0"/>
              <a:t>Tagesordnung/Inhalt/Übersicht</a:t>
            </a:r>
          </a:p>
        </p:txBody>
      </p:sp>
      <p:sp>
        <p:nvSpPr>
          <p:cNvPr id="7" name="Textplatzhalter 6"/>
          <p:cNvSpPr>
            <a:spLocks noGrp="1"/>
          </p:cNvSpPr>
          <p:nvPr>
            <p:ph type="body" sz="quarter" idx="18" hasCustomPrompt="1"/>
          </p:nvPr>
        </p:nvSpPr>
        <p:spPr>
          <a:xfrm>
            <a:off x="687600" y="1296000"/>
            <a:ext cx="8064000" cy="4039200"/>
          </a:xfrm>
        </p:spPr>
        <p:txBody>
          <a:bodyPr/>
          <a:lstStyle>
            <a:lvl1pPr>
              <a:defRPr/>
            </a:lvl1pPr>
            <a:lvl2pPr defTabSz="990000">
              <a:tabLst/>
              <a:defRPr/>
            </a:lvl2pPr>
            <a:lvl3pPr marL="990000" defTabSz="1512000">
              <a:spcAft>
                <a:spcPts val="0"/>
              </a:spcAft>
              <a:tabLst/>
              <a:defRPr/>
            </a:lvl3pPr>
          </a:lstStyle>
          <a:p>
            <a:pPr lvl="0"/>
            <a:r>
              <a:rPr lang="de-DE" dirty="0"/>
              <a:t>Kapitel-Titel</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Datumsplatzhalter 10"/>
          <p:cNvSpPr>
            <a:spLocks noGrp="1"/>
          </p:cNvSpPr>
          <p:nvPr>
            <p:ph type="dt" sz="half" idx="19"/>
          </p:nvPr>
        </p:nvSpPr>
        <p:spPr/>
        <p:txBody>
          <a:bodyPr/>
          <a:lstStyle/>
          <a:p>
            <a:pPr>
              <a:defRPr/>
            </a:pPr>
            <a:r>
              <a:rPr lang="de-DE"/>
              <a:t>Franziska Holz // 29.11.2022</a:t>
            </a:r>
            <a:endParaRPr lang="de-DE" dirty="0"/>
          </a:p>
        </p:txBody>
      </p:sp>
      <p:sp>
        <p:nvSpPr>
          <p:cNvPr id="14" name="Fußzeilenplatzhalter 13"/>
          <p:cNvSpPr>
            <a:spLocks noGrp="1"/>
          </p:cNvSpPr>
          <p:nvPr>
            <p:ph type="ftr" sz="quarter" idx="20"/>
          </p:nvPr>
        </p:nvSpPr>
        <p:spPr/>
        <p:txBody>
          <a:bodyPr/>
          <a:lstStyle/>
          <a:p>
            <a:pPr>
              <a:defRPr/>
            </a:pPr>
            <a:r>
              <a:rPr lang="en-US"/>
              <a:t>European gas markets between Ukraine war today and climate neutrality in the future</a:t>
            </a:r>
            <a:endParaRPr lang="de-DE" dirty="0"/>
          </a:p>
        </p:txBody>
      </p:sp>
      <p:sp>
        <p:nvSpPr>
          <p:cNvPr id="15" name="Foliennummernplatzhalter 14"/>
          <p:cNvSpPr>
            <a:spLocks noGrp="1"/>
          </p:cNvSpPr>
          <p:nvPr>
            <p:ph type="sldNum" sz="quarter" idx="21"/>
          </p:nvPr>
        </p:nvSpPr>
        <p:spPr/>
        <p:txBody>
          <a:bodyPr/>
          <a:lstStyle/>
          <a:p>
            <a:fld id="{0A013803-4526-4645-B715-105BE440F5D7}" type="slidenum">
              <a:rPr lang="de-DE" smtClean="0"/>
              <a:pPr/>
              <a:t>‹#›</a:t>
            </a:fld>
            <a:endParaRPr lang="de-DE"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7" name="Rechteck 6"/>
          <p:cNvSpPr/>
          <p:nvPr userDrawn="1"/>
        </p:nvSpPr>
        <p:spPr>
          <a:xfrm>
            <a:off x="180000" y="180000"/>
            <a:ext cx="720000" cy="72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de-DE"/>
          </a:p>
        </p:txBody>
      </p:sp>
      <p:sp>
        <p:nvSpPr>
          <p:cNvPr id="2" name="Datumsplatzhalter 1"/>
          <p:cNvSpPr>
            <a:spLocks noGrp="1"/>
          </p:cNvSpPr>
          <p:nvPr>
            <p:ph type="dt" sz="half" idx="15"/>
          </p:nvPr>
        </p:nvSpPr>
        <p:spPr/>
        <p:txBody>
          <a:bodyPr/>
          <a:lstStyle/>
          <a:p>
            <a:pPr>
              <a:defRPr/>
            </a:pPr>
            <a:r>
              <a:rPr lang="de-DE"/>
              <a:t>Franziska Holz // 29.11.2022</a:t>
            </a:r>
            <a:endParaRPr lang="de-DE" dirty="0"/>
          </a:p>
        </p:txBody>
      </p:sp>
      <p:sp>
        <p:nvSpPr>
          <p:cNvPr id="3" name="Fußzeilenplatzhalter 2"/>
          <p:cNvSpPr>
            <a:spLocks noGrp="1"/>
          </p:cNvSpPr>
          <p:nvPr>
            <p:ph type="ftr" sz="quarter" idx="16"/>
          </p:nvPr>
        </p:nvSpPr>
        <p:spPr/>
        <p:txBody>
          <a:bodyPr/>
          <a:lstStyle/>
          <a:p>
            <a:pPr>
              <a:defRPr/>
            </a:pPr>
            <a:r>
              <a:rPr lang="en-US"/>
              <a:t>European gas markets between Ukraine war today and climate neutrality in the future</a:t>
            </a:r>
            <a:endParaRPr lang="de-DE" dirty="0"/>
          </a:p>
        </p:txBody>
      </p:sp>
      <p:sp>
        <p:nvSpPr>
          <p:cNvPr id="4" name="Foliennummernplatzhalter 3"/>
          <p:cNvSpPr>
            <a:spLocks noGrp="1"/>
          </p:cNvSpPr>
          <p:nvPr>
            <p:ph type="sldNum" sz="quarter" idx="17"/>
          </p:nvPr>
        </p:nvSpPr>
        <p:spPr/>
        <p:txBody>
          <a:bodyPr/>
          <a:lstStyle/>
          <a:p>
            <a:fld id="{0A013803-4526-4645-B715-105BE440F5D7}" type="slidenum">
              <a:rPr lang="de-DE" smtClean="0"/>
              <a:pPr/>
              <a:t>‹#›</a:t>
            </a:fld>
            <a:endParaRPr lang="de-DE" dirty="0"/>
          </a:p>
        </p:txBody>
      </p:sp>
      <p:sp>
        <p:nvSpPr>
          <p:cNvPr id="14" name="Textplatzhalter 13"/>
          <p:cNvSpPr>
            <a:spLocks noGrp="1"/>
          </p:cNvSpPr>
          <p:nvPr>
            <p:ph type="body" sz="quarter" idx="18" hasCustomPrompt="1"/>
          </p:nvPr>
        </p:nvSpPr>
        <p:spPr>
          <a:xfrm>
            <a:off x="151200" y="230400"/>
            <a:ext cx="687600" cy="687600"/>
          </a:xfrm>
        </p:spPr>
        <p:txBody>
          <a:bodyPr rIns="0" anchor="t" anchorCtr="0"/>
          <a:lstStyle>
            <a:lvl1pPr marL="0" indent="0" algn="r">
              <a:spcBef>
                <a:spcPts val="2000"/>
              </a:spcBef>
              <a:buNone/>
              <a:defRPr sz="3600"/>
            </a:lvl1pPr>
          </a:lstStyle>
          <a:p>
            <a:pPr lvl="0"/>
            <a:r>
              <a:rPr lang="de-DE" dirty="0"/>
              <a:t>X</a:t>
            </a:r>
          </a:p>
        </p:txBody>
      </p:sp>
      <p:sp>
        <p:nvSpPr>
          <p:cNvPr id="16" name="Textplatzhalter 15"/>
          <p:cNvSpPr>
            <a:spLocks noGrp="1"/>
          </p:cNvSpPr>
          <p:nvPr>
            <p:ph type="body" sz="quarter" idx="19" hasCustomPrompt="1"/>
          </p:nvPr>
        </p:nvSpPr>
        <p:spPr>
          <a:xfrm>
            <a:off x="1260475" y="1268413"/>
            <a:ext cx="7415213" cy="4176712"/>
          </a:xfrm>
        </p:spPr>
        <p:txBody>
          <a:bodyPr/>
          <a:lstStyle>
            <a:lvl1pPr marL="0" indent="0">
              <a:buFont typeface="+mj-lt"/>
              <a:buNone/>
              <a:defRPr sz="3600"/>
            </a:lvl1pPr>
          </a:lstStyle>
          <a:p>
            <a:pPr lvl="0"/>
            <a:r>
              <a:rPr lang="de-DE" dirty="0"/>
              <a:t>Kapitel-Titel</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GB"/>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sz="half" idx="10"/>
          </p:nvPr>
        </p:nvSpPr>
        <p:spPr/>
        <p:txBody>
          <a:bodyPr/>
          <a:lstStyle/>
          <a:p>
            <a:r>
              <a:rPr lang="de-DE"/>
              <a:t>Franziska Holz // 29.11.2022</a:t>
            </a:r>
            <a:endParaRPr lang="en-GB"/>
          </a:p>
        </p:txBody>
      </p:sp>
      <p:sp>
        <p:nvSpPr>
          <p:cNvPr id="5" name="Footer Placeholder 4"/>
          <p:cNvSpPr>
            <a:spLocks noGrp="1"/>
          </p:cNvSpPr>
          <p:nvPr>
            <p:ph type="ftr" sz="quarter" idx="11"/>
          </p:nvPr>
        </p:nvSpPr>
        <p:spPr/>
        <p:txBody>
          <a:bodyPr/>
          <a:lstStyle/>
          <a:p>
            <a:r>
              <a:rPr lang="en-US"/>
              <a:t>European gas markets between Ukraine war today and climate neutrality in the future</a:t>
            </a:r>
            <a:endParaRPr lang="en-GB"/>
          </a:p>
        </p:txBody>
      </p:sp>
      <p:sp>
        <p:nvSpPr>
          <p:cNvPr id="6" name="Slide Number Placeholder 5"/>
          <p:cNvSpPr>
            <a:spLocks noGrp="1"/>
          </p:cNvSpPr>
          <p:nvPr>
            <p:ph type="sldNum" sz="quarter" idx="12"/>
          </p:nvPr>
        </p:nvSpPr>
        <p:spPr/>
        <p:txBody>
          <a:bodyPr/>
          <a:lstStyle/>
          <a:p>
            <a:fld id="{EFAB8014-9DAF-4A96-A0A4-3EA91C85472D}" type="slidenum">
              <a:rPr lang="en-GB" smtClean="0"/>
              <a:t>‹#›</a:t>
            </a:fld>
            <a:endParaRPr lang="en-GB"/>
          </a:p>
        </p:txBody>
      </p:sp>
    </p:spTree>
    <p:extLst>
      <p:ext uri="{BB962C8B-B14F-4D97-AF65-F5344CB8AC3E}">
        <p14:creationId xmlns:p14="http://schemas.microsoft.com/office/powerpoint/2010/main" val="311801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folie 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Folientitel</a:t>
            </a:r>
          </a:p>
        </p:txBody>
      </p:sp>
      <p:sp>
        <p:nvSpPr>
          <p:cNvPr id="3" name="Datumsplatzhalter 2"/>
          <p:cNvSpPr>
            <a:spLocks noGrp="1"/>
          </p:cNvSpPr>
          <p:nvPr>
            <p:ph type="dt" sz="half" idx="10"/>
          </p:nvPr>
        </p:nvSpPr>
        <p:spPr/>
        <p:txBody>
          <a:bodyPr/>
          <a:lstStyle/>
          <a:p>
            <a:pPr>
              <a:defRPr/>
            </a:pPr>
            <a:r>
              <a:rPr lang="de-DE"/>
              <a:t>Franziska Holz // 29.11.2022</a:t>
            </a:r>
            <a:endParaRPr lang="de-DE" dirty="0"/>
          </a:p>
        </p:txBody>
      </p:sp>
      <p:sp>
        <p:nvSpPr>
          <p:cNvPr id="4" name="Fußzeilenplatzhalter 3"/>
          <p:cNvSpPr>
            <a:spLocks noGrp="1"/>
          </p:cNvSpPr>
          <p:nvPr>
            <p:ph type="ftr" sz="quarter" idx="11"/>
          </p:nvPr>
        </p:nvSpPr>
        <p:spPr/>
        <p:txBody>
          <a:bodyPr/>
          <a:lstStyle/>
          <a:p>
            <a:pPr>
              <a:defRPr/>
            </a:pPr>
            <a:r>
              <a:rPr lang="en-US"/>
              <a:t>European gas markets between Ukraine war today and climate neutrality in the future</a:t>
            </a:r>
            <a:endParaRPr lang="de-DE" dirty="0"/>
          </a:p>
        </p:txBody>
      </p:sp>
      <p:sp>
        <p:nvSpPr>
          <p:cNvPr id="5" name="Foliennummernplatzhalter 4"/>
          <p:cNvSpPr>
            <a:spLocks noGrp="1"/>
          </p:cNvSpPr>
          <p:nvPr>
            <p:ph type="sldNum" sz="quarter" idx="12"/>
          </p:nvPr>
        </p:nvSpPr>
        <p:spPr/>
        <p:txBody>
          <a:bodyPr/>
          <a:lstStyle/>
          <a:p>
            <a:fld id="{0A013803-4526-4645-B715-105BE440F5D7}" type="slidenum">
              <a:rPr lang="de-DE" smtClean="0"/>
              <a:pPr/>
              <a:t>‹#›</a:t>
            </a:fld>
            <a:endParaRPr lang="de-DE" dirty="0"/>
          </a:p>
        </p:txBody>
      </p:sp>
      <p:sp>
        <p:nvSpPr>
          <p:cNvPr id="7" name="Textplatzhalter 6"/>
          <p:cNvSpPr>
            <a:spLocks noGrp="1"/>
          </p:cNvSpPr>
          <p:nvPr>
            <p:ph type="body" sz="quarter" idx="13"/>
          </p:nvPr>
        </p:nvSpPr>
        <p:spPr>
          <a:xfrm>
            <a:off x="1260000" y="1080000"/>
            <a:ext cx="7466400" cy="50436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12"/>
          <p:cNvSpPr>
            <a:spLocks noGrp="1"/>
          </p:cNvSpPr>
          <p:nvPr>
            <p:ph type="body" sz="quarter" idx="14" hasCustomPrompt="1"/>
          </p:nvPr>
        </p:nvSpPr>
        <p:spPr>
          <a:xfrm>
            <a:off x="152400" y="230400"/>
            <a:ext cx="685800" cy="687600"/>
          </a:xfrm>
        </p:spPr>
        <p:txBody>
          <a:bodyPr/>
          <a:lstStyle>
            <a:lvl1pPr marL="0" indent="0" algn="r">
              <a:spcBef>
                <a:spcPts val="2000"/>
              </a:spcBef>
              <a:spcAft>
                <a:spcPts val="0"/>
              </a:spcAft>
              <a:buNone/>
              <a:defRPr sz="3600">
                <a:solidFill>
                  <a:schemeClr val="bg1"/>
                </a:solidFill>
                <a:latin typeface="+mn-lt"/>
              </a:defRPr>
            </a:lvl1pPr>
          </a:lstStyle>
          <a:p>
            <a:pPr lvl="0"/>
            <a:r>
              <a:rPr lang="de-DE" dirty="0"/>
              <a:t>X</a:t>
            </a: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sfolie 2">
    <p:spTree>
      <p:nvGrpSpPr>
        <p:cNvPr id="1" name=""/>
        <p:cNvGrpSpPr/>
        <p:nvPr/>
      </p:nvGrpSpPr>
      <p:grpSpPr>
        <a:xfrm>
          <a:off x="0" y="0"/>
          <a:ext cx="0" cy="0"/>
          <a:chOff x="0" y="0"/>
          <a:chExt cx="0" cy="0"/>
        </a:xfrm>
      </p:grpSpPr>
      <p:sp>
        <p:nvSpPr>
          <p:cNvPr id="13" name="Textplatzhalter 12"/>
          <p:cNvSpPr>
            <a:spLocks noGrp="1"/>
          </p:cNvSpPr>
          <p:nvPr>
            <p:ph type="body" sz="quarter" idx="18" hasCustomPrompt="1"/>
          </p:nvPr>
        </p:nvSpPr>
        <p:spPr>
          <a:xfrm>
            <a:off x="152400" y="230400"/>
            <a:ext cx="685800" cy="687600"/>
          </a:xfrm>
        </p:spPr>
        <p:txBody>
          <a:bodyPr/>
          <a:lstStyle>
            <a:lvl1pPr marL="0" indent="0" algn="r">
              <a:spcBef>
                <a:spcPts val="2000"/>
              </a:spcBef>
              <a:spcAft>
                <a:spcPts val="0"/>
              </a:spcAft>
              <a:buNone/>
              <a:defRPr sz="3600">
                <a:solidFill>
                  <a:schemeClr val="bg1"/>
                </a:solidFill>
                <a:latin typeface="+mn-lt"/>
              </a:defRPr>
            </a:lvl1pPr>
          </a:lstStyle>
          <a:p>
            <a:pPr lvl="0"/>
            <a:r>
              <a:rPr lang="de-DE" dirty="0"/>
              <a:t>X</a:t>
            </a:r>
          </a:p>
        </p:txBody>
      </p:sp>
      <p:sp>
        <p:nvSpPr>
          <p:cNvPr id="2" name="Titel 1"/>
          <p:cNvSpPr>
            <a:spLocks noGrp="1"/>
          </p:cNvSpPr>
          <p:nvPr>
            <p:ph type="title" hasCustomPrompt="1"/>
          </p:nvPr>
        </p:nvSpPr>
        <p:spPr/>
        <p:txBody>
          <a:bodyPr/>
          <a:lstStyle>
            <a:lvl1pPr>
              <a:defRPr/>
            </a:lvl1pPr>
          </a:lstStyle>
          <a:p>
            <a:r>
              <a:rPr lang="de-DE" dirty="0"/>
              <a:t>Folientitel</a:t>
            </a:r>
          </a:p>
        </p:txBody>
      </p:sp>
      <p:sp>
        <p:nvSpPr>
          <p:cNvPr id="3" name="Datumsplatzhalter 2"/>
          <p:cNvSpPr>
            <a:spLocks noGrp="1"/>
          </p:cNvSpPr>
          <p:nvPr>
            <p:ph type="dt" sz="half" idx="19"/>
          </p:nvPr>
        </p:nvSpPr>
        <p:spPr/>
        <p:txBody>
          <a:bodyPr/>
          <a:lstStyle/>
          <a:p>
            <a:pPr>
              <a:defRPr/>
            </a:pPr>
            <a:r>
              <a:rPr lang="de-DE"/>
              <a:t>Franziska Holz // 29.11.2022</a:t>
            </a:r>
            <a:endParaRPr lang="de-DE" dirty="0"/>
          </a:p>
        </p:txBody>
      </p:sp>
      <p:sp>
        <p:nvSpPr>
          <p:cNvPr id="4" name="Fußzeilenplatzhalter 3"/>
          <p:cNvSpPr>
            <a:spLocks noGrp="1"/>
          </p:cNvSpPr>
          <p:nvPr>
            <p:ph type="ftr" sz="quarter" idx="20"/>
          </p:nvPr>
        </p:nvSpPr>
        <p:spPr/>
        <p:txBody>
          <a:bodyPr/>
          <a:lstStyle/>
          <a:p>
            <a:pPr>
              <a:defRPr/>
            </a:pPr>
            <a:r>
              <a:rPr lang="en-US"/>
              <a:t>European gas markets between Ukraine war today and climate neutrality in the future</a:t>
            </a:r>
            <a:endParaRPr lang="de-DE" dirty="0"/>
          </a:p>
        </p:txBody>
      </p:sp>
      <p:sp>
        <p:nvSpPr>
          <p:cNvPr id="5" name="Foliennummernplatzhalter 4"/>
          <p:cNvSpPr>
            <a:spLocks noGrp="1"/>
          </p:cNvSpPr>
          <p:nvPr>
            <p:ph type="sldNum" sz="quarter" idx="21"/>
          </p:nvPr>
        </p:nvSpPr>
        <p:spPr/>
        <p:txBody>
          <a:bodyPr/>
          <a:lstStyle/>
          <a:p>
            <a:fld id="{0A013803-4526-4645-B715-105BE440F5D7}" type="slidenum">
              <a:rPr lang="de-DE" smtClean="0"/>
              <a:pPr/>
              <a:t>‹#›</a:t>
            </a:fld>
            <a:endParaRPr lang="de-DE" dirty="0"/>
          </a:p>
        </p:txBody>
      </p:sp>
      <p:sp>
        <p:nvSpPr>
          <p:cNvPr id="7" name="Inhaltsplatzhalter 6"/>
          <p:cNvSpPr>
            <a:spLocks noGrp="1"/>
          </p:cNvSpPr>
          <p:nvPr>
            <p:ph sz="quarter" idx="22"/>
          </p:nvPr>
        </p:nvSpPr>
        <p:spPr>
          <a:xfrm>
            <a:off x="1260000" y="1080000"/>
            <a:ext cx="7466400" cy="5043600"/>
          </a:xfrm>
        </p:spPr>
        <p:txBody>
          <a:bodyPr/>
          <a:lstStyle>
            <a:lvl1pPr marL="0" indent="0">
              <a:buNone/>
              <a:defRPr/>
            </a:lvl1pPr>
          </a:lstStyle>
          <a:p>
            <a:pPr lvl="0"/>
            <a:r>
              <a:rPr lang="de-DE" dirty="0"/>
              <a:t>Textmasterformat bearbeiten</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sfolie 3">
    <p:spTree>
      <p:nvGrpSpPr>
        <p:cNvPr id="1" name=""/>
        <p:cNvGrpSpPr/>
        <p:nvPr/>
      </p:nvGrpSpPr>
      <p:grpSpPr>
        <a:xfrm>
          <a:off x="0" y="0"/>
          <a:ext cx="0" cy="0"/>
          <a:chOff x="0" y="0"/>
          <a:chExt cx="0" cy="0"/>
        </a:xfrm>
      </p:grpSpPr>
      <p:sp>
        <p:nvSpPr>
          <p:cNvPr id="13" name="Textplatzhalter 12"/>
          <p:cNvSpPr>
            <a:spLocks noGrp="1"/>
          </p:cNvSpPr>
          <p:nvPr>
            <p:ph type="body" sz="quarter" idx="19" hasCustomPrompt="1"/>
          </p:nvPr>
        </p:nvSpPr>
        <p:spPr>
          <a:xfrm>
            <a:off x="152400" y="230400"/>
            <a:ext cx="685800" cy="687600"/>
          </a:xfrm>
        </p:spPr>
        <p:txBody>
          <a:bodyPr/>
          <a:lstStyle>
            <a:lvl1pPr marL="0" indent="0" algn="r">
              <a:spcBef>
                <a:spcPts val="2000"/>
              </a:spcBef>
              <a:spcAft>
                <a:spcPts val="0"/>
              </a:spcAft>
              <a:buNone/>
              <a:defRPr sz="3600">
                <a:solidFill>
                  <a:schemeClr val="bg1"/>
                </a:solidFill>
                <a:latin typeface="+mn-lt"/>
              </a:defRPr>
            </a:lvl1pPr>
          </a:lstStyle>
          <a:p>
            <a:pPr lvl="0"/>
            <a:r>
              <a:rPr lang="de-DE" dirty="0"/>
              <a:t>X</a:t>
            </a:r>
          </a:p>
        </p:txBody>
      </p:sp>
      <p:sp>
        <p:nvSpPr>
          <p:cNvPr id="2" name="Titel 1"/>
          <p:cNvSpPr>
            <a:spLocks noGrp="1"/>
          </p:cNvSpPr>
          <p:nvPr>
            <p:ph type="title" hasCustomPrompt="1"/>
          </p:nvPr>
        </p:nvSpPr>
        <p:spPr/>
        <p:txBody>
          <a:bodyPr/>
          <a:lstStyle>
            <a:lvl1pPr>
              <a:defRPr/>
            </a:lvl1pPr>
          </a:lstStyle>
          <a:p>
            <a:r>
              <a:rPr lang="de-DE" dirty="0"/>
              <a:t>Folientitel</a:t>
            </a:r>
          </a:p>
        </p:txBody>
      </p:sp>
      <p:sp>
        <p:nvSpPr>
          <p:cNvPr id="3" name="Datumsplatzhalter 2"/>
          <p:cNvSpPr>
            <a:spLocks noGrp="1"/>
          </p:cNvSpPr>
          <p:nvPr>
            <p:ph type="dt" sz="half" idx="20"/>
          </p:nvPr>
        </p:nvSpPr>
        <p:spPr/>
        <p:txBody>
          <a:bodyPr/>
          <a:lstStyle/>
          <a:p>
            <a:pPr>
              <a:defRPr/>
            </a:pPr>
            <a:r>
              <a:rPr lang="de-DE"/>
              <a:t>Franziska Holz // 29.11.2022</a:t>
            </a:r>
            <a:endParaRPr lang="de-DE" dirty="0"/>
          </a:p>
        </p:txBody>
      </p:sp>
      <p:sp>
        <p:nvSpPr>
          <p:cNvPr id="4" name="Fußzeilenplatzhalter 3"/>
          <p:cNvSpPr>
            <a:spLocks noGrp="1"/>
          </p:cNvSpPr>
          <p:nvPr>
            <p:ph type="ftr" sz="quarter" idx="21"/>
          </p:nvPr>
        </p:nvSpPr>
        <p:spPr/>
        <p:txBody>
          <a:bodyPr/>
          <a:lstStyle/>
          <a:p>
            <a:pPr>
              <a:defRPr/>
            </a:pPr>
            <a:r>
              <a:rPr lang="en-US"/>
              <a:t>European gas markets between Ukraine war today and climate neutrality in the future</a:t>
            </a:r>
            <a:endParaRPr lang="de-DE" dirty="0"/>
          </a:p>
        </p:txBody>
      </p:sp>
      <p:sp>
        <p:nvSpPr>
          <p:cNvPr id="5" name="Foliennummernplatzhalter 4"/>
          <p:cNvSpPr>
            <a:spLocks noGrp="1"/>
          </p:cNvSpPr>
          <p:nvPr>
            <p:ph type="sldNum" sz="quarter" idx="22"/>
          </p:nvPr>
        </p:nvSpPr>
        <p:spPr/>
        <p:txBody>
          <a:bodyPr/>
          <a:lstStyle/>
          <a:p>
            <a:fld id="{0A013803-4526-4645-B715-105BE440F5D7}" type="slidenum">
              <a:rPr lang="de-DE" smtClean="0"/>
              <a:pPr/>
              <a:t>‹#›</a:t>
            </a:fld>
            <a:endParaRPr lang="de-DE" dirty="0"/>
          </a:p>
        </p:txBody>
      </p:sp>
      <p:sp>
        <p:nvSpPr>
          <p:cNvPr id="17" name="Inhaltsplatzhalter 16"/>
          <p:cNvSpPr>
            <a:spLocks noGrp="1"/>
          </p:cNvSpPr>
          <p:nvPr>
            <p:ph sz="quarter" idx="24"/>
          </p:nvPr>
        </p:nvSpPr>
        <p:spPr>
          <a:xfrm>
            <a:off x="1260475" y="1916832"/>
            <a:ext cx="7466013" cy="420676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Inhaltsplatzhalter 18"/>
          <p:cNvSpPr>
            <a:spLocks noGrp="1"/>
          </p:cNvSpPr>
          <p:nvPr>
            <p:ph sz="quarter" idx="25" hasCustomPrompt="1"/>
          </p:nvPr>
        </p:nvSpPr>
        <p:spPr>
          <a:xfrm>
            <a:off x="1260000" y="1080000"/>
            <a:ext cx="7466400" cy="576000"/>
          </a:xfrm>
        </p:spPr>
        <p:txBody>
          <a:bodyPr/>
          <a:lstStyle>
            <a:lvl1pPr marL="0" indent="0">
              <a:buNone/>
              <a:defRPr b="1">
                <a:solidFill>
                  <a:schemeClr val="accent1"/>
                </a:solidFill>
              </a:defRPr>
            </a:lvl1pPr>
          </a:lstStyle>
          <a:p>
            <a:pPr lvl="0"/>
            <a:r>
              <a:rPr lang="de-DE" dirty="0"/>
              <a:t>Überschrift</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4.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7.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8.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276999"/>
          </a:xfrm>
          <a:prstGeom prst="rect">
            <a:avLst/>
          </a:prstGeom>
        </p:spPr>
        <p:txBody>
          <a:bodyPr vert="horz" lIns="0" tIns="0" rIns="0" bIns="0" rtlCol="0" anchor="t" anchorCtr="0">
            <a:spAutoFit/>
          </a:bodyPr>
          <a:lstStyle/>
          <a:p>
            <a:r>
              <a:rPr lang="de-DE" dirty="0"/>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0" tIns="0" rIns="0" bIns="0" rtlCol="0" anchor="t" anchorCtr="0"/>
          <a:lstStyle>
            <a:lvl1pPr marL="324000" indent="-324000" algn="l">
              <a:lnSpc>
                <a:spcPct val="120000"/>
              </a:lnSpc>
              <a:spcAft>
                <a:spcPts val="1000"/>
              </a:spcAft>
              <a:defRPr sz="1200">
                <a:solidFill>
                  <a:schemeClr val="tx1"/>
                </a:solidFill>
                <a:latin typeface="+mj-lt"/>
              </a:defRPr>
            </a:lvl1pPr>
          </a:lstStyle>
          <a:p>
            <a:pPr marL="0" indent="0"/>
            <a:r>
              <a:rPr lang="de-DE"/>
              <a:t>Franziska Holz // 29.11.2022</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0" tIns="0" rIns="0" bIns="0" rtlCol="0" anchor="t" anchorCtr="0"/>
          <a:lstStyle>
            <a:lvl1pPr marL="324000" indent="-324000" algn="ctr">
              <a:lnSpc>
                <a:spcPct val="120000"/>
              </a:lnSpc>
              <a:spcAft>
                <a:spcPts val="1000"/>
              </a:spcAft>
              <a:defRPr sz="1200" b="0">
                <a:solidFill>
                  <a:schemeClr val="accent1"/>
                </a:solidFill>
                <a:latin typeface="+mj-lt"/>
              </a:defRPr>
            </a:lvl1pPr>
          </a:lstStyle>
          <a:p>
            <a:pPr marL="0" indent="0" algn="l"/>
            <a:r>
              <a:rPr lang="en-US"/>
              <a:t>European gas markets between Ukraine war today and climate neutrality in the future</a:t>
            </a:r>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fade/>
  </p:transition>
  <p:hf hdr="0"/>
  <p:txStyles>
    <p:titleStyle>
      <a:lvl1pPr marL="0" indent="0" algn="l" defTabSz="457200" rtl="0" eaLnBrk="1" fontAlgn="base" hangingPunct="1">
        <a:lnSpc>
          <a:spcPct val="120000"/>
        </a:lnSpc>
        <a:spcBef>
          <a:spcPct val="0"/>
        </a:spcBef>
        <a:spcAft>
          <a:spcPts val="1000"/>
        </a:spcAft>
        <a:defRPr sz="1500" b="0" kern="1200">
          <a:solidFill>
            <a:schemeClr val="bg1"/>
          </a:solidFill>
          <a:latin typeface="+mj-lt"/>
          <a:ea typeface="ＭＳ Ｐゴシック" pitchFamily="-65" charset="-128"/>
          <a:cs typeface="Arial"/>
        </a:defRPr>
      </a:lvl1pPr>
      <a:lvl2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2pPr>
      <a:lvl3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3pPr>
      <a:lvl4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4pPr>
      <a:lvl5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5pPr>
      <a:lvl6pPr marL="4572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9pPr>
    </p:titleStyle>
    <p:bodyStyle>
      <a:lvl1pPr marL="0" indent="0" algn="l" defTabSz="457200" rtl="0" eaLnBrk="1" fontAlgn="base" hangingPunct="1">
        <a:lnSpc>
          <a:spcPct val="120000"/>
        </a:lnSpc>
        <a:spcBef>
          <a:spcPct val="0"/>
        </a:spcBef>
        <a:spcAft>
          <a:spcPts val="1000"/>
        </a:spcAft>
        <a:buClr>
          <a:schemeClr val="bg1"/>
        </a:buClr>
        <a:buSzPct val="100000"/>
        <a:buFontTx/>
        <a:buNone/>
        <a:defRPr sz="3600" kern="1200">
          <a:solidFill>
            <a:schemeClr val="bg1"/>
          </a:solidFill>
          <a:latin typeface="+mn-lt"/>
          <a:ea typeface="ＭＳ Ｐゴシック" pitchFamily="-65" charset="-128"/>
          <a:cs typeface="Arial"/>
        </a:defRPr>
      </a:lvl1pPr>
      <a:lvl2pPr marL="0" indent="0" algn="l" defTabSz="457200" rtl="0" eaLnBrk="1" fontAlgn="base" hangingPunct="1">
        <a:lnSpc>
          <a:spcPct val="120000"/>
        </a:lnSpc>
        <a:spcBef>
          <a:spcPct val="0"/>
        </a:spcBef>
        <a:spcAft>
          <a:spcPts val="1000"/>
        </a:spcAft>
        <a:buClr>
          <a:schemeClr val="bg1"/>
        </a:buClr>
        <a:buSzPct val="100000"/>
        <a:buFontTx/>
        <a:buNone/>
        <a:defRPr sz="1500" kern="1200">
          <a:solidFill>
            <a:schemeClr val="bg1"/>
          </a:solidFill>
          <a:latin typeface="+mj-lt"/>
          <a:ea typeface="ＭＳ Ｐゴシック" pitchFamily="-65" charset="-128"/>
          <a:cs typeface="Arial"/>
        </a:defRPr>
      </a:lvl2pPr>
      <a:lvl3pPr marL="0" indent="0" algn="l" defTabSz="457200" rtl="0" eaLnBrk="1" fontAlgn="base" hangingPunct="1">
        <a:lnSpc>
          <a:spcPct val="120000"/>
        </a:lnSpc>
        <a:spcBef>
          <a:spcPct val="0"/>
        </a:spcBef>
        <a:spcAft>
          <a:spcPts val="1000"/>
        </a:spcAft>
        <a:buClr>
          <a:schemeClr val="tx1"/>
        </a:buClr>
        <a:buSzPct val="100000"/>
        <a:buFont typeface="Arial" pitchFamily="-65" charset="0"/>
        <a:buNone/>
        <a:defRPr sz="1200" kern="1200">
          <a:solidFill>
            <a:schemeClr val="bg1"/>
          </a:solidFill>
          <a:latin typeface="+mj-lt"/>
          <a:ea typeface="ＭＳ Ｐゴシック" pitchFamily="-65" charset="-128"/>
          <a:cs typeface="Arial"/>
        </a:defRPr>
      </a:lvl3pPr>
      <a:lvl4pPr marL="1079500" indent="0" algn="l" defTabSz="457200" rtl="0" eaLnBrk="1" fontAlgn="base" hangingPunct="1">
        <a:lnSpc>
          <a:spcPct val="120000"/>
        </a:lnSpc>
        <a:spcBef>
          <a:spcPct val="0"/>
        </a:spcBef>
        <a:spcAft>
          <a:spcPts val="1000"/>
        </a:spcAft>
        <a:buClr>
          <a:schemeClr val="tx1"/>
        </a:buClr>
        <a:buSzPct val="100000"/>
        <a:buFont typeface="Arial" pitchFamily="-65" charset="0"/>
        <a:buChar char="●"/>
        <a:defRPr sz="1200" kern="1200">
          <a:solidFill>
            <a:schemeClr val="tx1"/>
          </a:solidFill>
          <a:latin typeface="Arial"/>
          <a:ea typeface="ＭＳ Ｐゴシック" pitchFamily="-65" charset="-128"/>
          <a:cs typeface="Arial"/>
        </a:defRPr>
      </a:lvl4pPr>
      <a:lvl5pPr marL="1258888" indent="0" algn="l" defTabSz="457200" rtl="0" eaLnBrk="1" fontAlgn="base" hangingPunct="1">
        <a:lnSpc>
          <a:spcPct val="120000"/>
        </a:lnSpc>
        <a:spcBef>
          <a:spcPct val="0"/>
        </a:spcBef>
        <a:spcAft>
          <a:spcPts val="1000"/>
        </a:spcAft>
        <a:buClr>
          <a:schemeClr val="tx1"/>
        </a:buClr>
        <a:buSzPct val="100000"/>
        <a:buFont typeface="Arial" pitchFamily="-65" charset="0"/>
        <a:buChar char="●"/>
        <a:defRPr sz="1000" kern="1200">
          <a:solidFill>
            <a:schemeClr val="tx1"/>
          </a:solidFill>
          <a:latin typeface="Arial"/>
          <a:ea typeface="ＭＳ Ｐゴシック"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hteck 4"/>
          <p:cNvSpPr/>
          <p:nvPr/>
        </p:nvSpPr>
        <p:spPr>
          <a:xfrm>
            <a:off x="1080000" y="1080000"/>
            <a:ext cx="7884000" cy="45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de-DE"/>
          </a:p>
        </p:txBody>
      </p:sp>
      <p:pic>
        <p:nvPicPr>
          <p:cNvPr id="6" name="Bild 5" descr="diw-logo.png"/>
          <p:cNvPicPr>
            <a:picLocks noChangeAspect="1"/>
          </p:cNvPicPr>
          <p:nvPr/>
        </p:nvPicPr>
        <p:blipFill>
          <a:blip r:embed="rId5"/>
          <a:stretch>
            <a:fillRect/>
          </a:stretch>
        </p:blipFill>
        <p:spPr>
          <a:xfrm>
            <a:off x="7884000" y="6444000"/>
            <a:ext cx="1080000" cy="153900"/>
          </a:xfrm>
          <a:prstGeom prst="rect">
            <a:avLst/>
          </a:prstGeom>
        </p:spPr>
      </p:pic>
      <p:sp>
        <p:nvSpPr>
          <p:cNvPr id="7" name="Fußzeilenplatzhalter 4"/>
          <p:cNvSpPr>
            <a:spLocks noGrp="1"/>
          </p:cNvSpPr>
          <p:nvPr>
            <p:ph type="ftr" sz="quarter" idx="3"/>
          </p:nvPr>
        </p:nvSpPr>
        <p:spPr>
          <a:xfrm>
            <a:off x="1260000" y="6372000"/>
            <a:ext cx="6099175" cy="180000"/>
          </a:xfrm>
          <a:prstGeom prst="rect">
            <a:avLst/>
          </a:prstGeom>
        </p:spPr>
        <p:txBody>
          <a:bodyPr lIns="0" tIns="0" rIns="0" bIns="0"/>
          <a:lstStyle>
            <a:lvl1pPr>
              <a:defRPr sz="1200">
                <a:solidFill>
                  <a:schemeClr val="accent1"/>
                </a:solidFill>
                <a:latin typeface="+mj-lt"/>
              </a:defRPr>
            </a:lvl1pPr>
          </a:lstStyle>
          <a:p>
            <a:pPr>
              <a:defRPr/>
            </a:pPr>
            <a:r>
              <a:rPr lang="en-US"/>
              <a:t>European gas markets between Ukraine war today and climate neutrality in the future</a:t>
            </a:r>
            <a:endParaRPr lang="de-DE" dirty="0"/>
          </a:p>
        </p:txBody>
      </p:sp>
      <p:sp>
        <p:nvSpPr>
          <p:cNvPr id="8" name="Datumsplatzhalter 5"/>
          <p:cNvSpPr>
            <a:spLocks noGrp="1"/>
          </p:cNvSpPr>
          <p:nvPr>
            <p:ph type="dt" sz="half" idx="2"/>
          </p:nvPr>
        </p:nvSpPr>
        <p:spPr>
          <a:xfrm>
            <a:off x="1260000" y="6552000"/>
            <a:ext cx="6094413" cy="180000"/>
          </a:xfrm>
          <a:prstGeom prst="rect">
            <a:avLst/>
          </a:prstGeom>
        </p:spPr>
        <p:txBody>
          <a:bodyPr lIns="0" tIns="0" rIns="0" bIns="0"/>
          <a:lstStyle>
            <a:lvl1pPr>
              <a:defRPr sz="1200">
                <a:solidFill>
                  <a:schemeClr val="tx2"/>
                </a:solidFill>
                <a:latin typeface="+mj-lt"/>
              </a:defRPr>
            </a:lvl1pPr>
          </a:lstStyle>
          <a:p>
            <a:pPr>
              <a:defRPr/>
            </a:pPr>
            <a:r>
              <a:rPr lang="de-DE"/>
              <a:t>Franziska Holz // 29.11.2022</a:t>
            </a:r>
            <a:endParaRPr lang="de-DE" dirty="0"/>
          </a:p>
        </p:txBody>
      </p:sp>
      <p:sp>
        <p:nvSpPr>
          <p:cNvPr id="10" name="Foliennummernplatzhalter 9"/>
          <p:cNvSpPr>
            <a:spLocks noGrp="1"/>
          </p:cNvSpPr>
          <p:nvPr>
            <p:ph type="sldNum" sz="quarter" idx="4"/>
          </p:nvPr>
        </p:nvSpPr>
        <p:spPr>
          <a:xfrm>
            <a:off x="152400" y="6372000"/>
            <a:ext cx="685800" cy="180000"/>
          </a:xfrm>
          <a:prstGeom prst="rect">
            <a:avLst/>
          </a:prstGeom>
        </p:spPr>
        <p:txBody>
          <a:bodyPr vert="horz" lIns="0" tIns="0" rIns="0" bIns="0" rtlCol="0" anchor="ctr"/>
          <a:lstStyle>
            <a:lvl1pPr algn="r">
              <a:defRPr sz="1200">
                <a:solidFill>
                  <a:schemeClr val="accent1"/>
                </a:solidFill>
                <a:latin typeface="+mj-lt"/>
              </a:defRPr>
            </a:lvl1pPr>
          </a:lstStyle>
          <a:p>
            <a:fld id="{0A013803-4526-4645-B715-105BE440F5D7}" type="slidenum">
              <a:rPr lang="de-DE" smtClean="0"/>
              <a:pPr/>
              <a:t>‹#›</a:t>
            </a:fld>
            <a:endParaRPr lang="de-DE" dirty="0"/>
          </a:p>
        </p:txBody>
      </p:sp>
      <p:cxnSp>
        <p:nvCxnSpPr>
          <p:cNvPr id="13" name="Gerade Verbindung 12"/>
          <p:cNvCxnSpPr/>
          <p:nvPr/>
        </p:nvCxnSpPr>
        <p:spPr>
          <a:xfrm>
            <a:off x="1080000" y="6300000"/>
            <a:ext cx="7884000" cy="1588"/>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Titelplatzhalter 1"/>
          <p:cNvSpPr>
            <a:spLocks noGrp="1"/>
          </p:cNvSpPr>
          <p:nvPr>
            <p:ph type="title"/>
          </p:nvPr>
        </p:nvSpPr>
        <p:spPr>
          <a:xfrm>
            <a:off x="1260000" y="230400"/>
            <a:ext cx="4420800" cy="687600"/>
          </a:xfrm>
          <a:prstGeom prst="rect">
            <a:avLst/>
          </a:prstGeom>
        </p:spPr>
        <p:txBody>
          <a:bodyPr vert="horz" lIns="0" tIns="0" rIns="0" bIns="0" rtlCol="0" anchor="b" anchorCtr="0">
            <a:noAutofit/>
          </a:bodyPr>
          <a:lstStyle/>
          <a:p>
            <a:r>
              <a:rPr lang="de-DE" dirty="0"/>
              <a:t>Titelmasterformat durch Klicken bearbeiten</a:t>
            </a:r>
          </a:p>
        </p:txBody>
      </p:sp>
      <p:sp>
        <p:nvSpPr>
          <p:cNvPr id="3" name="Textplatzhalter 2"/>
          <p:cNvSpPr>
            <a:spLocks noGrp="1"/>
          </p:cNvSpPr>
          <p:nvPr>
            <p:ph type="body" idx="1"/>
          </p:nvPr>
        </p:nvSpPr>
        <p:spPr>
          <a:xfrm>
            <a:off x="687600" y="1296000"/>
            <a:ext cx="8064000" cy="4039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65" r:id="rId3"/>
  </p:sldLayoutIdLst>
  <p:transition spd="med">
    <p:fade/>
  </p:transition>
  <p:hf hdr="0"/>
  <p:txStyles>
    <p:titleStyle>
      <a:lvl1pPr algn="l" defTabSz="457200" rtl="0" eaLnBrk="0" fontAlgn="base" hangingPunct="0">
        <a:lnSpc>
          <a:spcPct val="120000"/>
        </a:lnSpc>
        <a:spcBef>
          <a:spcPct val="0"/>
        </a:spcBef>
        <a:spcAft>
          <a:spcPct val="0"/>
        </a:spcAft>
        <a:defRPr sz="1500" b="0" kern="1200">
          <a:solidFill>
            <a:schemeClr val="accent1"/>
          </a:solidFill>
          <a:latin typeface="+mj-lt"/>
          <a:ea typeface="ＭＳ Ｐゴシック" pitchFamily="-65" charset="-128"/>
          <a:cs typeface="Arial"/>
        </a:defRPr>
      </a:lvl1pPr>
      <a:lvl2pPr algn="ctr" defTabSz="457200" rtl="0" eaLnBrk="0" fontAlgn="base" hangingPunct="0">
        <a:spcBef>
          <a:spcPct val="0"/>
        </a:spcBef>
        <a:spcAft>
          <a:spcPct val="0"/>
        </a:spcAft>
        <a:defRPr sz="3200" b="1">
          <a:solidFill>
            <a:schemeClr val="tx1"/>
          </a:solidFill>
          <a:latin typeface="Arial" pitchFamily="-65" charset="0"/>
          <a:ea typeface="ＭＳ Ｐゴシック" pitchFamily="-65" charset="-128"/>
        </a:defRPr>
      </a:lvl2pPr>
      <a:lvl3pPr algn="ctr" defTabSz="457200" rtl="0" eaLnBrk="0" fontAlgn="base" hangingPunct="0">
        <a:spcBef>
          <a:spcPct val="0"/>
        </a:spcBef>
        <a:spcAft>
          <a:spcPct val="0"/>
        </a:spcAft>
        <a:defRPr sz="3200" b="1">
          <a:solidFill>
            <a:schemeClr val="tx1"/>
          </a:solidFill>
          <a:latin typeface="Arial" pitchFamily="-65" charset="0"/>
          <a:ea typeface="ＭＳ Ｐゴシック" pitchFamily="-65" charset="-128"/>
        </a:defRPr>
      </a:lvl3pPr>
      <a:lvl4pPr algn="ctr" defTabSz="457200" rtl="0" eaLnBrk="0" fontAlgn="base" hangingPunct="0">
        <a:spcBef>
          <a:spcPct val="0"/>
        </a:spcBef>
        <a:spcAft>
          <a:spcPct val="0"/>
        </a:spcAft>
        <a:defRPr sz="3200" b="1">
          <a:solidFill>
            <a:schemeClr val="tx1"/>
          </a:solidFill>
          <a:latin typeface="Arial" pitchFamily="-65" charset="0"/>
          <a:ea typeface="ＭＳ Ｐゴシック" pitchFamily="-65" charset="-128"/>
        </a:defRPr>
      </a:lvl4pPr>
      <a:lvl5pPr algn="ctr" defTabSz="457200" rtl="0" eaLnBrk="0" fontAlgn="base" hangingPunct="0">
        <a:spcBef>
          <a:spcPct val="0"/>
        </a:spcBef>
        <a:spcAft>
          <a:spcPct val="0"/>
        </a:spcAft>
        <a:defRPr sz="3200" b="1">
          <a:solidFill>
            <a:schemeClr val="tx1"/>
          </a:solidFill>
          <a:latin typeface="Arial" pitchFamily="-65" charset="0"/>
          <a:ea typeface="ＭＳ Ｐゴシック" pitchFamily="-65" charset="-128"/>
        </a:defRPr>
      </a:lvl5pPr>
      <a:lvl6pPr marL="457200" algn="ctr" defTabSz="457200" rtl="0" fontAlgn="base">
        <a:spcBef>
          <a:spcPct val="0"/>
        </a:spcBef>
        <a:spcAft>
          <a:spcPct val="0"/>
        </a:spcAft>
        <a:defRPr sz="3200" b="1">
          <a:solidFill>
            <a:schemeClr val="tx1"/>
          </a:solidFill>
          <a:latin typeface="Arial" pitchFamily="-65" charset="0"/>
          <a:ea typeface="ＭＳ Ｐゴシック" pitchFamily="-65" charset="-128"/>
        </a:defRPr>
      </a:lvl6pPr>
      <a:lvl7pPr marL="914400" algn="ctr" defTabSz="457200" rtl="0" fontAlgn="base">
        <a:spcBef>
          <a:spcPct val="0"/>
        </a:spcBef>
        <a:spcAft>
          <a:spcPct val="0"/>
        </a:spcAft>
        <a:defRPr sz="3200" b="1">
          <a:solidFill>
            <a:schemeClr val="tx1"/>
          </a:solidFill>
          <a:latin typeface="Arial" pitchFamily="-65" charset="0"/>
          <a:ea typeface="ＭＳ Ｐゴシック" pitchFamily="-65" charset="-128"/>
        </a:defRPr>
      </a:lvl7pPr>
      <a:lvl8pPr marL="1371600" algn="ctr" defTabSz="457200" rtl="0" fontAlgn="base">
        <a:spcBef>
          <a:spcPct val="0"/>
        </a:spcBef>
        <a:spcAft>
          <a:spcPct val="0"/>
        </a:spcAft>
        <a:defRPr sz="3200" b="1">
          <a:solidFill>
            <a:schemeClr val="tx1"/>
          </a:solidFill>
          <a:latin typeface="Arial" pitchFamily="-65" charset="0"/>
          <a:ea typeface="ＭＳ Ｐゴシック" pitchFamily="-65" charset="-128"/>
        </a:defRPr>
      </a:lvl8pPr>
      <a:lvl9pPr marL="1828800" algn="ctr" defTabSz="457200" rtl="0" fontAlgn="base">
        <a:spcBef>
          <a:spcPct val="0"/>
        </a:spcBef>
        <a:spcAft>
          <a:spcPct val="0"/>
        </a:spcAft>
        <a:defRPr sz="3200" b="1">
          <a:solidFill>
            <a:schemeClr val="tx1"/>
          </a:solidFill>
          <a:latin typeface="Arial" pitchFamily="-65" charset="0"/>
          <a:ea typeface="ＭＳ Ｐゴシック" pitchFamily="-65" charset="-128"/>
        </a:defRPr>
      </a:lvl9pPr>
    </p:titleStyle>
    <p:bodyStyle>
      <a:lvl1pPr marL="576000" indent="-576000" algn="l" defTabSz="457200" rtl="0" eaLnBrk="0" fontAlgn="base" hangingPunct="0">
        <a:lnSpc>
          <a:spcPct val="120000"/>
        </a:lnSpc>
        <a:spcBef>
          <a:spcPts val="2000"/>
        </a:spcBef>
        <a:spcAft>
          <a:spcPts val="0"/>
        </a:spcAft>
        <a:buClr>
          <a:schemeClr val="accent3"/>
        </a:buClr>
        <a:buSzPct val="180000"/>
        <a:buFont typeface="+mj-lt"/>
        <a:buAutoNum type="arabicPeriod"/>
        <a:defRPr sz="2000" kern="1200">
          <a:solidFill>
            <a:schemeClr val="bg1"/>
          </a:solidFill>
          <a:latin typeface="+mn-lt"/>
          <a:ea typeface="ＭＳ Ｐゴシック" pitchFamily="-65" charset="-128"/>
          <a:cs typeface="Arial"/>
        </a:defRPr>
      </a:lvl1pPr>
      <a:lvl2pPr marL="576000" indent="0" algn="l" defTabSz="457200" rtl="0" eaLnBrk="0" fontAlgn="base" hangingPunct="0">
        <a:lnSpc>
          <a:spcPct val="120000"/>
        </a:lnSpc>
        <a:spcBef>
          <a:spcPct val="0"/>
        </a:spcBef>
        <a:spcAft>
          <a:spcPts val="0"/>
        </a:spcAft>
        <a:buClr>
          <a:schemeClr val="tx2"/>
        </a:buClr>
        <a:buSzPct val="120000"/>
        <a:buFontTx/>
        <a:buNone/>
        <a:defRPr sz="1500" kern="1200">
          <a:solidFill>
            <a:schemeClr val="bg1"/>
          </a:solidFill>
          <a:latin typeface="+mn-lt"/>
          <a:ea typeface="ＭＳ Ｐゴシック" pitchFamily="-65" charset="-128"/>
          <a:cs typeface="Arial"/>
        </a:defRPr>
      </a:lvl2pPr>
      <a:lvl3pPr marL="720000" indent="0" algn="l" defTabSz="457200" rtl="0" eaLnBrk="0" fontAlgn="base" hangingPunct="0">
        <a:lnSpc>
          <a:spcPct val="120000"/>
        </a:lnSpc>
        <a:spcBef>
          <a:spcPct val="0"/>
        </a:spcBef>
        <a:spcAft>
          <a:spcPts val="1000"/>
        </a:spcAft>
        <a:buClr>
          <a:schemeClr val="bg1"/>
        </a:buClr>
        <a:buSzPct val="120000"/>
        <a:buFontTx/>
        <a:buNone/>
        <a:defRPr sz="1500" kern="1200">
          <a:solidFill>
            <a:schemeClr val="bg1"/>
          </a:solidFill>
          <a:latin typeface="+mn-lt"/>
          <a:ea typeface="ＭＳ Ｐゴシック" pitchFamily="-65" charset="-128"/>
          <a:cs typeface="Arial"/>
        </a:defRPr>
      </a:lvl3pPr>
      <a:lvl4pPr marL="576000" indent="0" algn="l" defTabSz="457200" rtl="0" eaLnBrk="0" fontAlgn="base" hangingPunct="0">
        <a:lnSpc>
          <a:spcPct val="120000"/>
        </a:lnSpc>
        <a:spcBef>
          <a:spcPct val="0"/>
        </a:spcBef>
        <a:spcAft>
          <a:spcPts val="1000"/>
        </a:spcAft>
        <a:buClr>
          <a:schemeClr val="tx2"/>
        </a:buClr>
        <a:buSzPct val="120000"/>
        <a:buFont typeface="Arial" pitchFamily="-65" charset="0"/>
        <a:buNone/>
        <a:defRPr sz="3600" kern="1200">
          <a:solidFill>
            <a:schemeClr val="bg1"/>
          </a:solidFill>
          <a:latin typeface="+mn-lt"/>
          <a:ea typeface="ＭＳ Ｐゴシック" pitchFamily="-65" charset="-128"/>
          <a:cs typeface="Arial"/>
        </a:defRPr>
      </a:lvl4pPr>
      <a:lvl5pPr marL="1079500" indent="0" algn="l" defTabSz="457200" rtl="0" eaLnBrk="0" fontAlgn="base" hangingPunct="0">
        <a:lnSpc>
          <a:spcPct val="120000"/>
        </a:lnSpc>
        <a:spcBef>
          <a:spcPct val="0"/>
        </a:spcBef>
        <a:spcAft>
          <a:spcPts val="1000"/>
        </a:spcAft>
        <a:buClr>
          <a:schemeClr val="tx2"/>
        </a:buClr>
        <a:buSzPct val="120000"/>
        <a:buFont typeface="Arial" pitchFamily="-65" charset="0"/>
        <a:buNone/>
        <a:defRPr sz="1000" kern="1200">
          <a:solidFill>
            <a:schemeClr val="bg1"/>
          </a:solidFill>
          <a:latin typeface="+mn-lt"/>
          <a:ea typeface="ＭＳ Ｐゴシック"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1260000" y="1143000"/>
            <a:ext cx="7503000" cy="4800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Rechteck 9"/>
          <p:cNvSpPr/>
          <p:nvPr/>
        </p:nvSpPr>
        <p:spPr>
          <a:xfrm>
            <a:off x="180000" y="180000"/>
            <a:ext cx="720000" cy="72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de-DE"/>
          </a:p>
        </p:txBody>
      </p:sp>
      <p:pic>
        <p:nvPicPr>
          <p:cNvPr id="11" name="Bild 10" descr="diw-logo.png"/>
          <p:cNvPicPr>
            <a:picLocks noChangeAspect="1"/>
          </p:cNvPicPr>
          <p:nvPr/>
        </p:nvPicPr>
        <p:blipFill>
          <a:blip r:embed="rId14"/>
          <a:stretch>
            <a:fillRect/>
          </a:stretch>
        </p:blipFill>
        <p:spPr>
          <a:xfrm>
            <a:off x="7884000" y="6462000"/>
            <a:ext cx="1080000" cy="153900"/>
          </a:xfrm>
          <a:prstGeom prst="rect">
            <a:avLst/>
          </a:prstGeom>
        </p:spPr>
      </p:pic>
      <p:cxnSp>
        <p:nvCxnSpPr>
          <p:cNvPr id="16" name="Gerade Verbindung 15"/>
          <p:cNvCxnSpPr/>
          <p:nvPr/>
        </p:nvCxnSpPr>
        <p:spPr>
          <a:xfrm>
            <a:off x="1080000" y="6300000"/>
            <a:ext cx="7884000" cy="1588"/>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7" name="Rechteck 16"/>
          <p:cNvSpPr/>
          <p:nvPr/>
        </p:nvSpPr>
        <p:spPr>
          <a:xfrm>
            <a:off x="1080000" y="180000"/>
            <a:ext cx="7884000" cy="72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de-DE"/>
          </a:p>
        </p:txBody>
      </p:sp>
      <p:sp>
        <p:nvSpPr>
          <p:cNvPr id="12" name="Fußzeilenplatzhalter 4"/>
          <p:cNvSpPr>
            <a:spLocks noGrp="1"/>
          </p:cNvSpPr>
          <p:nvPr>
            <p:ph type="ftr" sz="quarter" idx="3"/>
          </p:nvPr>
        </p:nvSpPr>
        <p:spPr>
          <a:xfrm>
            <a:off x="1260000" y="6372000"/>
            <a:ext cx="6099175" cy="180000"/>
          </a:xfrm>
          <a:prstGeom prst="rect">
            <a:avLst/>
          </a:prstGeom>
        </p:spPr>
        <p:txBody>
          <a:bodyPr lIns="0" tIns="0" rIns="0" bIns="0"/>
          <a:lstStyle>
            <a:lvl1pPr>
              <a:defRPr sz="1200">
                <a:solidFill>
                  <a:schemeClr val="accent1"/>
                </a:solidFill>
                <a:latin typeface="+mj-lt"/>
              </a:defRPr>
            </a:lvl1pPr>
          </a:lstStyle>
          <a:p>
            <a:pPr>
              <a:defRPr/>
            </a:pPr>
            <a:r>
              <a:rPr lang="en-US"/>
              <a:t>European gas markets between Ukraine war today and climate neutrality in the future</a:t>
            </a:r>
            <a:endParaRPr lang="de-DE" dirty="0"/>
          </a:p>
        </p:txBody>
      </p:sp>
      <p:sp>
        <p:nvSpPr>
          <p:cNvPr id="18" name="Datumsplatzhalter 5"/>
          <p:cNvSpPr>
            <a:spLocks noGrp="1"/>
          </p:cNvSpPr>
          <p:nvPr>
            <p:ph type="dt" sz="half" idx="2"/>
          </p:nvPr>
        </p:nvSpPr>
        <p:spPr>
          <a:xfrm>
            <a:off x="1260000" y="6552000"/>
            <a:ext cx="6094413" cy="180000"/>
          </a:xfrm>
          <a:prstGeom prst="rect">
            <a:avLst/>
          </a:prstGeom>
        </p:spPr>
        <p:txBody>
          <a:bodyPr lIns="0" tIns="0" rIns="0" bIns="0"/>
          <a:lstStyle>
            <a:lvl1pPr>
              <a:defRPr sz="1200">
                <a:solidFill>
                  <a:schemeClr val="tx2"/>
                </a:solidFill>
                <a:latin typeface="+mj-lt"/>
              </a:defRPr>
            </a:lvl1pPr>
          </a:lstStyle>
          <a:p>
            <a:pPr>
              <a:defRPr/>
            </a:pPr>
            <a:r>
              <a:rPr lang="de-DE"/>
              <a:t>Franziska Holz // 29.11.2022</a:t>
            </a:r>
            <a:endParaRPr lang="de-DE" dirty="0"/>
          </a:p>
        </p:txBody>
      </p:sp>
      <p:sp>
        <p:nvSpPr>
          <p:cNvPr id="19" name="Foliennummernplatzhalter 9"/>
          <p:cNvSpPr>
            <a:spLocks noGrp="1"/>
          </p:cNvSpPr>
          <p:nvPr>
            <p:ph type="sldNum" sz="quarter" idx="4"/>
          </p:nvPr>
        </p:nvSpPr>
        <p:spPr>
          <a:xfrm>
            <a:off x="152400" y="6372000"/>
            <a:ext cx="685800" cy="180000"/>
          </a:xfrm>
          <a:prstGeom prst="rect">
            <a:avLst/>
          </a:prstGeom>
        </p:spPr>
        <p:txBody>
          <a:bodyPr vert="horz" lIns="0" tIns="0" rIns="0" bIns="0" rtlCol="0" anchor="ctr"/>
          <a:lstStyle>
            <a:lvl1pPr algn="r">
              <a:defRPr sz="1200">
                <a:solidFill>
                  <a:schemeClr val="accent1"/>
                </a:solidFill>
                <a:latin typeface="+mj-lt"/>
              </a:defRPr>
            </a:lvl1pPr>
          </a:lstStyle>
          <a:p>
            <a:fld id="{0A013803-4526-4645-B715-105BE440F5D7}" type="slidenum">
              <a:rPr lang="de-DE" smtClean="0"/>
              <a:pPr/>
              <a:t>‹#›</a:t>
            </a:fld>
            <a:endParaRPr lang="de-DE" dirty="0"/>
          </a:p>
        </p:txBody>
      </p:sp>
      <p:sp>
        <p:nvSpPr>
          <p:cNvPr id="2" name="Titelplatzhalter 1"/>
          <p:cNvSpPr>
            <a:spLocks noGrp="1"/>
          </p:cNvSpPr>
          <p:nvPr>
            <p:ph type="title"/>
          </p:nvPr>
        </p:nvSpPr>
        <p:spPr>
          <a:xfrm>
            <a:off x="1260000" y="306000"/>
            <a:ext cx="7466400" cy="442800"/>
          </a:xfrm>
          <a:prstGeom prst="rect">
            <a:avLst/>
          </a:prstGeom>
        </p:spPr>
        <p:txBody>
          <a:bodyPr vert="horz" lIns="0" tIns="0" rIns="0" bIns="0" rtlCol="0" anchor="b" anchorCtr="0">
            <a:noAutofit/>
          </a:bodyPr>
          <a:lstStyle/>
          <a:p>
            <a:r>
              <a:rPr lang="de-DE" dirty="0"/>
              <a:t>Titelmasterformat durch Klicken bearbeiten</a:t>
            </a:r>
          </a:p>
        </p:txBody>
      </p:sp>
      <p:pic>
        <p:nvPicPr>
          <p:cNvPr id="13" name="Grafik 12">
            <a:extLst>
              <a:ext uri="{FF2B5EF4-FFF2-40B4-BE49-F238E27FC236}">
                <a16:creationId xmlns:a16="http://schemas.microsoft.com/office/drawing/2014/main" id="{0CB915BE-7928-4F13-B03A-03A6737B751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308304" y="6434138"/>
            <a:ext cx="504056" cy="281851"/>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8" r:id="rId2"/>
    <p:sldLayoutId id="2147483659" r:id="rId3"/>
    <p:sldLayoutId id="2147483657" r:id="rId4"/>
    <p:sldLayoutId id="2147483662" r:id="rId5"/>
    <p:sldLayoutId id="2147483663" r:id="rId6"/>
    <p:sldLayoutId id="2147483666" r:id="rId7"/>
    <p:sldLayoutId id="2147483667" r:id="rId8"/>
    <p:sldLayoutId id="2147483668" r:id="rId9"/>
    <p:sldLayoutId id="2147483669" r:id="rId10"/>
    <p:sldLayoutId id="2147483670" r:id="rId11"/>
    <p:sldLayoutId id="2147483688" r:id="rId12"/>
  </p:sldLayoutIdLst>
  <p:transition spd="med">
    <p:fade/>
  </p:transition>
  <p:hf hdr="0"/>
  <p:txStyles>
    <p:titleStyle>
      <a:lvl1pPr algn="l" defTabSz="457200" rtl="0" eaLnBrk="1" fontAlgn="base" hangingPunct="1">
        <a:spcBef>
          <a:spcPct val="0"/>
        </a:spcBef>
        <a:spcAft>
          <a:spcPct val="0"/>
        </a:spcAft>
        <a:defRPr sz="1600" b="0" kern="1200">
          <a:solidFill>
            <a:schemeClr val="bg1"/>
          </a:solidFill>
          <a:latin typeface="+mn-lt"/>
          <a:ea typeface="ＭＳ Ｐゴシック" pitchFamily="-65" charset="-128"/>
          <a:cs typeface="Arial"/>
        </a:defRPr>
      </a:lvl1pPr>
      <a:lvl2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2pPr>
      <a:lvl3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3pPr>
      <a:lvl4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4pPr>
      <a:lvl5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5pPr>
      <a:lvl6pPr marL="4572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9pPr>
    </p:titleStyle>
    <p:bodyStyle>
      <a:lvl1pPr marL="216000" indent="-216000" algn="l" defTabSz="457200" rtl="0" eaLnBrk="1" fontAlgn="base" hangingPunct="1">
        <a:lnSpc>
          <a:spcPct val="120000"/>
        </a:lnSpc>
        <a:spcBef>
          <a:spcPct val="0"/>
        </a:spcBef>
        <a:spcAft>
          <a:spcPts val="200"/>
        </a:spcAft>
        <a:buClr>
          <a:schemeClr val="tx2"/>
        </a:buClr>
        <a:buSzPct val="100000"/>
        <a:buFont typeface="Arial"/>
        <a:buChar char="•"/>
        <a:defRPr sz="2400" b="0" i="0" kern="1200">
          <a:solidFill>
            <a:schemeClr val="tx1"/>
          </a:solidFill>
          <a:latin typeface="+mj-lt"/>
          <a:ea typeface="ＭＳ Ｐゴシック" pitchFamily="-65" charset="-128"/>
          <a:cs typeface="Calibri"/>
        </a:defRPr>
      </a:lvl1pPr>
      <a:lvl2pPr marL="468000" indent="-216000" algn="l" defTabSz="457200" rtl="0" eaLnBrk="1" fontAlgn="base" hangingPunct="1">
        <a:lnSpc>
          <a:spcPct val="120000"/>
        </a:lnSpc>
        <a:spcBef>
          <a:spcPct val="0"/>
        </a:spcBef>
        <a:spcAft>
          <a:spcPts val="400"/>
        </a:spcAft>
        <a:buClr>
          <a:schemeClr val="tx2"/>
        </a:buClr>
        <a:buSzPct val="100000"/>
        <a:buFont typeface="Arial"/>
        <a:buChar char="•"/>
        <a:defRPr sz="2100" b="0" i="0" kern="1200">
          <a:solidFill>
            <a:schemeClr val="tx1"/>
          </a:solidFill>
          <a:latin typeface="+mj-lt"/>
          <a:ea typeface="ＭＳ Ｐゴシック" pitchFamily="-65" charset="-128"/>
          <a:cs typeface="Calibri"/>
        </a:defRPr>
      </a:lvl2pPr>
      <a:lvl3pPr marL="900000" indent="-216000" algn="l" defTabSz="457200" rtl="0" eaLnBrk="1" fontAlgn="base" hangingPunct="1">
        <a:lnSpc>
          <a:spcPct val="120000"/>
        </a:lnSpc>
        <a:spcBef>
          <a:spcPct val="0"/>
        </a:spcBef>
        <a:spcAft>
          <a:spcPts val="400"/>
        </a:spcAft>
        <a:buClr>
          <a:schemeClr val="tx2"/>
        </a:buClr>
        <a:buSzPct val="100000"/>
        <a:buFont typeface="Arial"/>
        <a:buChar char="•"/>
        <a:defRPr sz="1800" b="0" i="0" kern="1200">
          <a:solidFill>
            <a:schemeClr val="tx1"/>
          </a:solidFill>
          <a:latin typeface="+mj-lt"/>
          <a:ea typeface="ＭＳ Ｐゴシック" pitchFamily="-65" charset="-128"/>
          <a:cs typeface="Calibri"/>
        </a:defRPr>
      </a:lvl3pPr>
      <a:lvl4pPr marL="1350000" indent="-180000" algn="l" defTabSz="457200" rtl="0" eaLnBrk="1" fontAlgn="base" hangingPunct="1">
        <a:lnSpc>
          <a:spcPct val="120000"/>
        </a:lnSpc>
        <a:spcBef>
          <a:spcPct val="0"/>
        </a:spcBef>
        <a:spcAft>
          <a:spcPts val="400"/>
        </a:spcAft>
        <a:buClr>
          <a:schemeClr val="tx2"/>
        </a:buClr>
        <a:buSzPct val="100000"/>
        <a:buFont typeface="Arial"/>
        <a:buChar char="•"/>
        <a:defRPr sz="1500" b="0" i="0" kern="1200">
          <a:solidFill>
            <a:schemeClr val="tx1"/>
          </a:solidFill>
          <a:latin typeface="+mj-lt"/>
          <a:ea typeface="ＭＳ Ｐゴシック" pitchFamily="-65" charset="-128"/>
          <a:cs typeface="Calibri"/>
        </a:defRPr>
      </a:lvl4pPr>
      <a:lvl5pPr marL="1800000" indent="-144000" algn="l" defTabSz="457200" rtl="0" eaLnBrk="1" fontAlgn="base" hangingPunct="1">
        <a:lnSpc>
          <a:spcPct val="120000"/>
        </a:lnSpc>
        <a:spcBef>
          <a:spcPct val="0"/>
        </a:spcBef>
        <a:spcAft>
          <a:spcPts val="400"/>
        </a:spcAft>
        <a:buClr>
          <a:schemeClr val="tx2"/>
        </a:buClr>
        <a:buSzPct val="100000"/>
        <a:buFont typeface="Arial"/>
        <a:buChar char="•"/>
        <a:defRPr sz="1200" b="0" i="0" kern="1200">
          <a:solidFill>
            <a:schemeClr val="tx1"/>
          </a:solidFill>
          <a:latin typeface="+mj-lt"/>
          <a:ea typeface="ＭＳ Ｐゴシック" pitchFamily="-65"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5" name="Gerade Verbindung 4"/>
          <p:cNvCxnSpPr/>
          <p:nvPr/>
        </p:nvCxnSpPr>
        <p:spPr>
          <a:xfrm>
            <a:off x="1080000" y="6300000"/>
            <a:ext cx="7884000" cy="1588"/>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 name="Rechteck 5"/>
          <p:cNvSpPr/>
          <p:nvPr/>
        </p:nvSpPr>
        <p:spPr>
          <a:xfrm>
            <a:off x="180000" y="1944000"/>
            <a:ext cx="8784000" cy="367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de-DE"/>
          </a:p>
        </p:txBody>
      </p:sp>
      <p:sp>
        <p:nvSpPr>
          <p:cNvPr id="10" name="Textplatzhalter 10"/>
          <p:cNvSpPr txBox="1">
            <a:spLocks/>
          </p:cNvSpPr>
          <p:nvPr/>
        </p:nvSpPr>
        <p:spPr>
          <a:xfrm>
            <a:off x="1260000" y="2362200"/>
            <a:ext cx="7503000" cy="381600"/>
          </a:xfrm>
          <a:prstGeom prst="rect">
            <a:avLst/>
          </a:prstGeom>
        </p:spPr>
        <p:txBody>
          <a:bodyPr wrap="none" lIns="0" tIns="0" rIns="0" bIns="0">
            <a:noAutofit/>
          </a:bodyPr>
          <a:lstStyle>
            <a:lvl1pPr>
              <a:buNone/>
              <a:defRPr sz="1500" b="0" i="0" baseline="0">
                <a:solidFill>
                  <a:schemeClr val="bg1"/>
                </a:solidFill>
                <a:latin typeface="Calibri"/>
                <a:cs typeface="Calibri"/>
              </a:defRPr>
            </a:lvl1pPr>
            <a:lvl3pPr>
              <a:buNone/>
              <a:defRPr/>
            </a:lvl3pPr>
          </a:lstStyle>
          <a:p>
            <a:pPr marL="323850" marR="0" lvl="0" indent="-323850" algn="l" defTabSz="457200" rtl="0" eaLnBrk="0" fontAlgn="base" latinLnBrk="0" hangingPunct="0">
              <a:lnSpc>
                <a:spcPct val="120000"/>
              </a:lnSpc>
              <a:spcBef>
                <a:spcPct val="0"/>
              </a:spcBef>
              <a:spcAft>
                <a:spcPts val="1000"/>
              </a:spcAft>
              <a:buClr>
                <a:schemeClr val="tx2"/>
              </a:buClr>
              <a:buSzPct val="85000"/>
              <a:buFont typeface="Arial" pitchFamily="-65" charset="0"/>
              <a:buNone/>
              <a:tabLst/>
              <a:defRPr/>
            </a:pPr>
            <a:r>
              <a:rPr kumimoji="0" lang="de-DE" sz="1500" b="0" i="0" u="none" strike="noStrike" kern="1200" cap="none" spc="0" normalizeH="0" baseline="0" noProof="0" dirty="0">
                <a:ln>
                  <a:noFill/>
                </a:ln>
                <a:solidFill>
                  <a:schemeClr val="bg1"/>
                </a:solidFill>
                <a:effectLst/>
                <a:uLnTx/>
                <a:uFillTx/>
                <a:latin typeface="Calibri"/>
                <a:ea typeface="ＭＳ Ｐゴシック" pitchFamily="-65" charset="-128"/>
                <a:cs typeface="Calibri"/>
              </a:rPr>
              <a:t>Many </a:t>
            </a:r>
            <a:r>
              <a:rPr kumimoji="0" lang="de-DE" sz="1500" b="0" i="0" u="none" strike="noStrike" kern="1200" cap="none" spc="0" normalizeH="0" baseline="0" noProof="0" dirty="0" err="1">
                <a:ln>
                  <a:noFill/>
                </a:ln>
                <a:solidFill>
                  <a:schemeClr val="bg1"/>
                </a:solidFill>
                <a:effectLst/>
                <a:uLnTx/>
                <a:uFillTx/>
                <a:latin typeface="Calibri"/>
                <a:ea typeface="ＭＳ Ｐゴシック" pitchFamily="-65" charset="-128"/>
                <a:cs typeface="Calibri"/>
              </a:rPr>
              <a:t>thanks</a:t>
            </a:r>
            <a:r>
              <a:rPr kumimoji="0" lang="de-DE" sz="1500" b="0" i="0" u="none" strike="noStrike" kern="1200" cap="none" spc="0" normalizeH="0" baseline="0" noProof="0" dirty="0">
                <a:ln>
                  <a:noFill/>
                </a:ln>
                <a:solidFill>
                  <a:schemeClr val="bg1"/>
                </a:solidFill>
                <a:effectLst/>
                <a:uLnTx/>
                <a:uFillTx/>
                <a:latin typeface="Calibri"/>
                <a:ea typeface="ＭＳ Ｐゴシック" pitchFamily="-65" charset="-128"/>
                <a:cs typeface="Calibri"/>
              </a:rPr>
              <a:t> </a:t>
            </a:r>
            <a:r>
              <a:rPr kumimoji="0" lang="de-DE" sz="1500" b="0" i="0" u="none" strike="noStrike" kern="1200" cap="none" spc="0" normalizeH="0" baseline="0" noProof="0" dirty="0" err="1">
                <a:ln>
                  <a:noFill/>
                </a:ln>
                <a:solidFill>
                  <a:schemeClr val="bg1"/>
                </a:solidFill>
                <a:effectLst/>
                <a:uLnTx/>
                <a:uFillTx/>
                <a:latin typeface="Calibri"/>
                <a:ea typeface="ＭＳ Ｐゴシック" pitchFamily="-65" charset="-128"/>
                <a:cs typeface="Calibri"/>
              </a:rPr>
              <a:t>for</a:t>
            </a:r>
            <a:r>
              <a:rPr kumimoji="0" lang="de-DE" sz="1500" b="0" i="0" u="none" strike="noStrike" kern="1200" cap="none" spc="0" normalizeH="0" baseline="0" noProof="0" dirty="0">
                <a:ln>
                  <a:noFill/>
                </a:ln>
                <a:solidFill>
                  <a:schemeClr val="bg1"/>
                </a:solidFill>
                <a:effectLst/>
                <a:uLnTx/>
                <a:uFillTx/>
                <a:latin typeface="Calibri"/>
                <a:ea typeface="ＭＳ Ｐゴシック" pitchFamily="-65" charset="-128"/>
                <a:cs typeface="Calibri"/>
              </a:rPr>
              <a:t> </a:t>
            </a:r>
            <a:r>
              <a:rPr kumimoji="0" lang="de-DE" sz="1500" b="0" i="0" u="none" strike="noStrike" kern="1200" cap="none" spc="0" normalizeH="0" baseline="0" noProof="0" dirty="0" err="1">
                <a:ln>
                  <a:noFill/>
                </a:ln>
                <a:solidFill>
                  <a:schemeClr val="bg1"/>
                </a:solidFill>
                <a:effectLst/>
                <a:uLnTx/>
                <a:uFillTx/>
                <a:latin typeface="Calibri"/>
                <a:ea typeface="ＭＳ Ｐゴシック" pitchFamily="-65" charset="-128"/>
                <a:cs typeface="Calibri"/>
              </a:rPr>
              <a:t>your</a:t>
            </a:r>
            <a:r>
              <a:rPr kumimoji="0" lang="de-DE" sz="1500" b="0" i="0" u="none" strike="noStrike" kern="1200" cap="none" spc="0" normalizeH="0" baseline="0" noProof="0" dirty="0">
                <a:ln>
                  <a:noFill/>
                </a:ln>
                <a:solidFill>
                  <a:schemeClr val="bg1"/>
                </a:solidFill>
                <a:effectLst/>
                <a:uLnTx/>
                <a:uFillTx/>
                <a:latin typeface="Calibri"/>
                <a:ea typeface="ＭＳ Ｐゴシック" pitchFamily="-65" charset="-128"/>
                <a:cs typeface="Calibri"/>
              </a:rPr>
              <a:t> </a:t>
            </a:r>
            <a:r>
              <a:rPr kumimoji="0" lang="de-DE" sz="1500" b="0" i="0" u="none" strike="noStrike" kern="1200" cap="none" spc="0" normalizeH="0" baseline="0" noProof="0" dirty="0" err="1">
                <a:ln>
                  <a:noFill/>
                </a:ln>
                <a:solidFill>
                  <a:schemeClr val="bg1"/>
                </a:solidFill>
                <a:effectLst/>
                <a:uLnTx/>
                <a:uFillTx/>
                <a:latin typeface="Calibri"/>
                <a:ea typeface="ＭＳ Ｐゴシック" pitchFamily="-65" charset="-128"/>
                <a:cs typeface="Calibri"/>
              </a:rPr>
              <a:t>attention</a:t>
            </a:r>
            <a:r>
              <a:rPr kumimoji="0" lang="de-DE" sz="1500" b="0" i="0" u="none" strike="noStrike" kern="1200" cap="none" spc="0" normalizeH="0" baseline="0" noProof="0" dirty="0">
                <a:ln>
                  <a:noFill/>
                </a:ln>
                <a:solidFill>
                  <a:schemeClr val="bg1"/>
                </a:solidFill>
                <a:effectLst/>
                <a:uLnTx/>
                <a:uFillTx/>
                <a:latin typeface="Calibri"/>
                <a:ea typeface="ＭＳ Ｐゴシック" pitchFamily="-65" charset="-128"/>
                <a:cs typeface="Calibri"/>
              </a:rPr>
              <a:t>! 		Looking </a:t>
            </a:r>
            <a:r>
              <a:rPr kumimoji="0" lang="de-DE" sz="1500" b="0" i="0" u="none" strike="noStrike" kern="1200" cap="none" spc="0" normalizeH="0" baseline="0" noProof="0" dirty="0" err="1">
                <a:ln>
                  <a:noFill/>
                </a:ln>
                <a:solidFill>
                  <a:schemeClr val="bg1"/>
                </a:solidFill>
                <a:effectLst/>
                <a:uLnTx/>
                <a:uFillTx/>
                <a:latin typeface="Calibri"/>
                <a:ea typeface="ＭＳ Ｐゴシック" pitchFamily="-65" charset="-128"/>
                <a:cs typeface="Calibri"/>
              </a:rPr>
              <a:t>forward</a:t>
            </a:r>
            <a:r>
              <a:rPr kumimoji="0" lang="de-DE" sz="1500" b="0" i="0" u="none" strike="noStrike" kern="1200" cap="none" spc="0" normalizeH="0" baseline="0" noProof="0" dirty="0">
                <a:ln>
                  <a:noFill/>
                </a:ln>
                <a:solidFill>
                  <a:schemeClr val="bg1"/>
                </a:solidFill>
                <a:effectLst/>
                <a:uLnTx/>
                <a:uFillTx/>
                <a:latin typeface="Calibri"/>
                <a:ea typeface="ＭＳ Ｐゴシック" pitchFamily="-65" charset="-128"/>
                <a:cs typeface="Calibri"/>
              </a:rPr>
              <a:t> </a:t>
            </a:r>
            <a:r>
              <a:rPr kumimoji="0" lang="de-DE" sz="1500" b="0" i="0" u="none" strike="noStrike" kern="1200" cap="none" spc="0" normalizeH="0" baseline="0" noProof="0" dirty="0" err="1">
                <a:ln>
                  <a:noFill/>
                </a:ln>
                <a:solidFill>
                  <a:schemeClr val="bg1"/>
                </a:solidFill>
                <a:effectLst/>
                <a:uLnTx/>
                <a:uFillTx/>
                <a:latin typeface="Calibri"/>
                <a:ea typeface="ＭＳ Ｐゴシック" pitchFamily="-65" charset="-128"/>
                <a:cs typeface="Calibri"/>
              </a:rPr>
              <a:t>to</a:t>
            </a:r>
            <a:r>
              <a:rPr kumimoji="0" lang="de-DE" sz="1500" b="0" i="0" u="none" strike="noStrike" kern="1200" cap="none" spc="0" normalizeH="0" baseline="0" noProof="0" dirty="0">
                <a:ln>
                  <a:noFill/>
                </a:ln>
                <a:solidFill>
                  <a:schemeClr val="bg1"/>
                </a:solidFill>
                <a:effectLst/>
                <a:uLnTx/>
                <a:uFillTx/>
                <a:latin typeface="Calibri"/>
                <a:ea typeface="ＭＳ Ｐゴシック" pitchFamily="-65" charset="-128"/>
                <a:cs typeface="Calibri"/>
              </a:rPr>
              <a:t> </a:t>
            </a:r>
            <a:r>
              <a:rPr kumimoji="0" lang="de-DE" sz="1500" b="0" i="0" u="none" strike="noStrike" kern="1200" cap="none" spc="0" normalizeH="0" baseline="0" noProof="0" dirty="0" err="1">
                <a:ln>
                  <a:noFill/>
                </a:ln>
                <a:solidFill>
                  <a:schemeClr val="bg1"/>
                </a:solidFill>
                <a:effectLst/>
                <a:uLnTx/>
                <a:uFillTx/>
                <a:latin typeface="Calibri"/>
                <a:ea typeface="ＭＳ Ｐゴシック" pitchFamily="-65" charset="-128"/>
                <a:cs typeface="Calibri"/>
              </a:rPr>
              <a:t>questions</a:t>
            </a:r>
            <a:r>
              <a:rPr kumimoji="0" lang="de-DE" sz="1500" b="0" i="0" u="none" strike="noStrike" kern="1200" cap="none" spc="0" normalizeH="0" baseline="0" noProof="0" dirty="0">
                <a:ln>
                  <a:noFill/>
                </a:ln>
                <a:solidFill>
                  <a:schemeClr val="bg1"/>
                </a:solidFill>
                <a:effectLst/>
                <a:uLnTx/>
                <a:uFillTx/>
                <a:latin typeface="Calibri"/>
                <a:ea typeface="ＭＳ Ｐゴシック" pitchFamily="-65" charset="-128"/>
                <a:cs typeface="Calibri"/>
              </a:rPr>
              <a:t> and </a:t>
            </a:r>
            <a:r>
              <a:rPr kumimoji="0" lang="de-DE" sz="1500" b="0" i="0" u="none" strike="noStrike" kern="1200" cap="none" spc="0" normalizeH="0" baseline="0" noProof="0" dirty="0" err="1">
                <a:ln>
                  <a:noFill/>
                </a:ln>
                <a:solidFill>
                  <a:schemeClr val="bg1"/>
                </a:solidFill>
                <a:effectLst/>
                <a:uLnTx/>
                <a:uFillTx/>
                <a:latin typeface="Calibri"/>
                <a:ea typeface="ＭＳ Ｐゴシック" pitchFamily="-65" charset="-128"/>
                <a:cs typeface="Calibri"/>
              </a:rPr>
              <a:t>discussion</a:t>
            </a:r>
            <a:r>
              <a:rPr kumimoji="0" lang="de-DE" sz="1500" b="0" i="0" u="none" strike="noStrike" kern="1200" cap="none" spc="0" normalizeH="0" baseline="0" noProof="0" dirty="0">
                <a:ln>
                  <a:noFill/>
                </a:ln>
                <a:solidFill>
                  <a:schemeClr val="bg1"/>
                </a:solidFill>
                <a:effectLst/>
                <a:uLnTx/>
                <a:uFillTx/>
                <a:latin typeface="Calibri"/>
                <a:ea typeface="ＭＳ Ｐゴシック" pitchFamily="-65" charset="-128"/>
                <a:cs typeface="Calibri"/>
              </a:rPr>
              <a:t>.</a:t>
            </a:r>
          </a:p>
        </p:txBody>
      </p:sp>
      <p:cxnSp>
        <p:nvCxnSpPr>
          <p:cNvPr id="11" name="Gerade Verbindung 10"/>
          <p:cNvCxnSpPr/>
          <p:nvPr/>
        </p:nvCxnSpPr>
        <p:spPr>
          <a:xfrm>
            <a:off x="1080000" y="2743200"/>
            <a:ext cx="7740000" cy="1588"/>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Bild 11" descr="diw-logo-weiss.png"/>
          <p:cNvPicPr>
            <a:picLocks noChangeAspect="1"/>
          </p:cNvPicPr>
          <p:nvPr/>
        </p:nvPicPr>
        <p:blipFill>
          <a:blip r:embed="rId4"/>
          <a:stretch>
            <a:fillRect/>
          </a:stretch>
        </p:blipFill>
        <p:spPr>
          <a:xfrm>
            <a:off x="1260000" y="3168000"/>
            <a:ext cx="1620000" cy="230850"/>
          </a:xfrm>
          <a:prstGeom prst="rect">
            <a:avLst/>
          </a:prstGeom>
        </p:spPr>
      </p:pic>
      <p:sp>
        <p:nvSpPr>
          <p:cNvPr id="14" name="Textplatzhalter 10"/>
          <p:cNvSpPr txBox="1">
            <a:spLocks/>
          </p:cNvSpPr>
          <p:nvPr/>
        </p:nvSpPr>
        <p:spPr>
          <a:xfrm>
            <a:off x="1260000" y="3657600"/>
            <a:ext cx="7503000" cy="1401600"/>
          </a:xfrm>
          <a:prstGeom prst="rect">
            <a:avLst/>
          </a:prstGeom>
        </p:spPr>
        <p:txBody>
          <a:bodyPr lIns="0" rIns="0">
            <a:noAutofit/>
          </a:bodyPr>
          <a:lstStyle>
            <a:lvl1pPr marL="0" indent="0">
              <a:buNone/>
              <a:defRPr sz="1600" b="0" i="0" baseline="0">
                <a:solidFill>
                  <a:schemeClr val="bg1"/>
                </a:solidFill>
                <a:latin typeface="Trebuchet MS"/>
                <a:cs typeface="Trebuchet MS"/>
              </a:defRPr>
            </a:lvl1pPr>
            <a:lvl3pPr>
              <a:buNone/>
              <a:defRPr/>
            </a:lvl3pPr>
          </a:lstStyle>
          <a:p>
            <a:pPr rtl="0">
              <a:lnSpc>
                <a:spcPct val="110000"/>
              </a:lnSpc>
            </a:pPr>
            <a:r>
              <a:rPr lang="de-DE" sz="1200" b="1" i="0" kern="1200" baseline="0" dirty="0">
                <a:solidFill>
                  <a:schemeClr val="bg1"/>
                </a:solidFill>
                <a:latin typeface="Calibri"/>
                <a:ea typeface="ＭＳ Ｐゴシック" pitchFamily="-65" charset="-128"/>
                <a:cs typeface="Calibri"/>
              </a:rPr>
              <a:t>DIW Berlin — Deutsches Institut</a:t>
            </a:r>
          </a:p>
          <a:p>
            <a:pPr rtl="0">
              <a:lnSpc>
                <a:spcPct val="110000"/>
              </a:lnSpc>
            </a:pPr>
            <a:r>
              <a:rPr lang="de-DE" sz="1200" b="1" i="0" kern="1200" baseline="0" dirty="0">
                <a:solidFill>
                  <a:schemeClr val="bg1"/>
                </a:solidFill>
                <a:latin typeface="Calibri"/>
                <a:ea typeface="ＭＳ Ｐゴシック" pitchFamily="-65" charset="-128"/>
                <a:cs typeface="Calibri"/>
              </a:rPr>
              <a:t>für Wirtschaftsforschung e.V.</a:t>
            </a:r>
          </a:p>
          <a:p>
            <a:pPr rtl="0">
              <a:lnSpc>
                <a:spcPct val="110000"/>
              </a:lnSpc>
            </a:pPr>
            <a:r>
              <a:rPr lang="de-DE" sz="1200" b="0" i="0" kern="1200" baseline="0" dirty="0">
                <a:solidFill>
                  <a:schemeClr val="bg1"/>
                </a:solidFill>
                <a:latin typeface="Calibri"/>
                <a:ea typeface="ＭＳ Ｐゴシック" pitchFamily="-65" charset="-128"/>
                <a:cs typeface="Calibri"/>
              </a:rPr>
              <a:t>Mohrenstraße 58, 10117 Berlin</a:t>
            </a:r>
          </a:p>
          <a:p>
            <a:pPr rtl="0">
              <a:lnSpc>
                <a:spcPct val="110000"/>
              </a:lnSpc>
            </a:pPr>
            <a:r>
              <a:rPr lang="de-DE" sz="1200" b="0" i="0" kern="1200" baseline="0" dirty="0" err="1">
                <a:solidFill>
                  <a:schemeClr val="bg1"/>
                </a:solidFill>
                <a:latin typeface="Calibri"/>
                <a:ea typeface="ＭＳ Ｐゴシック" pitchFamily="-65" charset="-128"/>
                <a:cs typeface="Calibri"/>
              </a:rPr>
              <a:t>www.diw.de</a:t>
            </a:r>
            <a:endParaRPr lang="de-DE" sz="1200" b="0" i="0" kern="1200" baseline="0" dirty="0">
              <a:solidFill>
                <a:schemeClr val="bg1"/>
              </a:solidFill>
              <a:latin typeface="Calibri"/>
              <a:ea typeface="ＭＳ Ｐゴシック" pitchFamily="-65" charset="-128"/>
              <a:cs typeface="Calibri"/>
            </a:endParaRPr>
          </a:p>
          <a:p>
            <a:pPr rtl="0">
              <a:lnSpc>
                <a:spcPct val="110000"/>
              </a:lnSpc>
            </a:pPr>
            <a:endParaRPr kumimoji="0" lang="de-DE" sz="1200" b="0" i="0" u="none" strike="noStrike" kern="1200" cap="none" spc="0" normalizeH="0" baseline="0" noProof="0" dirty="0">
              <a:ln>
                <a:noFill/>
              </a:ln>
              <a:solidFill>
                <a:schemeClr val="bg1"/>
              </a:solidFill>
              <a:effectLst/>
              <a:uLnTx/>
              <a:uFillTx/>
              <a:latin typeface="Calibri"/>
              <a:ea typeface="ＭＳ Ｐゴシック" pitchFamily="-65" charset="-128"/>
              <a:cs typeface="Calibri"/>
            </a:endParaRPr>
          </a:p>
        </p:txBody>
      </p:sp>
      <p:sp>
        <p:nvSpPr>
          <p:cNvPr id="2" name="Textplatzhalter 1"/>
          <p:cNvSpPr>
            <a:spLocks noGrp="1"/>
          </p:cNvSpPr>
          <p:nvPr>
            <p:ph type="body" idx="1"/>
          </p:nvPr>
        </p:nvSpPr>
        <p:spPr>
          <a:xfrm>
            <a:off x="457200" y="188640"/>
            <a:ext cx="8229600" cy="1620957"/>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Lst>
  <p:transition spd="med">
    <p:fade/>
  </p:transition>
  <p:hf hdr="0"/>
  <p:txStyles>
    <p:titleStyle>
      <a:lvl1pPr algn="ctr" defTabSz="457200" rtl="0" eaLnBrk="0" fontAlgn="base" hangingPunct="0">
        <a:spcBef>
          <a:spcPct val="0"/>
        </a:spcBef>
        <a:spcAft>
          <a:spcPct val="0"/>
        </a:spcAft>
        <a:defRPr sz="3200" b="1" kern="1200">
          <a:solidFill>
            <a:schemeClr val="tx1"/>
          </a:solidFill>
          <a:latin typeface="Arial"/>
          <a:ea typeface="ＭＳ Ｐゴシック" pitchFamily="-65" charset="-128"/>
          <a:cs typeface="Arial"/>
        </a:defRPr>
      </a:lvl1pPr>
      <a:lvl2pPr algn="ctr" defTabSz="457200" rtl="0" eaLnBrk="0" fontAlgn="base" hangingPunct="0">
        <a:spcBef>
          <a:spcPct val="0"/>
        </a:spcBef>
        <a:spcAft>
          <a:spcPct val="0"/>
        </a:spcAft>
        <a:defRPr sz="3200" b="1">
          <a:solidFill>
            <a:schemeClr val="tx1"/>
          </a:solidFill>
          <a:latin typeface="Arial" pitchFamily="-65" charset="0"/>
          <a:ea typeface="ＭＳ Ｐゴシック" pitchFamily="-65" charset="-128"/>
        </a:defRPr>
      </a:lvl2pPr>
      <a:lvl3pPr algn="ctr" defTabSz="457200" rtl="0" eaLnBrk="0" fontAlgn="base" hangingPunct="0">
        <a:spcBef>
          <a:spcPct val="0"/>
        </a:spcBef>
        <a:spcAft>
          <a:spcPct val="0"/>
        </a:spcAft>
        <a:defRPr sz="3200" b="1">
          <a:solidFill>
            <a:schemeClr val="tx1"/>
          </a:solidFill>
          <a:latin typeface="Arial" pitchFamily="-65" charset="0"/>
          <a:ea typeface="ＭＳ Ｐゴシック" pitchFamily="-65" charset="-128"/>
        </a:defRPr>
      </a:lvl3pPr>
      <a:lvl4pPr algn="ctr" defTabSz="457200" rtl="0" eaLnBrk="0" fontAlgn="base" hangingPunct="0">
        <a:spcBef>
          <a:spcPct val="0"/>
        </a:spcBef>
        <a:spcAft>
          <a:spcPct val="0"/>
        </a:spcAft>
        <a:defRPr sz="3200" b="1">
          <a:solidFill>
            <a:schemeClr val="tx1"/>
          </a:solidFill>
          <a:latin typeface="Arial" pitchFamily="-65" charset="0"/>
          <a:ea typeface="ＭＳ Ｐゴシック" pitchFamily="-65" charset="-128"/>
        </a:defRPr>
      </a:lvl4pPr>
      <a:lvl5pPr algn="ctr" defTabSz="457200" rtl="0" eaLnBrk="0" fontAlgn="base" hangingPunct="0">
        <a:spcBef>
          <a:spcPct val="0"/>
        </a:spcBef>
        <a:spcAft>
          <a:spcPct val="0"/>
        </a:spcAft>
        <a:defRPr sz="3200" b="1">
          <a:solidFill>
            <a:schemeClr val="tx1"/>
          </a:solidFill>
          <a:latin typeface="Arial" pitchFamily="-65" charset="0"/>
          <a:ea typeface="ＭＳ Ｐゴシック" pitchFamily="-65" charset="-128"/>
        </a:defRPr>
      </a:lvl5pPr>
      <a:lvl6pPr marL="457200" algn="ctr" defTabSz="457200" rtl="0" fontAlgn="base">
        <a:spcBef>
          <a:spcPct val="0"/>
        </a:spcBef>
        <a:spcAft>
          <a:spcPct val="0"/>
        </a:spcAft>
        <a:defRPr sz="3200" b="1">
          <a:solidFill>
            <a:schemeClr val="tx1"/>
          </a:solidFill>
          <a:latin typeface="Arial" pitchFamily="-65" charset="0"/>
          <a:ea typeface="ＭＳ Ｐゴシック" pitchFamily="-65" charset="-128"/>
        </a:defRPr>
      </a:lvl6pPr>
      <a:lvl7pPr marL="914400" algn="ctr" defTabSz="457200" rtl="0" fontAlgn="base">
        <a:spcBef>
          <a:spcPct val="0"/>
        </a:spcBef>
        <a:spcAft>
          <a:spcPct val="0"/>
        </a:spcAft>
        <a:defRPr sz="3200" b="1">
          <a:solidFill>
            <a:schemeClr val="tx1"/>
          </a:solidFill>
          <a:latin typeface="Arial" pitchFamily="-65" charset="0"/>
          <a:ea typeface="ＭＳ Ｐゴシック" pitchFamily="-65" charset="-128"/>
        </a:defRPr>
      </a:lvl7pPr>
      <a:lvl8pPr marL="1371600" algn="ctr" defTabSz="457200" rtl="0" fontAlgn="base">
        <a:spcBef>
          <a:spcPct val="0"/>
        </a:spcBef>
        <a:spcAft>
          <a:spcPct val="0"/>
        </a:spcAft>
        <a:defRPr sz="3200" b="1">
          <a:solidFill>
            <a:schemeClr val="tx1"/>
          </a:solidFill>
          <a:latin typeface="Arial" pitchFamily="-65" charset="0"/>
          <a:ea typeface="ＭＳ Ｐゴシック" pitchFamily="-65" charset="-128"/>
        </a:defRPr>
      </a:lvl8pPr>
      <a:lvl9pPr marL="1828800" algn="ctr" defTabSz="457200" rtl="0" fontAlgn="base">
        <a:spcBef>
          <a:spcPct val="0"/>
        </a:spcBef>
        <a:spcAft>
          <a:spcPct val="0"/>
        </a:spcAft>
        <a:defRPr sz="3200" b="1">
          <a:solidFill>
            <a:schemeClr val="tx1"/>
          </a:solidFill>
          <a:latin typeface="Arial" pitchFamily="-65" charset="0"/>
          <a:ea typeface="ＭＳ Ｐゴシック" pitchFamily="-65" charset="-128"/>
        </a:defRPr>
      </a:lvl9pPr>
    </p:titleStyle>
    <p:bodyStyle>
      <a:lvl1pPr marL="0" indent="0" algn="l" defTabSz="457200" rtl="0" eaLnBrk="0" fontAlgn="base" hangingPunct="0">
        <a:lnSpc>
          <a:spcPct val="120000"/>
        </a:lnSpc>
        <a:spcBef>
          <a:spcPct val="0"/>
        </a:spcBef>
        <a:spcAft>
          <a:spcPts val="1000"/>
        </a:spcAft>
        <a:buClr>
          <a:schemeClr val="tx2"/>
        </a:buClr>
        <a:buSzPct val="85000"/>
        <a:buFontTx/>
        <a:buNone/>
        <a:defRPr sz="1200" kern="1200">
          <a:solidFill>
            <a:schemeClr val="bg1"/>
          </a:solidFill>
          <a:latin typeface="+mj-lt"/>
          <a:ea typeface="ＭＳ Ｐゴシック" pitchFamily="-65" charset="-128"/>
          <a:cs typeface="Arial"/>
        </a:defRPr>
      </a:lvl1pPr>
      <a:lvl2pPr marL="315912" indent="0" algn="l" defTabSz="457200" rtl="0" eaLnBrk="0" fontAlgn="base" hangingPunct="0">
        <a:lnSpc>
          <a:spcPct val="120000"/>
        </a:lnSpc>
        <a:spcBef>
          <a:spcPct val="0"/>
        </a:spcBef>
        <a:spcAft>
          <a:spcPts val="1000"/>
        </a:spcAft>
        <a:buClr>
          <a:schemeClr val="tx2"/>
        </a:buClr>
        <a:buSzPct val="120000"/>
        <a:buFontTx/>
        <a:buNone/>
        <a:defRPr sz="1200" kern="1200">
          <a:solidFill>
            <a:schemeClr val="bg1"/>
          </a:solidFill>
          <a:latin typeface="+mj-lt"/>
          <a:ea typeface="ＭＳ Ｐゴシック" pitchFamily="-65" charset="-128"/>
          <a:cs typeface="Arial"/>
        </a:defRPr>
      </a:lvl2pPr>
      <a:lvl3pPr marL="612775" indent="0" algn="l" defTabSz="457200" rtl="0" eaLnBrk="0" fontAlgn="base" hangingPunct="0">
        <a:lnSpc>
          <a:spcPct val="120000"/>
        </a:lnSpc>
        <a:spcBef>
          <a:spcPct val="0"/>
        </a:spcBef>
        <a:spcAft>
          <a:spcPts val="1000"/>
        </a:spcAft>
        <a:buClr>
          <a:schemeClr val="tx2"/>
        </a:buClr>
        <a:buSzPct val="120000"/>
        <a:buFontTx/>
        <a:buNone/>
        <a:defRPr sz="1200" kern="1200">
          <a:solidFill>
            <a:schemeClr val="bg1"/>
          </a:solidFill>
          <a:latin typeface="+mj-lt"/>
          <a:ea typeface="ＭＳ Ｐゴシック" pitchFamily="-65" charset="-128"/>
          <a:cs typeface="Arial"/>
        </a:defRPr>
      </a:lvl3pPr>
      <a:lvl4pPr marL="850900" indent="0" algn="l" defTabSz="457200" rtl="0" eaLnBrk="0" fontAlgn="base" hangingPunct="0">
        <a:lnSpc>
          <a:spcPct val="120000"/>
        </a:lnSpc>
        <a:spcBef>
          <a:spcPct val="0"/>
        </a:spcBef>
        <a:spcAft>
          <a:spcPts val="1000"/>
        </a:spcAft>
        <a:buClr>
          <a:schemeClr val="tx2"/>
        </a:buClr>
        <a:buSzPct val="120000"/>
        <a:buFontTx/>
        <a:buNone/>
        <a:defRPr sz="1200" kern="1200">
          <a:solidFill>
            <a:schemeClr val="bg1"/>
          </a:solidFill>
          <a:latin typeface="+mj-lt"/>
          <a:ea typeface="ＭＳ Ｐゴシック" pitchFamily="-65" charset="-128"/>
          <a:cs typeface="Arial"/>
        </a:defRPr>
      </a:lvl4pPr>
      <a:lvl5pPr marL="1079500" indent="0" algn="l" defTabSz="457200" rtl="0" eaLnBrk="0" fontAlgn="base" hangingPunct="0">
        <a:lnSpc>
          <a:spcPct val="120000"/>
        </a:lnSpc>
        <a:spcBef>
          <a:spcPct val="0"/>
        </a:spcBef>
        <a:spcAft>
          <a:spcPts val="1000"/>
        </a:spcAft>
        <a:buClr>
          <a:schemeClr val="tx2"/>
        </a:buClr>
        <a:buSzPct val="120000"/>
        <a:buFontTx/>
        <a:buNone/>
        <a:defRPr sz="1200" kern="1200">
          <a:solidFill>
            <a:schemeClr val="bg1"/>
          </a:solidFill>
          <a:latin typeface="+mj-lt"/>
          <a:ea typeface="ＭＳ Ｐゴシック"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9394" y="821513"/>
            <a:ext cx="7886700" cy="132556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platzhalter 2"/>
          <p:cNvSpPr>
            <a:spLocks noGrp="1"/>
          </p:cNvSpPr>
          <p:nvPr>
            <p:ph type="body" idx="1"/>
          </p:nvPr>
        </p:nvSpPr>
        <p:spPr>
          <a:xfrm>
            <a:off x="628650" y="2321169"/>
            <a:ext cx="7907444" cy="3855794"/>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a:t>Franziska Holz // 29.11.2022</a:t>
            </a:r>
            <a:endParaRPr lang="en-US" dirty="0"/>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European gas markets between Ukraine war today and climate neutrality in the future</a:t>
            </a:r>
            <a:endParaRPr lang="en-US" dirty="0"/>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C27512-8F14-41B7-BE07-77D77E55F410}" type="slidenum">
              <a:rPr lang="en-US" smtClean="0"/>
              <a:t>‹#›</a:t>
            </a:fld>
            <a:endParaRPr lang="en-US"/>
          </a:p>
        </p:txBody>
      </p:sp>
      <p:pic>
        <p:nvPicPr>
          <p:cNvPr id="7" name="Grafik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4351" y="172566"/>
            <a:ext cx="2094978" cy="397978"/>
          </a:xfrm>
          <a:prstGeom prst="rect">
            <a:avLst/>
          </a:prstGeom>
        </p:spPr>
      </p:pic>
      <p:pic>
        <p:nvPicPr>
          <p:cNvPr id="8" name="Grafik 7">
            <a:extLst>
              <a:ext uri="{FF2B5EF4-FFF2-40B4-BE49-F238E27FC236}">
                <a16:creationId xmlns:a16="http://schemas.microsoft.com/office/drawing/2014/main" id="{4E880160-F70C-4392-BE57-C91BE11D910F}"/>
              </a:ext>
            </a:extLst>
          </p:cNvPr>
          <p:cNvPicPr/>
          <p:nvPr userDrawn="1"/>
        </p:nvPicPr>
        <p:blipFill>
          <a:blip r:embed="rId19"/>
          <a:stretch>
            <a:fillRect/>
          </a:stretch>
        </p:blipFill>
        <p:spPr>
          <a:xfrm>
            <a:off x="7404282" y="199417"/>
            <a:ext cx="1605963" cy="433783"/>
          </a:xfrm>
          <a:prstGeom prst="rect">
            <a:avLst/>
          </a:prstGeom>
        </p:spPr>
      </p:pic>
    </p:spTree>
    <p:extLst>
      <p:ext uri="{BB962C8B-B14F-4D97-AF65-F5344CB8AC3E}">
        <p14:creationId xmlns:p14="http://schemas.microsoft.com/office/powerpoint/2010/main" val="142062268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https://energy.ec.europa.eu/topics/oil-gas-and-coal/liquefied-natural-gas_en#production-and-imports" TargetMode="External"/><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openentrance.eu/2021/04/27/genesys-mod-tu-berlin/" TargetMode="External"/><Relationship Id="rId7"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7.xml"/><Relationship Id="rId6" Type="http://schemas.openxmlformats.org/officeDocument/2006/relationships/hyperlink" Target="https://openentrance.eu/2022/07/06/quantitative-scenarios-for-low-carbon-futures-of-the-european-energy-system-oncountry-region-and-local-level/" TargetMode="External"/><Relationship Id="rId5" Type="http://schemas.openxmlformats.org/officeDocument/2006/relationships/hyperlink" Target="https://git.tu-berlin.de/genesysmod/genesys-mod-public/-/releases/genesysmod3.0" TargetMode="External"/><Relationship Id="rId4" Type="http://schemas.openxmlformats.org/officeDocument/2006/relationships/hyperlink" Target="https://github.com/open-modex/model_GENeSYS-MOD" TargetMode="External"/><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openentrance.eu/2022/07/06/quantitative-scenarios-for-low-carbon-futures-of-the-european-energy-system-oncountry-region-and-local-level/" TargetMode="External"/><Relationship Id="rId2" Type="http://schemas.openxmlformats.org/officeDocument/2006/relationships/image" Target="../media/image17.emf"/><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hyperlink" Target="https://www.europarl.europa.eu/committees/de/study-decarbonisation-of-energy-/product-details/20220303CAN65064" TargetMode="External"/><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29.png"/><Relationship Id="rId20"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png"/><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8.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https://openentrance.eu/2022/07/06/quantitative-scenarios-for-low-carbon-futures-of-the-european-energy-system-oncountry-region-and-local-level/" TargetMode="External"/><Relationship Id="rId2" Type="http://schemas.openxmlformats.org/officeDocument/2006/relationships/image" Target="../media/image31.emf"/><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1.png"/><Relationship Id="rId2" Type="http://schemas.microsoft.com/office/2014/relationships/chartEx" Target="../charts/chartEx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0000" y="2124000"/>
            <a:ext cx="4989600" cy="258532"/>
          </a:xfrm>
        </p:spPr>
        <p:txBody>
          <a:bodyPr/>
          <a:lstStyle/>
          <a:p>
            <a:r>
              <a:rPr lang="de-DE" dirty="0"/>
              <a:t>German Institute </a:t>
            </a:r>
            <a:r>
              <a:rPr lang="de-DE" dirty="0" err="1"/>
              <a:t>for</a:t>
            </a:r>
            <a:r>
              <a:rPr lang="de-DE" dirty="0"/>
              <a:t> </a:t>
            </a:r>
            <a:r>
              <a:rPr lang="de-DE" dirty="0" err="1"/>
              <a:t>Economic</a:t>
            </a:r>
            <a:r>
              <a:rPr lang="de-DE" dirty="0"/>
              <a:t> Research – DIW Berlin </a:t>
            </a:r>
          </a:p>
        </p:txBody>
      </p:sp>
      <p:sp>
        <p:nvSpPr>
          <p:cNvPr id="3" name="Textplatzhalter 2"/>
          <p:cNvSpPr>
            <a:spLocks noGrp="1"/>
          </p:cNvSpPr>
          <p:nvPr>
            <p:ph type="body" sz="quarter" idx="12"/>
          </p:nvPr>
        </p:nvSpPr>
        <p:spPr>
          <a:xfrm>
            <a:off x="1242874" y="2612932"/>
            <a:ext cx="4769286" cy="2077200"/>
          </a:xfrm>
        </p:spPr>
        <p:txBody>
          <a:bodyPr/>
          <a:lstStyle/>
          <a:p>
            <a:r>
              <a:rPr lang="en-US" sz="2800" dirty="0"/>
              <a:t>European gas markets between Ukraine war today and climate neutrality in the future</a:t>
            </a:r>
            <a:endParaRPr lang="de-DE" sz="2800" dirty="0"/>
          </a:p>
        </p:txBody>
      </p:sp>
      <p:sp>
        <p:nvSpPr>
          <p:cNvPr id="4" name="Textplatzhalter 3"/>
          <p:cNvSpPr>
            <a:spLocks noGrp="1"/>
          </p:cNvSpPr>
          <p:nvPr>
            <p:ph type="body" sz="quarter" idx="13"/>
          </p:nvPr>
        </p:nvSpPr>
        <p:spPr>
          <a:xfrm>
            <a:off x="1260474" y="4955544"/>
            <a:ext cx="4895702" cy="230400"/>
          </a:xfrm>
        </p:spPr>
        <p:txBody>
          <a:bodyPr/>
          <a:lstStyle/>
          <a:p>
            <a:pPr>
              <a:spcAft>
                <a:spcPts val="0"/>
              </a:spcAft>
            </a:pPr>
            <a:r>
              <a:rPr lang="de-DE" dirty="0"/>
              <a:t>Franziska Holz, </a:t>
            </a:r>
          </a:p>
          <a:p>
            <a:pPr>
              <a:spcAft>
                <a:spcPts val="0"/>
              </a:spcAft>
            </a:pPr>
            <a:r>
              <a:rPr lang="de-DE" dirty="0" err="1"/>
              <a:t>joint</a:t>
            </a:r>
            <a:r>
              <a:rPr lang="de-DE" dirty="0"/>
              <a:t> </a:t>
            </a:r>
            <a:r>
              <a:rPr lang="de-DE" dirty="0" err="1"/>
              <a:t>research</a:t>
            </a:r>
            <a:r>
              <a:rPr lang="de-DE" dirty="0"/>
              <a:t> </a:t>
            </a:r>
            <a:r>
              <a:rPr lang="de-DE" dirty="0" err="1"/>
              <a:t>with</a:t>
            </a:r>
            <a:r>
              <a:rPr lang="de-DE" dirty="0"/>
              <a:t> Ruud </a:t>
            </a:r>
            <a:r>
              <a:rPr lang="de-DE" dirty="0" err="1"/>
              <a:t>Egging</a:t>
            </a:r>
            <a:r>
              <a:rPr lang="de-DE" dirty="0"/>
              <a:t>, Konstantin Löffler, Christian </a:t>
            </a:r>
            <a:r>
              <a:rPr lang="de-DE" dirty="0" err="1"/>
              <a:t>Hauenstein</a:t>
            </a:r>
            <a:r>
              <a:rPr lang="de-DE" dirty="0"/>
              <a:t>, Christian von Hirschhausen, </a:t>
            </a:r>
            <a:r>
              <a:rPr lang="de-DE" dirty="0" err="1"/>
              <a:t>Pao-Yu</a:t>
            </a:r>
            <a:r>
              <a:rPr lang="de-DE" dirty="0"/>
              <a:t> </a:t>
            </a:r>
            <a:r>
              <a:rPr lang="de-DE" dirty="0" err="1"/>
              <a:t>Oei</a:t>
            </a:r>
            <a:r>
              <a:rPr lang="de-DE" dirty="0"/>
              <a:t>, Claudia Kemfert and </a:t>
            </a:r>
            <a:r>
              <a:rPr lang="de-DE" dirty="0" err="1"/>
              <a:t>others</a:t>
            </a:r>
            <a:endParaRPr lang="de-DE" dirty="0"/>
          </a:p>
        </p:txBody>
      </p:sp>
      <p:sp>
        <p:nvSpPr>
          <p:cNvPr id="5" name="Textplatzhalter 4"/>
          <p:cNvSpPr>
            <a:spLocks noGrp="1"/>
          </p:cNvSpPr>
          <p:nvPr>
            <p:ph type="body" sz="quarter" idx="14"/>
          </p:nvPr>
        </p:nvSpPr>
        <p:spPr>
          <a:xfrm>
            <a:off x="1258887" y="4725144"/>
            <a:ext cx="4989513" cy="230400"/>
          </a:xfrm>
        </p:spPr>
        <p:txBody>
          <a:bodyPr/>
          <a:lstStyle/>
          <a:p>
            <a:r>
              <a:rPr lang="en-US" dirty="0"/>
              <a:t>International VISTA Seminar @ Norwegian Academy of Sciences</a:t>
            </a:r>
            <a:endParaRPr lang="de-DE" dirty="0"/>
          </a:p>
        </p:txBody>
      </p:sp>
      <p:cxnSp>
        <p:nvCxnSpPr>
          <p:cNvPr id="7" name="Gerade Verbindung 7">
            <a:extLst>
              <a:ext uri="{FF2B5EF4-FFF2-40B4-BE49-F238E27FC236}">
                <a16:creationId xmlns:a16="http://schemas.microsoft.com/office/drawing/2014/main" id="{9A993B67-546A-426B-A09D-0D53CF6DE534}"/>
              </a:ext>
            </a:extLst>
          </p:cNvPr>
          <p:cNvCxnSpPr/>
          <p:nvPr/>
        </p:nvCxnSpPr>
        <p:spPr>
          <a:xfrm>
            <a:off x="1103217" y="4685984"/>
            <a:ext cx="5168400" cy="106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Inhaltsplatzhalter 4">
            <a:extLst>
              <a:ext uri="{FF2B5EF4-FFF2-40B4-BE49-F238E27FC236}">
                <a16:creationId xmlns:a16="http://schemas.microsoft.com/office/drawing/2014/main" id="{559775F5-7448-47F8-AFD4-5BE3F53996E1}"/>
              </a:ext>
            </a:extLst>
          </p:cNvPr>
          <p:cNvPicPr>
            <a:picLocks noChangeAspect="1"/>
          </p:cNvPicPr>
          <p:nvPr/>
        </p:nvPicPr>
        <p:blipFill>
          <a:blip r:embed="rId2"/>
          <a:stretch>
            <a:fillRect/>
          </a:stretch>
        </p:blipFill>
        <p:spPr>
          <a:xfrm>
            <a:off x="7411847" y="364811"/>
            <a:ext cx="1409808" cy="896429"/>
          </a:xfrm>
          <a:prstGeom prst="rect">
            <a:avLst/>
          </a:prstGeom>
        </p:spPr>
      </p:pic>
      <p:pic>
        <p:nvPicPr>
          <p:cNvPr id="9" name="Grafik 8">
            <a:extLst>
              <a:ext uri="{FF2B5EF4-FFF2-40B4-BE49-F238E27FC236}">
                <a16:creationId xmlns:a16="http://schemas.microsoft.com/office/drawing/2014/main" id="{1BCE4C99-CEDC-4004-8578-A74041FB817D}"/>
              </a:ext>
            </a:extLst>
          </p:cNvPr>
          <p:cNvPicPr/>
          <p:nvPr/>
        </p:nvPicPr>
        <p:blipFill>
          <a:blip r:embed="rId3"/>
          <a:stretch>
            <a:fillRect/>
          </a:stretch>
        </p:blipFill>
        <p:spPr>
          <a:xfrm>
            <a:off x="1269649" y="813025"/>
            <a:ext cx="1619250" cy="333375"/>
          </a:xfrm>
          <a:prstGeom prst="rect">
            <a:avLst/>
          </a:prstGeom>
        </p:spPr>
      </p:pic>
    </p:spTree>
    <p:extLst>
      <p:ext uri="{BB962C8B-B14F-4D97-AF65-F5344CB8AC3E}">
        <p14:creationId xmlns:p14="http://schemas.microsoft.com/office/powerpoint/2010/main" val="230472959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59345-9B88-4AE5-810A-2A571580B379}"/>
              </a:ext>
            </a:extLst>
          </p:cNvPr>
          <p:cNvSpPr>
            <a:spLocks noGrp="1"/>
          </p:cNvSpPr>
          <p:nvPr>
            <p:ph type="title"/>
          </p:nvPr>
        </p:nvSpPr>
        <p:spPr>
          <a:xfrm>
            <a:off x="684241" y="701548"/>
            <a:ext cx="8260206" cy="994172"/>
          </a:xfrm>
        </p:spPr>
        <p:txBody>
          <a:bodyPr>
            <a:normAutofit fontScale="90000"/>
          </a:bodyPr>
          <a:lstStyle/>
          <a:p>
            <a:r>
              <a:rPr lang="en-US" dirty="0"/>
              <a:t>Europe in a global competition for (U.S.) LNG</a:t>
            </a:r>
            <a:br>
              <a:rPr lang="en-US" dirty="0"/>
            </a:br>
            <a:r>
              <a:rPr lang="en-US" sz="2400" dirty="0"/>
              <a:t>Only with Russian disruption or subsidized LNG transport to Europe would the EU import (U.S.) LNG</a:t>
            </a:r>
          </a:p>
        </p:txBody>
      </p:sp>
      <p:sp>
        <p:nvSpPr>
          <p:cNvPr id="3" name="Datumsplatzhalter 2">
            <a:extLst>
              <a:ext uri="{FF2B5EF4-FFF2-40B4-BE49-F238E27FC236}">
                <a16:creationId xmlns:a16="http://schemas.microsoft.com/office/drawing/2014/main" id="{0495E6C2-DFD2-42F4-88C4-9CB323558CE5}"/>
              </a:ext>
            </a:extLst>
          </p:cNvPr>
          <p:cNvSpPr>
            <a:spLocks noGrp="1"/>
          </p:cNvSpPr>
          <p:nvPr>
            <p:ph type="dt" sz="half" idx="10"/>
          </p:nvPr>
        </p:nvSpPr>
        <p:spPr/>
        <p:txBody>
          <a:bodyPr/>
          <a:lstStyle/>
          <a:p>
            <a:pPr defTabSz="685800" fontAlgn="auto">
              <a:spcBef>
                <a:spcPts val="0"/>
              </a:spcBef>
              <a:spcAft>
                <a:spcPts val="0"/>
              </a:spcAft>
            </a:pPr>
            <a:r>
              <a:rPr lang="de-DE">
                <a:solidFill>
                  <a:prstClr val="black">
                    <a:tint val="75000"/>
                  </a:prstClr>
                </a:solidFill>
                <a:latin typeface="Calibri" panose="020F0502020204030204"/>
                <a:ea typeface="+mn-ea"/>
                <a:cs typeface="+mn-cs"/>
              </a:rPr>
              <a:t>Franziska Holz // 29.11.2022</a:t>
            </a:r>
            <a:endParaRPr lang="en-US" dirty="0">
              <a:solidFill>
                <a:prstClr val="black">
                  <a:tint val="75000"/>
                </a:prstClr>
              </a:solidFill>
              <a:latin typeface="Calibri" panose="020F0502020204030204"/>
              <a:ea typeface="+mn-ea"/>
              <a:cs typeface="+mn-cs"/>
            </a:endParaRPr>
          </a:p>
        </p:txBody>
      </p:sp>
      <p:sp>
        <p:nvSpPr>
          <p:cNvPr id="4" name="Fußzeilenplatzhalter 3">
            <a:extLst>
              <a:ext uri="{FF2B5EF4-FFF2-40B4-BE49-F238E27FC236}">
                <a16:creationId xmlns:a16="http://schemas.microsoft.com/office/drawing/2014/main" id="{8461341C-689A-4D68-96D9-9E66AD7B29FF}"/>
              </a:ext>
            </a:extLst>
          </p:cNvPr>
          <p:cNvSpPr>
            <a:spLocks noGrp="1"/>
          </p:cNvSpPr>
          <p:nvPr>
            <p:ph type="ftr" sz="quarter" idx="11"/>
          </p:nvPr>
        </p:nvSpPr>
        <p:spPr/>
        <p:txBody>
          <a:bodyPr/>
          <a:lstStyle/>
          <a:p>
            <a:pPr defTabSz="685800" fontAlgn="auto">
              <a:spcBef>
                <a:spcPts val="0"/>
              </a:spcBef>
              <a:spcAft>
                <a:spcPts val="0"/>
              </a:spcAft>
            </a:pPr>
            <a:r>
              <a:rPr lang="en-US">
                <a:solidFill>
                  <a:prstClr val="black">
                    <a:tint val="75000"/>
                  </a:prstClr>
                </a:solidFill>
                <a:latin typeface="Calibri" panose="020F0502020204030204"/>
                <a:ea typeface="+mn-ea"/>
                <a:cs typeface="+mn-cs"/>
              </a:rPr>
              <a:t>European gas markets between Ukraine war today and climate neutrality in the future</a:t>
            </a:r>
            <a:endParaRPr lang="en-US" dirty="0">
              <a:solidFill>
                <a:prstClr val="black">
                  <a:tint val="75000"/>
                </a:prstClr>
              </a:solidFill>
              <a:latin typeface="Calibri" panose="020F0502020204030204"/>
              <a:ea typeface="+mn-ea"/>
              <a:cs typeface="+mn-cs"/>
            </a:endParaRPr>
          </a:p>
        </p:txBody>
      </p:sp>
      <p:sp>
        <p:nvSpPr>
          <p:cNvPr id="5" name="Foliennummernplatzhalter 4">
            <a:extLst>
              <a:ext uri="{FF2B5EF4-FFF2-40B4-BE49-F238E27FC236}">
                <a16:creationId xmlns:a16="http://schemas.microsoft.com/office/drawing/2014/main" id="{9F89C8AD-4C85-4B34-97F3-6584FD9BA177}"/>
              </a:ext>
            </a:extLst>
          </p:cNvPr>
          <p:cNvSpPr>
            <a:spLocks noGrp="1"/>
          </p:cNvSpPr>
          <p:nvPr>
            <p:ph type="sldNum" sz="quarter" idx="12"/>
          </p:nvPr>
        </p:nvSpPr>
        <p:spPr/>
        <p:txBody>
          <a:bodyPr/>
          <a:lstStyle/>
          <a:p>
            <a:pPr defTabSz="685800" fontAlgn="auto">
              <a:spcBef>
                <a:spcPts val="0"/>
              </a:spcBef>
              <a:spcAft>
                <a:spcPts val="0"/>
              </a:spcAft>
            </a:pPr>
            <a:fld id="{C6C27512-8F14-41B7-BE07-77D77E55F410}" type="slidenum">
              <a:rPr lang="en-US">
                <a:solidFill>
                  <a:prstClr val="black">
                    <a:tint val="75000"/>
                  </a:prstClr>
                </a:solidFill>
                <a:latin typeface="Calibri" panose="020F0502020204030204"/>
                <a:ea typeface="+mn-ea"/>
                <a:cs typeface="+mn-cs"/>
              </a:rPr>
              <a:pPr defTabSz="685800" fontAlgn="auto">
                <a:spcBef>
                  <a:spcPts val="0"/>
                </a:spcBef>
                <a:spcAft>
                  <a:spcPts val="0"/>
                </a:spcAft>
              </a:pPr>
              <a:t>10</a:t>
            </a:fld>
            <a:endParaRPr lang="en-US">
              <a:solidFill>
                <a:prstClr val="black">
                  <a:tint val="75000"/>
                </a:prstClr>
              </a:solidFill>
              <a:latin typeface="Calibri" panose="020F0502020204030204"/>
              <a:ea typeface="+mn-ea"/>
              <a:cs typeface="+mn-cs"/>
            </a:endParaRPr>
          </a:p>
        </p:txBody>
      </p:sp>
      <p:graphicFrame>
        <p:nvGraphicFramePr>
          <p:cNvPr id="6" name="Diagramm 5">
            <a:extLst>
              <a:ext uri="{FF2B5EF4-FFF2-40B4-BE49-F238E27FC236}">
                <a16:creationId xmlns:a16="http://schemas.microsoft.com/office/drawing/2014/main" id="{0E7C774E-6F15-4F46-95EE-5A17E5973943}"/>
              </a:ext>
            </a:extLst>
          </p:cNvPr>
          <p:cNvGraphicFramePr/>
          <p:nvPr>
            <p:extLst>
              <p:ext uri="{D42A27DB-BD31-4B8C-83A1-F6EECF244321}">
                <p14:modId xmlns:p14="http://schemas.microsoft.com/office/powerpoint/2010/main" val="1918068142"/>
              </p:ext>
            </p:extLst>
          </p:nvPr>
        </p:nvGraphicFramePr>
        <p:xfrm>
          <a:off x="814039" y="1700808"/>
          <a:ext cx="6926313" cy="328502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hteck 6">
            <a:extLst>
              <a:ext uri="{FF2B5EF4-FFF2-40B4-BE49-F238E27FC236}">
                <a16:creationId xmlns:a16="http://schemas.microsoft.com/office/drawing/2014/main" id="{36A9D7EC-4C27-4401-BFE5-9323AB635A67}"/>
              </a:ext>
            </a:extLst>
          </p:cNvPr>
          <p:cNvSpPr/>
          <p:nvPr/>
        </p:nvSpPr>
        <p:spPr>
          <a:xfrm>
            <a:off x="684241" y="4985835"/>
            <a:ext cx="7831109" cy="1056700"/>
          </a:xfrm>
          <a:prstGeom prst="rect">
            <a:avLst/>
          </a:prstGeom>
          <a:solidFill>
            <a:schemeClr val="bg1"/>
          </a:solidFill>
        </p:spPr>
        <p:txBody>
          <a:bodyPr wrap="square">
            <a:spAutoFit/>
          </a:bodyPr>
          <a:lstStyle/>
          <a:p>
            <a:pPr defTabSz="685800" fontAlgn="auto">
              <a:spcBef>
                <a:spcPts val="0"/>
              </a:spcBef>
              <a:spcAft>
                <a:spcPts val="750"/>
              </a:spcAft>
            </a:pPr>
            <a:r>
              <a:rPr lang="en-US"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North American exports and their destination regions in selected scenarios 2020-2050, in </a:t>
            </a:r>
            <a:r>
              <a:rPr lang="en-US" sz="1400" b="1"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bcm</a:t>
            </a:r>
            <a:r>
              <a:rPr lang="en-US"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per year</a:t>
            </a:r>
          </a:p>
          <a:p>
            <a:pPr defTabSz="685800" fontAlgn="auto">
              <a:spcBef>
                <a:spcPts val="0"/>
              </a:spcBef>
              <a:spcAft>
                <a:spcPts val="750"/>
              </a:spcAft>
            </a:pPr>
            <a:r>
              <a:rPr lang="en-US" sz="1050" i="1" dirty="0">
                <a:solidFill>
                  <a:prstClr val="black"/>
                </a:solidFill>
                <a:latin typeface="Calibri" panose="020F0502020204030204"/>
                <a:ea typeface="+mn-ea"/>
                <a:cs typeface="+mn-cs"/>
              </a:rPr>
              <a:t>Note: The numbers succeeding the scenario name indicate the applied percentage of the </a:t>
            </a:r>
            <a:r>
              <a:rPr lang="en-US" sz="1050" dirty="0">
                <a:solidFill>
                  <a:prstClr val="black"/>
                </a:solidFill>
                <a:latin typeface="Calibri" panose="020F0502020204030204"/>
                <a:ea typeface="+mn-ea"/>
                <a:cs typeface="+mn-cs"/>
              </a:rPr>
              <a:t>Base Case</a:t>
            </a:r>
            <a:r>
              <a:rPr lang="en-US" sz="1050" i="1" dirty="0">
                <a:solidFill>
                  <a:prstClr val="black"/>
                </a:solidFill>
                <a:latin typeface="Calibri" panose="020F0502020204030204"/>
                <a:ea typeface="+mn-ea"/>
                <a:cs typeface="+mn-cs"/>
              </a:rPr>
              <a:t> cost data (i.e., the opposite of the subsidy rate). In the </a:t>
            </a:r>
            <a:r>
              <a:rPr lang="en-US" sz="1050" dirty="0">
                <a:solidFill>
                  <a:prstClr val="black"/>
                </a:solidFill>
                <a:latin typeface="Calibri" panose="020F0502020204030204"/>
                <a:ea typeface="+mn-ea"/>
                <a:cs typeface="+mn-cs"/>
              </a:rPr>
              <a:t>Altmaier</a:t>
            </a:r>
            <a:r>
              <a:rPr lang="en-US" sz="1050" i="1" dirty="0">
                <a:solidFill>
                  <a:prstClr val="black"/>
                </a:solidFill>
                <a:latin typeface="Calibri" panose="020F0502020204030204"/>
                <a:ea typeface="+mn-ea"/>
                <a:cs typeface="+mn-cs"/>
              </a:rPr>
              <a:t> and </a:t>
            </a:r>
            <a:r>
              <a:rPr lang="en-US" sz="1050" dirty="0">
                <a:solidFill>
                  <a:prstClr val="black"/>
                </a:solidFill>
                <a:latin typeface="Calibri" panose="020F0502020204030204"/>
                <a:ea typeface="+mn-ea"/>
                <a:cs typeface="+mn-cs"/>
              </a:rPr>
              <a:t>Jinping</a:t>
            </a:r>
            <a:r>
              <a:rPr lang="en-US" sz="1050" i="1" dirty="0">
                <a:solidFill>
                  <a:prstClr val="black"/>
                </a:solidFill>
                <a:latin typeface="Calibri" panose="020F0502020204030204"/>
                <a:ea typeface="+mn-ea"/>
                <a:cs typeface="+mn-cs"/>
              </a:rPr>
              <a:t> scenarios, the first number refers to the operational costs; the second number refers to the investment costs in regasification capacity. In the </a:t>
            </a:r>
            <a:r>
              <a:rPr lang="en-US" sz="1050" dirty="0">
                <a:solidFill>
                  <a:prstClr val="black"/>
                </a:solidFill>
                <a:latin typeface="Calibri" panose="020F0502020204030204"/>
                <a:ea typeface="+mn-ea"/>
                <a:cs typeface="+mn-cs"/>
              </a:rPr>
              <a:t>Trump</a:t>
            </a:r>
            <a:r>
              <a:rPr lang="en-US" sz="1050" i="1" dirty="0">
                <a:solidFill>
                  <a:prstClr val="black"/>
                </a:solidFill>
                <a:latin typeface="Calibri" panose="020F0502020204030204"/>
                <a:ea typeface="+mn-ea"/>
                <a:cs typeface="+mn-cs"/>
              </a:rPr>
              <a:t> scenarios, the number is the share of </a:t>
            </a:r>
            <a:r>
              <a:rPr lang="en-US" sz="1050" dirty="0">
                <a:solidFill>
                  <a:prstClr val="black"/>
                </a:solidFill>
                <a:latin typeface="Calibri" panose="020F0502020204030204"/>
                <a:ea typeface="+mn-ea"/>
                <a:cs typeface="+mn-cs"/>
              </a:rPr>
              <a:t>Base Case</a:t>
            </a:r>
            <a:r>
              <a:rPr lang="en-US" sz="1050" i="1" dirty="0">
                <a:solidFill>
                  <a:prstClr val="black"/>
                </a:solidFill>
                <a:latin typeface="Calibri" panose="020F0502020204030204"/>
                <a:ea typeface="+mn-ea"/>
                <a:cs typeface="+mn-cs"/>
              </a:rPr>
              <a:t> LNG transportation costs between U.S. liquefaction and European regasification nodes. E.g., “100” means 100% of the Base Case cost, hence, a 0% subsidy on the costs.</a:t>
            </a:r>
            <a:endParaRPr lang="de-DE" sz="1050" dirty="0">
              <a:solidFill>
                <a:prstClr val="black"/>
              </a:solidFill>
              <a:latin typeface="Calibri" panose="020F0502020204030204"/>
              <a:ea typeface="+mn-ea"/>
              <a:cs typeface="+mn-cs"/>
            </a:endParaRPr>
          </a:p>
        </p:txBody>
      </p:sp>
      <p:sp>
        <p:nvSpPr>
          <p:cNvPr id="8" name="Rechteck: abgerundete Ecken 7">
            <a:extLst>
              <a:ext uri="{FF2B5EF4-FFF2-40B4-BE49-F238E27FC236}">
                <a16:creationId xmlns:a16="http://schemas.microsoft.com/office/drawing/2014/main" id="{4365FE4B-2BF5-4604-AE86-17282BB04F1C}"/>
              </a:ext>
            </a:extLst>
          </p:cNvPr>
          <p:cNvSpPr/>
          <p:nvPr/>
        </p:nvSpPr>
        <p:spPr>
          <a:xfrm>
            <a:off x="6620040" y="2715076"/>
            <a:ext cx="302078" cy="2010068"/>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a:solidFill>
                <a:prstClr val="white"/>
              </a:solidFill>
              <a:latin typeface="Calibri" panose="020F0502020204030204"/>
            </a:endParaRPr>
          </a:p>
        </p:txBody>
      </p:sp>
      <p:sp>
        <p:nvSpPr>
          <p:cNvPr id="9" name="Rechteck: abgerundete Ecken 8">
            <a:extLst>
              <a:ext uri="{FF2B5EF4-FFF2-40B4-BE49-F238E27FC236}">
                <a16:creationId xmlns:a16="http://schemas.microsoft.com/office/drawing/2014/main" id="{CF302AA1-6C25-4CC9-B2B3-39D2207AAF96}"/>
              </a:ext>
            </a:extLst>
          </p:cNvPr>
          <p:cNvSpPr/>
          <p:nvPr/>
        </p:nvSpPr>
        <p:spPr>
          <a:xfrm>
            <a:off x="5126535" y="2761775"/>
            <a:ext cx="332745" cy="1963369"/>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a:solidFill>
                <a:prstClr val="white"/>
              </a:solidFill>
              <a:latin typeface="Calibri" panose="020F0502020204030204"/>
            </a:endParaRPr>
          </a:p>
        </p:txBody>
      </p:sp>
      <p:sp>
        <p:nvSpPr>
          <p:cNvPr id="10" name="Rechteck: abgerundete Ecken 9">
            <a:extLst>
              <a:ext uri="{FF2B5EF4-FFF2-40B4-BE49-F238E27FC236}">
                <a16:creationId xmlns:a16="http://schemas.microsoft.com/office/drawing/2014/main" id="{8EE997A4-9EA8-4251-9A96-D7F31E38D847}"/>
              </a:ext>
            </a:extLst>
          </p:cNvPr>
          <p:cNvSpPr/>
          <p:nvPr/>
        </p:nvSpPr>
        <p:spPr>
          <a:xfrm>
            <a:off x="2137227" y="2866414"/>
            <a:ext cx="372414" cy="1858730"/>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a:solidFill>
                <a:prstClr val="white"/>
              </a:solidFill>
              <a:latin typeface="Calibri" panose="020F0502020204030204"/>
            </a:endParaRPr>
          </a:p>
        </p:txBody>
      </p:sp>
      <p:sp>
        <p:nvSpPr>
          <p:cNvPr id="11" name="Rechteck: abgerundete Ecken 10">
            <a:extLst>
              <a:ext uri="{FF2B5EF4-FFF2-40B4-BE49-F238E27FC236}">
                <a16:creationId xmlns:a16="http://schemas.microsoft.com/office/drawing/2014/main" id="{E3BD793F-61B3-482F-8E0F-8142010741BA}"/>
              </a:ext>
            </a:extLst>
          </p:cNvPr>
          <p:cNvSpPr/>
          <p:nvPr/>
        </p:nvSpPr>
        <p:spPr>
          <a:xfrm>
            <a:off x="3635896" y="2791255"/>
            <a:ext cx="332745" cy="1933889"/>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de-DE" sz="1350">
              <a:solidFill>
                <a:prstClr val="white"/>
              </a:solidFill>
              <a:latin typeface="Calibri" panose="020F0502020204030204"/>
            </a:endParaRPr>
          </a:p>
        </p:txBody>
      </p:sp>
      <p:sp>
        <p:nvSpPr>
          <p:cNvPr id="15" name="Textfeld 14">
            <a:extLst>
              <a:ext uri="{FF2B5EF4-FFF2-40B4-BE49-F238E27FC236}">
                <a16:creationId xmlns:a16="http://schemas.microsoft.com/office/drawing/2014/main" id="{4566C2CB-1DFA-4E5B-9AF4-CF918301E86D}"/>
              </a:ext>
            </a:extLst>
          </p:cNvPr>
          <p:cNvSpPr txBox="1"/>
          <p:nvPr/>
        </p:nvSpPr>
        <p:spPr>
          <a:xfrm>
            <a:off x="673012" y="6073690"/>
            <a:ext cx="5963492" cy="307777"/>
          </a:xfrm>
          <a:prstGeom prst="rect">
            <a:avLst/>
          </a:prstGeom>
          <a:noFill/>
        </p:spPr>
        <p:txBody>
          <a:bodyPr wrap="none" rtlCol="0">
            <a:spAutoFit/>
          </a:bodyPr>
          <a:lstStyle/>
          <a:p>
            <a:r>
              <a:rPr lang="de-DE" sz="1400" dirty="0"/>
              <a:t>Source: „Freedom gas </a:t>
            </a:r>
            <a:r>
              <a:rPr lang="de-DE" sz="1400" dirty="0" err="1"/>
              <a:t>to</a:t>
            </a:r>
            <a:r>
              <a:rPr lang="de-DE" sz="1400" dirty="0"/>
              <a:t> Europe?“ (</a:t>
            </a:r>
            <a:r>
              <a:rPr lang="de-DE" sz="1400" dirty="0" err="1"/>
              <a:t>Egging</a:t>
            </a:r>
            <a:r>
              <a:rPr lang="de-DE" sz="1400" dirty="0"/>
              <a:t>-Bratseth et al., </a:t>
            </a:r>
            <a:r>
              <a:rPr lang="de-DE" sz="1400" i="1" dirty="0"/>
              <a:t>RIBAF</a:t>
            </a:r>
            <a:r>
              <a:rPr lang="de-DE" sz="1400" dirty="0"/>
              <a:t>, 2021)</a:t>
            </a:r>
          </a:p>
        </p:txBody>
      </p:sp>
    </p:spTree>
    <p:extLst>
      <p:ext uri="{BB962C8B-B14F-4D97-AF65-F5344CB8AC3E}">
        <p14:creationId xmlns:p14="http://schemas.microsoft.com/office/powerpoint/2010/main" val="359386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8306E-0E07-4C45-B97A-0D71AC31C8D2}"/>
              </a:ext>
            </a:extLst>
          </p:cNvPr>
          <p:cNvSpPr>
            <a:spLocks noGrp="1"/>
          </p:cNvSpPr>
          <p:nvPr>
            <p:ph type="title"/>
          </p:nvPr>
        </p:nvSpPr>
        <p:spPr>
          <a:xfrm>
            <a:off x="649394" y="821513"/>
            <a:ext cx="7886700" cy="615269"/>
          </a:xfrm>
        </p:spPr>
        <p:txBody>
          <a:bodyPr>
            <a:normAutofit/>
          </a:bodyPr>
          <a:lstStyle/>
          <a:p>
            <a:r>
              <a:rPr lang="de-DE" dirty="0"/>
              <a:t>U.S. LNG </a:t>
            </a:r>
            <a:r>
              <a:rPr lang="de-DE" dirty="0" err="1"/>
              <a:t>to</a:t>
            </a:r>
            <a:r>
              <a:rPr lang="de-DE" dirty="0"/>
              <a:t> Europe</a:t>
            </a:r>
            <a:endParaRPr lang="de-DE" sz="2200" dirty="0"/>
          </a:p>
        </p:txBody>
      </p:sp>
      <p:sp>
        <p:nvSpPr>
          <p:cNvPr id="3" name="Datumsplatzhalter 2">
            <a:extLst>
              <a:ext uri="{FF2B5EF4-FFF2-40B4-BE49-F238E27FC236}">
                <a16:creationId xmlns:a16="http://schemas.microsoft.com/office/drawing/2014/main" id="{469F06E3-3F7E-46C5-8537-23D51B8AD68C}"/>
              </a:ext>
            </a:extLst>
          </p:cNvPr>
          <p:cNvSpPr>
            <a:spLocks noGrp="1"/>
          </p:cNvSpPr>
          <p:nvPr>
            <p:ph type="dt" sz="half" idx="10"/>
          </p:nvPr>
        </p:nvSpPr>
        <p:spPr/>
        <p:txBody>
          <a:bodyPr/>
          <a:lstStyle/>
          <a:p>
            <a:pPr defTabSz="685800" fontAlgn="auto">
              <a:spcBef>
                <a:spcPts val="0"/>
              </a:spcBef>
              <a:spcAft>
                <a:spcPts val="0"/>
              </a:spcAft>
            </a:pPr>
            <a:r>
              <a:rPr lang="de-DE">
                <a:solidFill>
                  <a:prstClr val="black">
                    <a:tint val="75000"/>
                  </a:prstClr>
                </a:solidFill>
                <a:latin typeface="Calibri" panose="020F0502020204030204"/>
                <a:ea typeface="+mn-ea"/>
                <a:cs typeface="+mn-cs"/>
              </a:rPr>
              <a:t>Franziska Holz // 29.11.2022</a:t>
            </a:r>
            <a:endParaRPr lang="en-US" dirty="0">
              <a:solidFill>
                <a:prstClr val="black">
                  <a:tint val="75000"/>
                </a:prstClr>
              </a:solidFill>
              <a:latin typeface="Calibri" panose="020F0502020204030204"/>
              <a:ea typeface="+mn-ea"/>
              <a:cs typeface="+mn-cs"/>
            </a:endParaRPr>
          </a:p>
        </p:txBody>
      </p:sp>
      <p:sp>
        <p:nvSpPr>
          <p:cNvPr id="4" name="Fußzeilenplatzhalter 3">
            <a:extLst>
              <a:ext uri="{FF2B5EF4-FFF2-40B4-BE49-F238E27FC236}">
                <a16:creationId xmlns:a16="http://schemas.microsoft.com/office/drawing/2014/main" id="{805B7F82-EC92-4D54-9D14-BBE6E38A76B1}"/>
              </a:ext>
            </a:extLst>
          </p:cNvPr>
          <p:cNvSpPr>
            <a:spLocks noGrp="1"/>
          </p:cNvSpPr>
          <p:nvPr>
            <p:ph type="ftr" sz="quarter" idx="11"/>
          </p:nvPr>
        </p:nvSpPr>
        <p:spPr/>
        <p:txBody>
          <a:bodyPr/>
          <a:lstStyle/>
          <a:p>
            <a:pPr defTabSz="685800" fontAlgn="auto">
              <a:spcBef>
                <a:spcPts val="0"/>
              </a:spcBef>
              <a:spcAft>
                <a:spcPts val="0"/>
              </a:spcAft>
            </a:pPr>
            <a:r>
              <a:rPr lang="en-US">
                <a:solidFill>
                  <a:prstClr val="black">
                    <a:tint val="75000"/>
                  </a:prstClr>
                </a:solidFill>
                <a:latin typeface="Calibri" panose="020F0502020204030204"/>
                <a:ea typeface="+mn-ea"/>
                <a:cs typeface="+mn-cs"/>
              </a:rPr>
              <a:t>European gas markets between Ukraine war today and climate neutrality in the future</a:t>
            </a:r>
            <a:endParaRPr lang="en-US" dirty="0">
              <a:solidFill>
                <a:prstClr val="black">
                  <a:tint val="75000"/>
                </a:prstClr>
              </a:solidFill>
              <a:latin typeface="Calibri" panose="020F0502020204030204"/>
              <a:ea typeface="+mn-ea"/>
              <a:cs typeface="+mn-cs"/>
            </a:endParaRPr>
          </a:p>
        </p:txBody>
      </p:sp>
      <p:sp>
        <p:nvSpPr>
          <p:cNvPr id="5" name="Foliennummernplatzhalter 4">
            <a:extLst>
              <a:ext uri="{FF2B5EF4-FFF2-40B4-BE49-F238E27FC236}">
                <a16:creationId xmlns:a16="http://schemas.microsoft.com/office/drawing/2014/main" id="{E26C166C-603F-4E37-875E-1F095D1ECD6E}"/>
              </a:ext>
            </a:extLst>
          </p:cNvPr>
          <p:cNvSpPr>
            <a:spLocks noGrp="1"/>
          </p:cNvSpPr>
          <p:nvPr>
            <p:ph type="sldNum" sz="quarter" idx="12"/>
          </p:nvPr>
        </p:nvSpPr>
        <p:spPr/>
        <p:txBody>
          <a:bodyPr/>
          <a:lstStyle/>
          <a:p>
            <a:pPr defTabSz="685800" fontAlgn="auto">
              <a:spcBef>
                <a:spcPts val="0"/>
              </a:spcBef>
              <a:spcAft>
                <a:spcPts val="0"/>
              </a:spcAft>
            </a:pPr>
            <a:fld id="{C6C27512-8F14-41B7-BE07-77D77E55F410}" type="slidenum">
              <a:rPr lang="en-US">
                <a:solidFill>
                  <a:prstClr val="black">
                    <a:tint val="75000"/>
                  </a:prstClr>
                </a:solidFill>
                <a:latin typeface="Calibri" panose="020F0502020204030204"/>
                <a:ea typeface="+mn-ea"/>
                <a:cs typeface="+mn-cs"/>
              </a:rPr>
              <a:pPr defTabSz="685800" fontAlgn="auto">
                <a:spcBef>
                  <a:spcPts val="0"/>
                </a:spcBef>
                <a:spcAft>
                  <a:spcPts val="0"/>
                </a:spcAft>
              </a:pPr>
              <a:t>11</a:t>
            </a:fld>
            <a:endParaRPr lang="en-US">
              <a:solidFill>
                <a:prstClr val="black">
                  <a:tint val="75000"/>
                </a:prstClr>
              </a:solidFill>
              <a:latin typeface="Calibri" panose="020F0502020204030204"/>
              <a:ea typeface="+mn-ea"/>
              <a:cs typeface="+mn-cs"/>
            </a:endParaRPr>
          </a:p>
        </p:txBody>
      </p:sp>
      <p:graphicFrame>
        <p:nvGraphicFramePr>
          <p:cNvPr id="6" name="Diagramm 5">
            <a:extLst>
              <a:ext uri="{FF2B5EF4-FFF2-40B4-BE49-F238E27FC236}">
                <a16:creationId xmlns:a16="http://schemas.microsoft.com/office/drawing/2014/main" id="{00000000-0008-0000-0300-000002000000}"/>
              </a:ext>
            </a:extLst>
          </p:cNvPr>
          <p:cNvGraphicFramePr/>
          <p:nvPr>
            <p:extLst>
              <p:ext uri="{D42A27DB-BD31-4B8C-83A1-F6EECF244321}">
                <p14:modId xmlns:p14="http://schemas.microsoft.com/office/powerpoint/2010/main" val="1471229118"/>
              </p:ext>
            </p:extLst>
          </p:nvPr>
        </p:nvGraphicFramePr>
        <p:xfrm>
          <a:off x="399458" y="2105187"/>
          <a:ext cx="6237108" cy="272155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hteck 6">
            <a:extLst>
              <a:ext uri="{FF2B5EF4-FFF2-40B4-BE49-F238E27FC236}">
                <a16:creationId xmlns:a16="http://schemas.microsoft.com/office/drawing/2014/main" id="{1CF6799C-1CA8-4D60-8343-FB2E10FEDE17}"/>
              </a:ext>
            </a:extLst>
          </p:cNvPr>
          <p:cNvSpPr/>
          <p:nvPr/>
        </p:nvSpPr>
        <p:spPr>
          <a:xfrm>
            <a:off x="399458" y="4989849"/>
            <a:ext cx="8437718" cy="1094146"/>
          </a:xfrm>
          <a:prstGeom prst="rect">
            <a:avLst/>
          </a:prstGeom>
          <a:solidFill>
            <a:schemeClr val="bg1"/>
          </a:solidFill>
        </p:spPr>
        <p:txBody>
          <a:bodyPr wrap="square">
            <a:spAutoFit/>
          </a:bodyPr>
          <a:lstStyle/>
          <a:p>
            <a:pPr defTabSz="685800" fontAlgn="auto">
              <a:spcBef>
                <a:spcPts val="0"/>
              </a:spcBef>
              <a:spcAft>
                <a:spcPts val="750"/>
              </a:spcAft>
            </a:pPr>
            <a:r>
              <a:rPr lang="en-US"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LNG exports from the U.S. to various destinations in Europe in the </a:t>
            </a: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Base Case</a:t>
            </a:r>
            <a:r>
              <a:rPr lang="en-US"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selected scenarios in </a:t>
            </a:r>
            <a:r>
              <a:rPr lang="en-US" sz="1400" b="1"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bcm</a:t>
            </a:r>
            <a:r>
              <a:rPr lang="en-US"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/year</a:t>
            </a:r>
            <a:endParaRPr lang="de-DE"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61950" indent="-361950" defTabSz="685800" fontAlgn="auto">
              <a:lnSpc>
                <a:spcPct val="107000"/>
              </a:lnSpc>
              <a:spcBef>
                <a:spcPts val="0"/>
              </a:spcBef>
              <a:spcAft>
                <a:spcPts val="600"/>
              </a:spcAft>
            </a:pPr>
            <a:r>
              <a:rPr lang="en-US" sz="105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Note: The numbers succeeding the scenario name indicate the applied percentage of the </a:t>
            </a:r>
            <a:r>
              <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Base Case</a:t>
            </a:r>
            <a:r>
              <a:rPr lang="en-US" sz="105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cost data (i.e., the opposite of the subsidy rate). In the </a:t>
            </a:r>
            <a:r>
              <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Altmaier</a:t>
            </a:r>
            <a:r>
              <a:rPr lang="en-US" sz="105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a:t>
            </a:r>
            <a:r>
              <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Jinping</a:t>
            </a:r>
            <a:r>
              <a:rPr lang="en-US" sz="105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 scenarios, the first number refers to the operational costs; the second number refers to the investment costs in regasification capacity. In the </a:t>
            </a:r>
            <a:r>
              <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Trump</a:t>
            </a:r>
            <a:r>
              <a:rPr lang="en-US" sz="105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 scenarios, the number is the share of </a:t>
            </a:r>
            <a:r>
              <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Base Case</a:t>
            </a:r>
            <a:r>
              <a:rPr lang="en-US" sz="105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 LNG transportation costs between U.S. liquefaction and European regasification nodes. E.g., “100” means 100% of the Base Case cost, hence, a 0% subsidy on the costs.</a:t>
            </a:r>
            <a:endParaRPr lang="de-DE"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hteck: abgerundete Ecken 7">
            <a:extLst>
              <a:ext uri="{FF2B5EF4-FFF2-40B4-BE49-F238E27FC236}">
                <a16:creationId xmlns:a16="http://schemas.microsoft.com/office/drawing/2014/main" id="{E4A94503-DBCE-453D-AA57-9EDAF20F22B6}"/>
              </a:ext>
            </a:extLst>
          </p:cNvPr>
          <p:cNvSpPr/>
          <p:nvPr/>
        </p:nvSpPr>
        <p:spPr>
          <a:xfrm>
            <a:off x="6746323" y="4390445"/>
            <a:ext cx="2090854" cy="394616"/>
          </a:xfrm>
          <a:prstGeom prst="round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de-DE" sz="1350" dirty="0">
                <a:solidFill>
                  <a:schemeClr val="bg1">
                    <a:lumMod val="50000"/>
                  </a:schemeClr>
                </a:solidFill>
                <a:latin typeface="Calibri" panose="020F0502020204030204"/>
              </a:rPr>
              <a:t>Small </a:t>
            </a:r>
            <a:r>
              <a:rPr lang="de-DE" sz="1350" dirty="0" err="1">
                <a:solidFill>
                  <a:schemeClr val="bg1">
                    <a:lumMod val="50000"/>
                  </a:schemeClr>
                </a:solidFill>
                <a:latin typeface="Calibri" panose="020F0502020204030204"/>
              </a:rPr>
              <a:t>base</a:t>
            </a:r>
            <a:r>
              <a:rPr lang="de-DE" sz="1350" dirty="0">
                <a:solidFill>
                  <a:schemeClr val="bg1">
                    <a:lumMod val="50000"/>
                  </a:schemeClr>
                </a:solidFill>
                <a:latin typeface="Calibri" panose="020F0502020204030204"/>
              </a:rPr>
              <a:t> </a:t>
            </a:r>
            <a:r>
              <a:rPr lang="de-DE" sz="1350" dirty="0" err="1">
                <a:solidFill>
                  <a:schemeClr val="bg1">
                    <a:lumMod val="50000"/>
                  </a:schemeClr>
                </a:solidFill>
                <a:latin typeface="Calibri" panose="020F0502020204030204"/>
              </a:rPr>
              <a:t>case</a:t>
            </a:r>
            <a:r>
              <a:rPr lang="de-DE" sz="1350" dirty="0">
                <a:solidFill>
                  <a:schemeClr val="bg1">
                    <a:lumMod val="50000"/>
                  </a:schemeClr>
                </a:solidFill>
                <a:latin typeface="Calibri" panose="020F0502020204030204"/>
              </a:rPr>
              <a:t> </a:t>
            </a:r>
            <a:r>
              <a:rPr lang="de-DE" sz="1350" dirty="0" err="1">
                <a:solidFill>
                  <a:schemeClr val="bg1">
                    <a:lumMod val="50000"/>
                  </a:schemeClr>
                </a:solidFill>
                <a:latin typeface="Calibri" panose="020F0502020204030204"/>
              </a:rPr>
              <a:t>volumes</a:t>
            </a:r>
            <a:endParaRPr lang="de-DE" sz="1350" dirty="0">
              <a:solidFill>
                <a:schemeClr val="bg1">
                  <a:lumMod val="50000"/>
                </a:schemeClr>
              </a:solidFill>
              <a:latin typeface="Calibri" panose="020F0502020204030204"/>
            </a:endParaRPr>
          </a:p>
        </p:txBody>
      </p:sp>
      <p:sp>
        <p:nvSpPr>
          <p:cNvPr id="9" name="Rechteck: abgerundete Ecken 8">
            <a:extLst>
              <a:ext uri="{FF2B5EF4-FFF2-40B4-BE49-F238E27FC236}">
                <a16:creationId xmlns:a16="http://schemas.microsoft.com/office/drawing/2014/main" id="{8ABC5058-AF85-427D-8A04-D721FA1C433C}"/>
              </a:ext>
            </a:extLst>
          </p:cNvPr>
          <p:cNvSpPr/>
          <p:nvPr/>
        </p:nvSpPr>
        <p:spPr>
          <a:xfrm>
            <a:off x="6751901" y="3809535"/>
            <a:ext cx="2090854" cy="487663"/>
          </a:xfrm>
          <a:prstGeom prst="round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de-DE" sz="1350" dirty="0" err="1">
                <a:solidFill>
                  <a:schemeClr val="bg1">
                    <a:lumMod val="50000"/>
                  </a:schemeClr>
                </a:solidFill>
                <a:latin typeface="Calibri" panose="020F0502020204030204"/>
              </a:rPr>
              <a:t>Hardly</a:t>
            </a:r>
            <a:r>
              <a:rPr lang="de-DE" sz="1350" dirty="0">
                <a:solidFill>
                  <a:schemeClr val="bg1">
                    <a:lumMod val="50000"/>
                  </a:schemeClr>
                </a:solidFill>
                <a:latin typeface="Calibri" panose="020F0502020204030204"/>
              </a:rPr>
              <a:t> </a:t>
            </a:r>
            <a:r>
              <a:rPr lang="de-DE" sz="1350" dirty="0" err="1">
                <a:solidFill>
                  <a:schemeClr val="bg1">
                    <a:lumMod val="50000"/>
                  </a:schemeClr>
                </a:solidFill>
                <a:latin typeface="Calibri" panose="020F0502020204030204"/>
              </a:rPr>
              <a:t>any</a:t>
            </a:r>
            <a:r>
              <a:rPr lang="de-DE" sz="1350" dirty="0">
                <a:solidFill>
                  <a:schemeClr val="bg1">
                    <a:lumMod val="50000"/>
                  </a:schemeClr>
                </a:solidFill>
                <a:latin typeface="Calibri" panose="020F0502020204030204"/>
              </a:rPr>
              <a:t> </a:t>
            </a:r>
            <a:r>
              <a:rPr lang="de-DE" sz="1350" dirty="0" err="1">
                <a:solidFill>
                  <a:schemeClr val="bg1">
                    <a:lumMod val="50000"/>
                  </a:schemeClr>
                </a:solidFill>
                <a:latin typeface="Calibri" panose="020F0502020204030204"/>
              </a:rPr>
              <a:t>influence</a:t>
            </a:r>
            <a:r>
              <a:rPr lang="de-DE" sz="1350" dirty="0">
                <a:solidFill>
                  <a:schemeClr val="bg1">
                    <a:lumMod val="50000"/>
                  </a:schemeClr>
                </a:solidFill>
                <a:latin typeface="Calibri" panose="020F0502020204030204"/>
              </a:rPr>
              <a:t> </a:t>
            </a:r>
            <a:r>
              <a:rPr lang="de-DE" sz="1350" dirty="0" err="1">
                <a:solidFill>
                  <a:schemeClr val="bg1">
                    <a:lumMod val="50000"/>
                  </a:schemeClr>
                </a:solidFill>
                <a:latin typeface="Calibri" panose="020F0502020204030204"/>
              </a:rPr>
              <a:t>of</a:t>
            </a:r>
            <a:r>
              <a:rPr lang="de-DE" sz="1350" dirty="0">
                <a:solidFill>
                  <a:schemeClr val="bg1">
                    <a:lumMod val="50000"/>
                  </a:schemeClr>
                </a:solidFill>
                <a:latin typeface="Calibri" panose="020F0502020204030204"/>
              </a:rPr>
              <a:t> Jinping </a:t>
            </a:r>
            <a:r>
              <a:rPr lang="de-DE" sz="1350" dirty="0" err="1">
                <a:solidFill>
                  <a:schemeClr val="bg1">
                    <a:lumMod val="50000"/>
                  </a:schemeClr>
                </a:solidFill>
                <a:latin typeface="Calibri" panose="020F0502020204030204"/>
              </a:rPr>
              <a:t>scenarios</a:t>
            </a:r>
            <a:endParaRPr lang="de-DE" sz="1350" dirty="0">
              <a:solidFill>
                <a:schemeClr val="bg1">
                  <a:lumMod val="50000"/>
                </a:schemeClr>
              </a:solidFill>
              <a:latin typeface="Calibri" panose="020F0502020204030204"/>
            </a:endParaRPr>
          </a:p>
        </p:txBody>
      </p:sp>
      <p:sp>
        <p:nvSpPr>
          <p:cNvPr id="10" name="Rechteck: abgerundete Ecken 9">
            <a:extLst>
              <a:ext uri="{FF2B5EF4-FFF2-40B4-BE49-F238E27FC236}">
                <a16:creationId xmlns:a16="http://schemas.microsoft.com/office/drawing/2014/main" id="{19D42BA7-171E-4AB9-8FB3-F54C7F1642EF}"/>
              </a:ext>
            </a:extLst>
          </p:cNvPr>
          <p:cNvSpPr/>
          <p:nvPr/>
        </p:nvSpPr>
        <p:spPr>
          <a:xfrm>
            <a:off x="6751901" y="3232460"/>
            <a:ext cx="2090854" cy="487663"/>
          </a:xfrm>
          <a:prstGeom prst="round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de-DE" sz="1350" dirty="0" err="1">
                <a:solidFill>
                  <a:schemeClr val="bg1">
                    <a:lumMod val="50000"/>
                  </a:schemeClr>
                </a:solidFill>
                <a:latin typeface="Calibri" panose="020F0502020204030204"/>
              </a:rPr>
              <a:t>Hardly</a:t>
            </a:r>
            <a:r>
              <a:rPr lang="de-DE" sz="1350" dirty="0">
                <a:solidFill>
                  <a:schemeClr val="bg1">
                    <a:lumMod val="50000"/>
                  </a:schemeClr>
                </a:solidFill>
                <a:latin typeface="Calibri" panose="020F0502020204030204"/>
              </a:rPr>
              <a:t> </a:t>
            </a:r>
            <a:r>
              <a:rPr lang="de-DE" sz="1350" dirty="0" err="1">
                <a:solidFill>
                  <a:schemeClr val="bg1">
                    <a:lumMod val="50000"/>
                  </a:schemeClr>
                </a:solidFill>
                <a:latin typeface="Calibri" panose="020F0502020204030204"/>
              </a:rPr>
              <a:t>any</a:t>
            </a:r>
            <a:r>
              <a:rPr lang="de-DE" sz="1350" dirty="0">
                <a:solidFill>
                  <a:schemeClr val="bg1">
                    <a:lumMod val="50000"/>
                  </a:schemeClr>
                </a:solidFill>
                <a:latin typeface="Calibri" panose="020F0502020204030204"/>
              </a:rPr>
              <a:t> </a:t>
            </a:r>
            <a:r>
              <a:rPr lang="de-DE" sz="1350" dirty="0" err="1">
                <a:solidFill>
                  <a:schemeClr val="bg1">
                    <a:lumMod val="50000"/>
                  </a:schemeClr>
                </a:solidFill>
                <a:latin typeface="Calibri" panose="020F0502020204030204"/>
              </a:rPr>
              <a:t>influence</a:t>
            </a:r>
            <a:r>
              <a:rPr lang="de-DE" sz="1350" dirty="0">
                <a:solidFill>
                  <a:schemeClr val="bg1">
                    <a:lumMod val="50000"/>
                  </a:schemeClr>
                </a:solidFill>
                <a:latin typeface="Calibri" panose="020F0502020204030204"/>
              </a:rPr>
              <a:t> </a:t>
            </a:r>
            <a:r>
              <a:rPr lang="de-DE" sz="1350" dirty="0" err="1">
                <a:solidFill>
                  <a:schemeClr val="bg1">
                    <a:lumMod val="50000"/>
                  </a:schemeClr>
                </a:solidFill>
                <a:latin typeface="Calibri" panose="020F0502020204030204"/>
              </a:rPr>
              <a:t>of</a:t>
            </a:r>
            <a:r>
              <a:rPr lang="de-DE" sz="1350" dirty="0">
                <a:solidFill>
                  <a:schemeClr val="bg1">
                    <a:lumMod val="50000"/>
                  </a:schemeClr>
                </a:solidFill>
                <a:latin typeface="Calibri" panose="020F0502020204030204"/>
              </a:rPr>
              <a:t> Altmaier </a:t>
            </a:r>
            <a:r>
              <a:rPr lang="de-DE" sz="1350" dirty="0" err="1">
                <a:solidFill>
                  <a:schemeClr val="bg1">
                    <a:lumMod val="50000"/>
                  </a:schemeClr>
                </a:solidFill>
                <a:latin typeface="Calibri" panose="020F0502020204030204"/>
              </a:rPr>
              <a:t>scenario</a:t>
            </a:r>
            <a:endParaRPr lang="de-DE" sz="1350" dirty="0">
              <a:solidFill>
                <a:schemeClr val="bg1">
                  <a:lumMod val="50000"/>
                </a:schemeClr>
              </a:solidFill>
              <a:latin typeface="Calibri" panose="020F0502020204030204"/>
            </a:endParaRPr>
          </a:p>
        </p:txBody>
      </p:sp>
      <p:sp>
        <p:nvSpPr>
          <p:cNvPr id="11" name="Rechteck: abgerundete Ecken 10">
            <a:extLst>
              <a:ext uri="{FF2B5EF4-FFF2-40B4-BE49-F238E27FC236}">
                <a16:creationId xmlns:a16="http://schemas.microsoft.com/office/drawing/2014/main" id="{4F24D67C-9FD3-4FC8-B6F2-A0B1F3B4E422}"/>
              </a:ext>
            </a:extLst>
          </p:cNvPr>
          <p:cNvSpPr/>
          <p:nvPr/>
        </p:nvSpPr>
        <p:spPr>
          <a:xfrm>
            <a:off x="6746322" y="2467556"/>
            <a:ext cx="2090854" cy="6735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de-DE" sz="1350" dirty="0">
                <a:solidFill>
                  <a:prstClr val="black"/>
                </a:solidFill>
                <a:latin typeface="Calibri" panose="020F0502020204030204"/>
              </a:rPr>
              <a:t>High </a:t>
            </a:r>
            <a:r>
              <a:rPr lang="de-DE" sz="1350" dirty="0" err="1">
                <a:solidFill>
                  <a:prstClr val="black"/>
                </a:solidFill>
                <a:latin typeface="Calibri" panose="020F0502020204030204"/>
              </a:rPr>
              <a:t>subsidy</a:t>
            </a:r>
            <a:r>
              <a:rPr lang="de-DE" sz="1350" dirty="0">
                <a:solidFill>
                  <a:prstClr val="black"/>
                </a:solidFill>
                <a:latin typeface="Calibri" panose="020F0502020204030204"/>
              </a:rPr>
              <a:t> </a:t>
            </a:r>
            <a:r>
              <a:rPr lang="de-DE" sz="1350" dirty="0" err="1">
                <a:solidFill>
                  <a:prstClr val="black"/>
                </a:solidFill>
                <a:latin typeface="Calibri" panose="020F0502020204030204"/>
              </a:rPr>
              <a:t>levels</a:t>
            </a:r>
            <a:r>
              <a:rPr lang="de-DE" sz="1350" dirty="0">
                <a:solidFill>
                  <a:prstClr val="black"/>
                </a:solidFill>
                <a:latin typeface="Calibri" panose="020F0502020204030204"/>
              </a:rPr>
              <a:t> („Trump“) </a:t>
            </a:r>
            <a:r>
              <a:rPr lang="de-DE" sz="1350" dirty="0" err="1">
                <a:solidFill>
                  <a:prstClr val="black"/>
                </a:solidFill>
                <a:latin typeface="Calibri" panose="020F0502020204030204"/>
              </a:rPr>
              <a:t>considerably</a:t>
            </a:r>
            <a:r>
              <a:rPr lang="de-DE" sz="1350" dirty="0">
                <a:solidFill>
                  <a:prstClr val="black"/>
                </a:solidFill>
                <a:latin typeface="Calibri" panose="020F0502020204030204"/>
              </a:rPr>
              <a:t> </a:t>
            </a:r>
            <a:r>
              <a:rPr lang="de-DE" sz="1350" dirty="0" err="1">
                <a:solidFill>
                  <a:prstClr val="black"/>
                </a:solidFill>
                <a:latin typeface="Calibri" panose="020F0502020204030204"/>
              </a:rPr>
              <a:t>increase</a:t>
            </a:r>
            <a:r>
              <a:rPr lang="de-DE" sz="1350" dirty="0">
                <a:solidFill>
                  <a:prstClr val="black"/>
                </a:solidFill>
                <a:latin typeface="Calibri" panose="020F0502020204030204"/>
              </a:rPr>
              <a:t> EU LNG </a:t>
            </a:r>
            <a:r>
              <a:rPr lang="de-DE" sz="1350" dirty="0" err="1">
                <a:solidFill>
                  <a:prstClr val="black"/>
                </a:solidFill>
                <a:latin typeface="Calibri" panose="020F0502020204030204"/>
              </a:rPr>
              <a:t>imports</a:t>
            </a:r>
            <a:endParaRPr lang="de-DE" sz="1350" dirty="0">
              <a:solidFill>
                <a:prstClr val="black"/>
              </a:solidFill>
              <a:latin typeface="Calibri" panose="020F0502020204030204"/>
            </a:endParaRPr>
          </a:p>
        </p:txBody>
      </p:sp>
      <p:sp>
        <p:nvSpPr>
          <p:cNvPr id="12" name="Rechteck: abgerundete Ecken 11">
            <a:extLst>
              <a:ext uri="{FF2B5EF4-FFF2-40B4-BE49-F238E27FC236}">
                <a16:creationId xmlns:a16="http://schemas.microsoft.com/office/drawing/2014/main" id="{18FB2F9F-A806-4974-AB66-308E728E6FE5}"/>
              </a:ext>
            </a:extLst>
          </p:cNvPr>
          <p:cNvSpPr/>
          <p:nvPr/>
        </p:nvSpPr>
        <p:spPr>
          <a:xfrm>
            <a:off x="6751901" y="1693330"/>
            <a:ext cx="2090854" cy="6735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de-DE" sz="1350" dirty="0" err="1">
                <a:solidFill>
                  <a:prstClr val="black"/>
                </a:solidFill>
                <a:latin typeface="Calibri" panose="020F0502020204030204"/>
              </a:rPr>
              <a:t>Russian</a:t>
            </a:r>
            <a:r>
              <a:rPr lang="de-DE" sz="1350" dirty="0">
                <a:solidFill>
                  <a:prstClr val="black"/>
                </a:solidFill>
                <a:latin typeface="Calibri" panose="020F0502020204030204"/>
              </a:rPr>
              <a:t> </a:t>
            </a:r>
            <a:r>
              <a:rPr lang="de-DE" sz="1350" dirty="0" err="1">
                <a:solidFill>
                  <a:prstClr val="black"/>
                </a:solidFill>
                <a:latin typeface="Calibri" panose="020F0502020204030204"/>
              </a:rPr>
              <a:t>disruption</a:t>
            </a:r>
            <a:r>
              <a:rPr lang="de-DE" sz="1350" dirty="0">
                <a:solidFill>
                  <a:prstClr val="black"/>
                </a:solidFill>
                <a:latin typeface="Calibri" panose="020F0502020204030204"/>
              </a:rPr>
              <a:t> („Putin“) </a:t>
            </a:r>
            <a:r>
              <a:rPr lang="de-DE" sz="1350" dirty="0" err="1">
                <a:solidFill>
                  <a:prstClr val="black"/>
                </a:solidFill>
                <a:latin typeface="Calibri" panose="020F0502020204030204"/>
              </a:rPr>
              <a:t>has</a:t>
            </a:r>
            <a:r>
              <a:rPr lang="de-DE" sz="1350" dirty="0">
                <a:solidFill>
                  <a:prstClr val="black"/>
                </a:solidFill>
                <a:latin typeface="Calibri" panose="020F0502020204030204"/>
              </a:rPr>
              <a:t> strong </a:t>
            </a:r>
            <a:r>
              <a:rPr lang="de-DE" sz="1350" dirty="0" err="1">
                <a:solidFill>
                  <a:prstClr val="black"/>
                </a:solidFill>
                <a:latin typeface="Calibri" panose="020F0502020204030204"/>
              </a:rPr>
              <a:t>effect</a:t>
            </a:r>
            <a:r>
              <a:rPr lang="de-DE" sz="1350" dirty="0">
                <a:solidFill>
                  <a:prstClr val="black"/>
                </a:solidFill>
                <a:latin typeface="Calibri" panose="020F0502020204030204"/>
              </a:rPr>
              <a:t> on EU LNG </a:t>
            </a:r>
            <a:r>
              <a:rPr lang="de-DE" sz="1350" dirty="0" err="1">
                <a:solidFill>
                  <a:prstClr val="black"/>
                </a:solidFill>
                <a:latin typeface="Calibri" panose="020F0502020204030204"/>
              </a:rPr>
              <a:t>imports</a:t>
            </a:r>
            <a:endParaRPr lang="de-DE" sz="1350" dirty="0">
              <a:solidFill>
                <a:prstClr val="black"/>
              </a:solidFill>
              <a:latin typeface="Calibri" panose="020F0502020204030204"/>
            </a:endParaRPr>
          </a:p>
        </p:txBody>
      </p:sp>
      <p:sp>
        <p:nvSpPr>
          <p:cNvPr id="13" name="Textfeld 12">
            <a:extLst>
              <a:ext uri="{FF2B5EF4-FFF2-40B4-BE49-F238E27FC236}">
                <a16:creationId xmlns:a16="http://schemas.microsoft.com/office/drawing/2014/main" id="{08BC3199-3675-4856-88F3-3B6345654FC6}"/>
              </a:ext>
            </a:extLst>
          </p:cNvPr>
          <p:cNvSpPr txBox="1"/>
          <p:nvPr/>
        </p:nvSpPr>
        <p:spPr>
          <a:xfrm>
            <a:off x="399700" y="6048574"/>
            <a:ext cx="5963492" cy="307777"/>
          </a:xfrm>
          <a:prstGeom prst="rect">
            <a:avLst/>
          </a:prstGeom>
          <a:noFill/>
        </p:spPr>
        <p:txBody>
          <a:bodyPr wrap="none" rtlCol="0">
            <a:spAutoFit/>
          </a:bodyPr>
          <a:lstStyle/>
          <a:p>
            <a:r>
              <a:rPr lang="de-DE" sz="1400" dirty="0"/>
              <a:t>Source: „Freedom gas </a:t>
            </a:r>
            <a:r>
              <a:rPr lang="de-DE" sz="1400" dirty="0" err="1"/>
              <a:t>to</a:t>
            </a:r>
            <a:r>
              <a:rPr lang="de-DE" sz="1400" dirty="0"/>
              <a:t> Europe?“ (</a:t>
            </a:r>
            <a:r>
              <a:rPr lang="de-DE" sz="1400" dirty="0" err="1"/>
              <a:t>Egging</a:t>
            </a:r>
            <a:r>
              <a:rPr lang="de-DE" sz="1400" dirty="0"/>
              <a:t>-Bratseth et al., </a:t>
            </a:r>
            <a:r>
              <a:rPr lang="de-DE" sz="1400" i="1" dirty="0"/>
              <a:t>RIBAF</a:t>
            </a:r>
            <a:r>
              <a:rPr lang="de-DE" sz="1400" dirty="0"/>
              <a:t>, 2021)</a:t>
            </a:r>
          </a:p>
        </p:txBody>
      </p:sp>
      <p:sp>
        <p:nvSpPr>
          <p:cNvPr id="14" name="Textfeld 13">
            <a:extLst>
              <a:ext uri="{FF2B5EF4-FFF2-40B4-BE49-F238E27FC236}">
                <a16:creationId xmlns:a16="http://schemas.microsoft.com/office/drawing/2014/main" id="{3FB3A5F4-7A29-42C8-8CB5-E610B522AA75}"/>
              </a:ext>
            </a:extLst>
          </p:cNvPr>
          <p:cNvSpPr txBox="1"/>
          <p:nvPr/>
        </p:nvSpPr>
        <p:spPr>
          <a:xfrm>
            <a:off x="673012" y="1409638"/>
            <a:ext cx="5416868" cy="369332"/>
          </a:xfrm>
          <a:prstGeom prst="rect">
            <a:avLst/>
          </a:prstGeom>
          <a:solidFill>
            <a:srgbClr val="006666"/>
          </a:solidFill>
        </p:spPr>
        <p:txBody>
          <a:bodyPr wrap="none" rtlCol="0">
            <a:spAutoFit/>
          </a:bodyPr>
          <a:lstStyle/>
          <a:p>
            <a:r>
              <a:rPr lang="de-DE" dirty="0">
                <a:solidFill>
                  <a:schemeClr val="bg1"/>
                </a:solidFill>
              </a:rPr>
              <a:t>Model </a:t>
            </a:r>
            <a:r>
              <a:rPr lang="de-DE" dirty="0" err="1">
                <a:solidFill>
                  <a:schemeClr val="bg1"/>
                </a:solidFill>
              </a:rPr>
              <a:t>results</a:t>
            </a:r>
            <a:r>
              <a:rPr lang="de-DE" dirty="0">
                <a:solidFill>
                  <a:schemeClr val="bg1"/>
                </a:solidFill>
              </a:rPr>
              <a:t> </a:t>
            </a:r>
            <a:r>
              <a:rPr lang="de-DE" dirty="0" err="1">
                <a:solidFill>
                  <a:schemeClr val="bg1"/>
                </a:solidFill>
              </a:rPr>
              <a:t>tell</a:t>
            </a:r>
            <a:r>
              <a:rPr lang="de-DE" dirty="0">
                <a:solidFill>
                  <a:schemeClr val="bg1"/>
                </a:solidFill>
              </a:rPr>
              <a:t> </a:t>
            </a:r>
            <a:r>
              <a:rPr lang="de-DE" dirty="0" err="1">
                <a:solidFill>
                  <a:schemeClr val="bg1"/>
                </a:solidFill>
              </a:rPr>
              <a:t>us</a:t>
            </a:r>
            <a:r>
              <a:rPr lang="de-DE" dirty="0">
                <a:solidFill>
                  <a:schemeClr val="bg1"/>
                </a:solidFill>
              </a:rPr>
              <a:t> </a:t>
            </a:r>
            <a:r>
              <a:rPr lang="de-DE" dirty="0" err="1">
                <a:solidFill>
                  <a:schemeClr val="bg1"/>
                </a:solidFill>
              </a:rPr>
              <a:t>about</a:t>
            </a:r>
            <a:r>
              <a:rPr lang="de-DE" dirty="0">
                <a:solidFill>
                  <a:schemeClr val="bg1"/>
                </a:solidFill>
              </a:rPr>
              <a:t> LNG </a:t>
            </a:r>
            <a:r>
              <a:rPr lang="de-DE" dirty="0" err="1">
                <a:solidFill>
                  <a:schemeClr val="bg1"/>
                </a:solidFill>
              </a:rPr>
              <a:t>spot</a:t>
            </a:r>
            <a:r>
              <a:rPr lang="de-DE" dirty="0">
                <a:solidFill>
                  <a:schemeClr val="bg1"/>
                </a:solidFill>
              </a:rPr>
              <a:t> </a:t>
            </a:r>
            <a:r>
              <a:rPr lang="de-DE" dirty="0" err="1">
                <a:solidFill>
                  <a:schemeClr val="bg1"/>
                </a:solidFill>
              </a:rPr>
              <a:t>markets</a:t>
            </a:r>
            <a:r>
              <a:rPr lang="de-DE" dirty="0">
                <a:solidFill>
                  <a:schemeClr val="bg1"/>
                </a:solidFill>
              </a:rPr>
              <a:t> </a:t>
            </a:r>
            <a:r>
              <a:rPr lang="de-DE" dirty="0" err="1">
                <a:solidFill>
                  <a:schemeClr val="bg1"/>
                </a:solidFill>
              </a:rPr>
              <a:t>today</a:t>
            </a:r>
            <a:endParaRPr lang="de-DE" dirty="0">
              <a:solidFill>
                <a:schemeClr val="bg1"/>
              </a:solidFill>
            </a:endParaRPr>
          </a:p>
        </p:txBody>
      </p:sp>
    </p:spTree>
    <p:extLst>
      <p:ext uri="{BB962C8B-B14F-4D97-AF65-F5344CB8AC3E}">
        <p14:creationId xmlns:p14="http://schemas.microsoft.com/office/powerpoint/2010/main" val="102540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2276C-516C-4324-8565-44111D711339}"/>
              </a:ext>
            </a:extLst>
          </p:cNvPr>
          <p:cNvSpPr>
            <a:spLocks noGrp="1"/>
          </p:cNvSpPr>
          <p:nvPr>
            <p:ph type="title"/>
          </p:nvPr>
        </p:nvSpPr>
        <p:spPr>
          <a:xfrm>
            <a:off x="143720" y="898417"/>
            <a:ext cx="5156992" cy="1431459"/>
          </a:xfrm>
        </p:spPr>
        <p:txBody>
          <a:bodyPr>
            <a:normAutofit fontScale="90000"/>
          </a:bodyPr>
          <a:lstStyle/>
          <a:p>
            <a:r>
              <a:rPr lang="de-DE" dirty="0"/>
              <a:t>LNG </a:t>
            </a:r>
            <a:r>
              <a:rPr lang="de-DE" dirty="0" err="1"/>
              <a:t>terminals</a:t>
            </a:r>
            <a:r>
              <a:rPr lang="de-DE" dirty="0"/>
              <a:t> in Germany?</a:t>
            </a:r>
            <a:br>
              <a:rPr lang="de-DE" dirty="0"/>
            </a:br>
            <a:r>
              <a:rPr lang="de-DE" dirty="0"/>
              <a:t/>
            </a:r>
            <a:br>
              <a:rPr lang="de-DE" dirty="0"/>
            </a:br>
            <a:r>
              <a:rPr lang="de-DE" sz="2700" dirty="0" err="1"/>
              <a:t>Only</a:t>
            </a:r>
            <a:r>
              <a:rPr lang="de-DE" sz="2700" dirty="0"/>
              <a:t> </a:t>
            </a:r>
            <a:r>
              <a:rPr lang="de-DE" sz="2700" dirty="0" err="1"/>
              <a:t>with</a:t>
            </a:r>
            <a:r>
              <a:rPr lang="de-DE" sz="2700" dirty="0"/>
              <a:t> </a:t>
            </a:r>
            <a:r>
              <a:rPr lang="de-DE" sz="2700" dirty="0" err="1"/>
              <a:t>subsidies</a:t>
            </a:r>
            <a:r>
              <a:rPr lang="de-DE" sz="2700" dirty="0"/>
              <a:t> </a:t>
            </a:r>
            <a:r>
              <a:rPr lang="de-DE" sz="2700" dirty="0" err="1"/>
              <a:t>or</a:t>
            </a:r>
            <a:r>
              <a:rPr lang="de-DE" sz="2700" dirty="0"/>
              <a:t> </a:t>
            </a:r>
            <a:r>
              <a:rPr lang="de-DE" sz="2700" dirty="0" err="1"/>
              <a:t>Russian</a:t>
            </a:r>
            <a:r>
              <a:rPr lang="de-DE" sz="2700" dirty="0"/>
              <a:t> </a:t>
            </a:r>
            <a:r>
              <a:rPr lang="de-DE" sz="2700" dirty="0" err="1"/>
              <a:t>disruption</a:t>
            </a:r>
            <a:r>
              <a:rPr lang="de-DE" sz="2700" dirty="0"/>
              <a:t> and…</a:t>
            </a:r>
          </a:p>
        </p:txBody>
      </p:sp>
      <p:sp>
        <p:nvSpPr>
          <p:cNvPr id="3" name="Datumsplatzhalter 2">
            <a:extLst>
              <a:ext uri="{FF2B5EF4-FFF2-40B4-BE49-F238E27FC236}">
                <a16:creationId xmlns:a16="http://schemas.microsoft.com/office/drawing/2014/main" id="{DFB3CE71-06BA-44B3-9C0F-0C07EC2B0FFA}"/>
              </a:ext>
            </a:extLst>
          </p:cNvPr>
          <p:cNvSpPr>
            <a:spLocks noGrp="1"/>
          </p:cNvSpPr>
          <p:nvPr>
            <p:ph type="dt" sz="half" idx="10"/>
          </p:nvPr>
        </p:nvSpPr>
        <p:spPr/>
        <p:txBody>
          <a:bodyPr/>
          <a:lstStyle/>
          <a:p>
            <a:pPr defTabSz="685800" fontAlgn="auto">
              <a:spcBef>
                <a:spcPts val="0"/>
              </a:spcBef>
              <a:spcAft>
                <a:spcPts val="0"/>
              </a:spcAft>
            </a:pPr>
            <a:r>
              <a:rPr lang="de-DE">
                <a:solidFill>
                  <a:prstClr val="black">
                    <a:tint val="75000"/>
                  </a:prstClr>
                </a:solidFill>
                <a:latin typeface="Calibri" panose="020F0502020204030204"/>
                <a:ea typeface="+mn-ea"/>
                <a:cs typeface="+mn-cs"/>
              </a:rPr>
              <a:t>Franziska Holz // 29.11.2022</a:t>
            </a:r>
            <a:endParaRPr lang="en-US" dirty="0">
              <a:solidFill>
                <a:prstClr val="black">
                  <a:tint val="75000"/>
                </a:prstClr>
              </a:solidFill>
              <a:latin typeface="Calibri" panose="020F0502020204030204"/>
              <a:ea typeface="+mn-ea"/>
              <a:cs typeface="+mn-cs"/>
            </a:endParaRPr>
          </a:p>
        </p:txBody>
      </p:sp>
      <p:sp>
        <p:nvSpPr>
          <p:cNvPr id="4" name="Fußzeilenplatzhalter 3">
            <a:extLst>
              <a:ext uri="{FF2B5EF4-FFF2-40B4-BE49-F238E27FC236}">
                <a16:creationId xmlns:a16="http://schemas.microsoft.com/office/drawing/2014/main" id="{9E53F4F9-6AF3-44FA-AB40-240E505401BC}"/>
              </a:ext>
            </a:extLst>
          </p:cNvPr>
          <p:cNvSpPr>
            <a:spLocks noGrp="1"/>
          </p:cNvSpPr>
          <p:nvPr>
            <p:ph type="ftr" sz="quarter" idx="11"/>
          </p:nvPr>
        </p:nvSpPr>
        <p:spPr/>
        <p:txBody>
          <a:bodyPr/>
          <a:lstStyle/>
          <a:p>
            <a:pPr defTabSz="685800" fontAlgn="auto">
              <a:spcBef>
                <a:spcPts val="0"/>
              </a:spcBef>
              <a:spcAft>
                <a:spcPts val="0"/>
              </a:spcAft>
            </a:pPr>
            <a:r>
              <a:rPr lang="en-US">
                <a:solidFill>
                  <a:prstClr val="black">
                    <a:tint val="75000"/>
                  </a:prstClr>
                </a:solidFill>
                <a:latin typeface="Calibri" panose="020F0502020204030204"/>
                <a:ea typeface="+mn-ea"/>
                <a:cs typeface="+mn-cs"/>
              </a:rPr>
              <a:t>European gas markets between Ukraine war today and climate neutrality in the future</a:t>
            </a:r>
            <a:endParaRPr lang="en-US" dirty="0">
              <a:solidFill>
                <a:prstClr val="black">
                  <a:tint val="75000"/>
                </a:prstClr>
              </a:solidFill>
              <a:latin typeface="Calibri" panose="020F0502020204030204"/>
              <a:ea typeface="+mn-ea"/>
              <a:cs typeface="+mn-cs"/>
            </a:endParaRPr>
          </a:p>
        </p:txBody>
      </p:sp>
      <p:sp>
        <p:nvSpPr>
          <p:cNvPr id="5" name="Foliennummernplatzhalter 4">
            <a:extLst>
              <a:ext uri="{FF2B5EF4-FFF2-40B4-BE49-F238E27FC236}">
                <a16:creationId xmlns:a16="http://schemas.microsoft.com/office/drawing/2014/main" id="{C5677E55-EDEE-43C4-AC8A-07F34B98C662}"/>
              </a:ext>
            </a:extLst>
          </p:cNvPr>
          <p:cNvSpPr>
            <a:spLocks noGrp="1"/>
          </p:cNvSpPr>
          <p:nvPr>
            <p:ph type="sldNum" sz="quarter" idx="12"/>
          </p:nvPr>
        </p:nvSpPr>
        <p:spPr>
          <a:xfrm>
            <a:off x="6358680" y="6198536"/>
            <a:ext cx="2057400" cy="365125"/>
          </a:xfrm>
        </p:spPr>
        <p:txBody>
          <a:bodyPr/>
          <a:lstStyle/>
          <a:p>
            <a:pPr defTabSz="685800" fontAlgn="auto">
              <a:spcBef>
                <a:spcPts val="0"/>
              </a:spcBef>
              <a:spcAft>
                <a:spcPts val="0"/>
              </a:spcAft>
            </a:pPr>
            <a:fld id="{C6C27512-8F14-41B7-BE07-77D77E55F410}" type="slidenum">
              <a:rPr lang="en-US">
                <a:solidFill>
                  <a:prstClr val="black">
                    <a:tint val="75000"/>
                  </a:prstClr>
                </a:solidFill>
                <a:latin typeface="Calibri" panose="020F0502020204030204"/>
                <a:ea typeface="+mn-ea"/>
                <a:cs typeface="+mn-cs"/>
              </a:rPr>
              <a:pPr defTabSz="685800" fontAlgn="auto">
                <a:spcBef>
                  <a:spcPts val="0"/>
                </a:spcBef>
                <a:spcAft>
                  <a:spcPts val="0"/>
                </a:spcAft>
              </a:pPr>
              <a:t>12</a:t>
            </a:fld>
            <a:endParaRPr lang="en-US">
              <a:solidFill>
                <a:prstClr val="black">
                  <a:tint val="75000"/>
                </a:prstClr>
              </a:solidFill>
              <a:latin typeface="Calibri" panose="020F0502020204030204"/>
              <a:ea typeface="+mn-ea"/>
              <a:cs typeface="+mn-cs"/>
            </a:endParaRPr>
          </a:p>
        </p:txBody>
      </p:sp>
      <p:graphicFrame>
        <p:nvGraphicFramePr>
          <p:cNvPr id="6" name="Chart 13">
            <a:extLst>
              <a:ext uri="{FF2B5EF4-FFF2-40B4-BE49-F238E27FC236}">
                <a16:creationId xmlns:a16="http://schemas.microsoft.com/office/drawing/2014/main" id="{818632D6-D05E-47D7-9A88-123B306A1B73}"/>
              </a:ext>
            </a:extLst>
          </p:cNvPr>
          <p:cNvGraphicFramePr/>
          <p:nvPr>
            <p:extLst>
              <p:ext uri="{D42A27DB-BD31-4B8C-83A1-F6EECF244321}">
                <p14:modId xmlns:p14="http://schemas.microsoft.com/office/powerpoint/2010/main" val="3493608195"/>
              </p:ext>
            </p:extLst>
          </p:nvPr>
        </p:nvGraphicFramePr>
        <p:xfrm>
          <a:off x="260662" y="2329877"/>
          <a:ext cx="3783924" cy="191839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hteck 6">
            <a:extLst>
              <a:ext uri="{FF2B5EF4-FFF2-40B4-BE49-F238E27FC236}">
                <a16:creationId xmlns:a16="http://schemas.microsoft.com/office/drawing/2014/main" id="{0327FB2B-81AE-4F15-88E4-045EF55E0B4F}"/>
              </a:ext>
            </a:extLst>
          </p:cNvPr>
          <p:cNvSpPr/>
          <p:nvPr/>
        </p:nvSpPr>
        <p:spPr>
          <a:xfrm>
            <a:off x="134932" y="4315843"/>
            <a:ext cx="3971505" cy="1356782"/>
          </a:xfrm>
          <a:prstGeom prst="rect">
            <a:avLst/>
          </a:prstGeom>
        </p:spPr>
        <p:txBody>
          <a:bodyPr wrap="square">
            <a:spAutoFit/>
          </a:bodyPr>
          <a:lstStyle/>
          <a:p>
            <a:pPr defTabSz="685800" fontAlgn="auto">
              <a:spcBef>
                <a:spcPts val="0"/>
              </a:spcBef>
              <a:spcAft>
                <a:spcPts val="150"/>
              </a:spcAft>
            </a:pPr>
            <a:r>
              <a:rPr lang="en-US"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German LNG imports from the U.S. in different scenarios in </a:t>
            </a:r>
            <a:r>
              <a:rPr lang="en-US" sz="1400" b="1"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bcm</a:t>
            </a:r>
            <a:r>
              <a:rPr lang="en-US"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per year</a:t>
            </a:r>
            <a:endParaRPr lang="de-DE"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defTabSz="685800" fontAlgn="auto">
              <a:spcBef>
                <a:spcPts val="0"/>
              </a:spcBef>
              <a:spcAft>
                <a:spcPts val="0"/>
              </a:spcAft>
            </a:pPr>
            <a:r>
              <a:rPr lang="en-US" sz="105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Note: The numbers succeeding the scenario name indicate the applied percentage of the </a:t>
            </a:r>
            <a:r>
              <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Base Case</a:t>
            </a:r>
            <a:r>
              <a:rPr lang="en-US" sz="105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 cost data (i.e., the opposite of the subsidy rate). In the </a:t>
            </a:r>
            <a:r>
              <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Altmaier</a:t>
            </a:r>
            <a:r>
              <a:rPr lang="en-US" sz="105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 scenarios, the first number refers to the operational costs; the second number refers to the investment costs in regasification capacity.</a:t>
            </a:r>
            <a:endParaRPr lang="de-DE" sz="1050" dirty="0">
              <a:solidFill>
                <a:prstClr val="black"/>
              </a:solidFill>
              <a:latin typeface="Calibri" panose="020F0502020204030204"/>
              <a:ea typeface="+mn-ea"/>
              <a:cs typeface="+mn-cs"/>
            </a:endParaRPr>
          </a:p>
        </p:txBody>
      </p:sp>
      <p:graphicFrame>
        <p:nvGraphicFramePr>
          <p:cNvPr id="8" name="Chart 6">
            <a:extLst>
              <a:ext uri="{FF2B5EF4-FFF2-40B4-BE49-F238E27FC236}">
                <a16:creationId xmlns:a16="http://schemas.microsoft.com/office/drawing/2014/main" id="{E5E09527-AC5D-4A86-B039-AD3753022C2F}"/>
              </a:ext>
            </a:extLst>
          </p:cNvPr>
          <p:cNvGraphicFramePr/>
          <p:nvPr>
            <p:extLst>
              <p:ext uri="{D42A27DB-BD31-4B8C-83A1-F6EECF244321}">
                <p14:modId xmlns:p14="http://schemas.microsoft.com/office/powerpoint/2010/main" val="2950981708"/>
              </p:ext>
            </p:extLst>
          </p:nvPr>
        </p:nvGraphicFramePr>
        <p:xfrm>
          <a:off x="4161529" y="2668418"/>
          <a:ext cx="4847540" cy="2256473"/>
        </p:xfrm>
        <a:graphic>
          <a:graphicData uri="http://schemas.openxmlformats.org/drawingml/2006/chart">
            <c:chart xmlns:c="http://schemas.openxmlformats.org/drawingml/2006/chart" xmlns:r="http://schemas.openxmlformats.org/officeDocument/2006/relationships" r:id="rId3"/>
          </a:graphicData>
        </a:graphic>
      </p:graphicFrame>
      <p:sp>
        <p:nvSpPr>
          <p:cNvPr id="9" name="Titel 1">
            <a:extLst>
              <a:ext uri="{FF2B5EF4-FFF2-40B4-BE49-F238E27FC236}">
                <a16:creationId xmlns:a16="http://schemas.microsoft.com/office/drawing/2014/main" id="{1EC86825-3CC5-4F16-9375-FDC4CC3D01B3}"/>
              </a:ext>
            </a:extLst>
          </p:cNvPr>
          <p:cNvSpPr txBox="1">
            <a:spLocks/>
          </p:cNvSpPr>
          <p:nvPr/>
        </p:nvSpPr>
        <p:spPr>
          <a:xfrm>
            <a:off x="4308470" y="1933402"/>
            <a:ext cx="484754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de-DE" sz="2400" dirty="0">
                <a:solidFill>
                  <a:prstClr val="black"/>
                </a:solidFill>
                <a:latin typeface="Calibri Light" panose="020F0302020204030204"/>
              </a:rPr>
              <a:t>… </a:t>
            </a:r>
            <a:r>
              <a:rPr lang="de-DE" sz="2400" dirty="0" err="1">
                <a:solidFill>
                  <a:prstClr val="black"/>
                </a:solidFill>
                <a:latin typeface="Calibri Light" panose="020F0302020204030204"/>
              </a:rPr>
              <a:t>with</a:t>
            </a:r>
            <a:r>
              <a:rPr lang="de-DE" sz="2400" dirty="0">
                <a:solidFill>
                  <a:prstClr val="black"/>
                </a:solidFill>
                <a:latin typeface="Calibri Light" panose="020F0302020204030204"/>
              </a:rPr>
              <a:t> </a:t>
            </a:r>
            <a:r>
              <a:rPr lang="de-DE" sz="2400" dirty="0" err="1">
                <a:solidFill>
                  <a:prstClr val="black"/>
                </a:solidFill>
                <a:latin typeface="Calibri Light" panose="020F0302020204030204"/>
              </a:rPr>
              <a:t>Norway</a:t>
            </a:r>
            <a:r>
              <a:rPr lang="de-DE" sz="2400" dirty="0">
                <a:solidFill>
                  <a:prstClr val="black"/>
                </a:solidFill>
                <a:latin typeface="Calibri Light" panose="020F0302020204030204"/>
              </a:rPr>
              <a:t> </a:t>
            </a:r>
            <a:r>
              <a:rPr lang="de-DE" sz="2400" dirty="0" err="1">
                <a:solidFill>
                  <a:prstClr val="black"/>
                </a:solidFill>
                <a:latin typeface="Calibri Light" panose="020F0302020204030204"/>
              </a:rPr>
              <a:t>as</a:t>
            </a:r>
            <a:r>
              <a:rPr lang="de-DE" sz="2400" dirty="0">
                <a:solidFill>
                  <a:prstClr val="black"/>
                </a:solidFill>
                <a:latin typeface="Calibri Light" panose="020F0302020204030204"/>
              </a:rPr>
              <a:t> </a:t>
            </a:r>
            <a:r>
              <a:rPr lang="de-DE" sz="2400" dirty="0" err="1">
                <a:solidFill>
                  <a:prstClr val="black"/>
                </a:solidFill>
                <a:latin typeface="Calibri Light" panose="020F0302020204030204"/>
              </a:rPr>
              <a:t>pivotal</a:t>
            </a:r>
            <a:r>
              <a:rPr lang="de-DE" sz="2400" dirty="0">
                <a:solidFill>
                  <a:prstClr val="black"/>
                </a:solidFill>
                <a:latin typeface="Calibri Light" panose="020F0302020204030204"/>
              </a:rPr>
              <a:t> supplier</a:t>
            </a:r>
          </a:p>
        </p:txBody>
      </p:sp>
      <p:sp>
        <p:nvSpPr>
          <p:cNvPr id="10" name="Rechteck 9">
            <a:extLst>
              <a:ext uri="{FF2B5EF4-FFF2-40B4-BE49-F238E27FC236}">
                <a16:creationId xmlns:a16="http://schemas.microsoft.com/office/drawing/2014/main" id="{E040620B-5D49-4E42-8B7C-1AF828069278}"/>
              </a:ext>
            </a:extLst>
          </p:cNvPr>
          <p:cNvSpPr/>
          <p:nvPr/>
        </p:nvSpPr>
        <p:spPr>
          <a:xfrm>
            <a:off x="4268129" y="5088532"/>
            <a:ext cx="4572000" cy="523220"/>
          </a:xfrm>
          <a:prstGeom prst="rect">
            <a:avLst/>
          </a:prstGeom>
        </p:spPr>
        <p:txBody>
          <a:bodyPr>
            <a:spAutoFit/>
          </a:bodyPr>
          <a:lstStyle/>
          <a:p>
            <a:pPr defTabSz="685800" fontAlgn="auto">
              <a:spcBef>
                <a:spcPts val="0"/>
              </a:spcBef>
              <a:spcAft>
                <a:spcPts val="750"/>
              </a:spcAft>
            </a:pPr>
            <a:r>
              <a:rPr lang="en-US"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Germany Supply Breakdown in the </a:t>
            </a: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Base Case</a:t>
            </a:r>
            <a:r>
              <a:rPr lang="en-US"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selected scenarios in </a:t>
            </a:r>
            <a:r>
              <a:rPr lang="en-US" sz="1400" b="1"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bcm</a:t>
            </a:r>
            <a:r>
              <a:rPr lang="en-US"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/year</a:t>
            </a:r>
            <a:endParaRPr lang="de-DE"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Gerade Verbindung mit Pfeil 11">
            <a:extLst>
              <a:ext uri="{FF2B5EF4-FFF2-40B4-BE49-F238E27FC236}">
                <a16:creationId xmlns:a16="http://schemas.microsoft.com/office/drawing/2014/main" id="{00CD630B-B40B-456C-86F2-76E8BEFA29D6}"/>
              </a:ext>
            </a:extLst>
          </p:cNvPr>
          <p:cNvCxnSpPr>
            <a:cxnSpLocks/>
          </p:cNvCxnSpPr>
          <p:nvPr/>
        </p:nvCxnSpPr>
        <p:spPr>
          <a:xfrm>
            <a:off x="5652120" y="3553538"/>
            <a:ext cx="2160240" cy="1"/>
          </a:xfrm>
          <a:prstGeom prst="straightConnector1">
            <a:avLst/>
          </a:prstGeom>
          <a:ln w="25400">
            <a:solidFill>
              <a:srgbClr val="00666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2873AFC0-A314-4AA3-A8AF-6ED6A59ABDC2}"/>
              </a:ext>
            </a:extLst>
          </p:cNvPr>
          <p:cNvCxnSpPr>
            <a:cxnSpLocks/>
          </p:cNvCxnSpPr>
          <p:nvPr/>
        </p:nvCxnSpPr>
        <p:spPr>
          <a:xfrm flipH="1" flipV="1">
            <a:off x="5724128" y="3553538"/>
            <a:ext cx="439189" cy="2036294"/>
          </a:xfrm>
          <a:prstGeom prst="straightConnector1">
            <a:avLst/>
          </a:prstGeom>
          <a:ln w="25400">
            <a:solidFill>
              <a:srgbClr val="006666"/>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9C7AB1A2-3565-46EC-A8AC-2B8F335A2676}"/>
              </a:ext>
            </a:extLst>
          </p:cNvPr>
          <p:cNvSpPr txBox="1"/>
          <p:nvPr/>
        </p:nvSpPr>
        <p:spPr>
          <a:xfrm>
            <a:off x="5690488" y="5598990"/>
            <a:ext cx="1296144" cy="830997"/>
          </a:xfrm>
          <a:prstGeom prst="rect">
            <a:avLst/>
          </a:prstGeom>
          <a:noFill/>
        </p:spPr>
        <p:txBody>
          <a:bodyPr wrap="square" rtlCol="0">
            <a:spAutoFit/>
          </a:bodyPr>
          <a:lstStyle/>
          <a:p>
            <a:r>
              <a:rPr lang="de-DE" sz="1200" dirty="0">
                <a:solidFill>
                  <a:srgbClr val="006666"/>
                </a:solidFill>
              </a:rPr>
              <a:t>High </a:t>
            </a:r>
            <a:r>
              <a:rPr lang="de-DE" sz="1200" dirty="0" err="1">
                <a:solidFill>
                  <a:srgbClr val="006666"/>
                </a:solidFill>
              </a:rPr>
              <a:t>subsidies</a:t>
            </a:r>
            <a:r>
              <a:rPr lang="de-DE" sz="1200" dirty="0">
                <a:solidFill>
                  <a:srgbClr val="006666"/>
                </a:solidFill>
              </a:rPr>
              <a:t> </a:t>
            </a:r>
            <a:r>
              <a:rPr lang="de-DE" sz="1200" dirty="0" err="1">
                <a:solidFill>
                  <a:srgbClr val="006666"/>
                </a:solidFill>
              </a:rPr>
              <a:t>for</a:t>
            </a:r>
            <a:r>
              <a:rPr lang="de-DE" sz="1200" dirty="0">
                <a:solidFill>
                  <a:srgbClr val="006666"/>
                </a:solidFill>
              </a:rPr>
              <a:t> LNG </a:t>
            </a:r>
            <a:r>
              <a:rPr lang="de-DE" sz="1200" dirty="0" err="1">
                <a:solidFill>
                  <a:srgbClr val="006666"/>
                </a:solidFill>
              </a:rPr>
              <a:t>terminals</a:t>
            </a:r>
            <a:r>
              <a:rPr lang="de-DE" sz="1200" dirty="0">
                <a:solidFill>
                  <a:srgbClr val="006666"/>
                </a:solidFill>
              </a:rPr>
              <a:t> in GER</a:t>
            </a:r>
          </a:p>
        </p:txBody>
      </p:sp>
      <p:cxnSp>
        <p:nvCxnSpPr>
          <p:cNvPr id="20" name="Gerade Verbindung mit Pfeil 19">
            <a:extLst>
              <a:ext uri="{FF2B5EF4-FFF2-40B4-BE49-F238E27FC236}">
                <a16:creationId xmlns:a16="http://schemas.microsoft.com/office/drawing/2014/main" id="{D8D5A07A-3330-4D8E-9345-042748250F96}"/>
              </a:ext>
            </a:extLst>
          </p:cNvPr>
          <p:cNvCxnSpPr>
            <a:cxnSpLocks/>
          </p:cNvCxnSpPr>
          <p:nvPr/>
        </p:nvCxnSpPr>
        <p:spPr>
          <a:xfrm>
            <a:off x="4558632" y="3377088"/>
            <a:ext cx="4038836" cy="1626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B0A5D763-F01F-43AF-8D91-5C8691B98887}"/>
              </a:ext>
            </a:extLst>
          </p:cNvPr>
          <p:cNvCxnSpPr>
            <a:cxnSpLocks/>
            <a:stCxn id="32" idx="0"/>
          </p:cNvCxnSpPr>
          <p:nvPr/>
        </p:nvCxnSpPr>
        <p:spPr>
          <a:xfrm flipV="1">
            <a:off x="8332539" y="3429002"/>
            <a:ext cx="127893" cy="21914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B624C289-B972-4A03-9B08-55EA3437F953}"/>
              </a:ext>
            </a:extLst>
          </p:cNvPr>
          <p:cNvSpPr txBox="1"/>
          <p:nvPr/>
        </p:nvSpPr>
        <p:spPr>
          <a:xfrm>
            <a:off x="7824949" y="5620436"/>
            <a:ext cx="1015180" cy="461665"/>
          </a:xfrm>
          <a:prstGeom prst="rect">
            <a:avLst/>
          </a:prstGeom>
          <a:noFill/>
        </p:spPr>
        <p:txBody>
          <a:bodyPr wrap="square" rtlCol="0">
            <a:spAutoFit/>
          </a:bodyPr>
          <a:lstStyle/>
          <a:p>
            <a:r>
              <a:rPr lang="de-DE" sz="1200" dirty="0" err="1">
                <a:solidFill>
                  <a:srgbClr val="FF0000"/>
                </a:solidFill>
              </a:rPr>
              <a:t>Russian</a:t>
            </a:r>
            <a:r>
              <a:rPr lang="de-DE" sz="1200" dirty="0">
                <a:solidFill>
                  <a:srgbClr val="FF0000"/>
                </a:solidFill>
              </a:rPr>
              <a:t> </a:t>
            </a:r>
            <a:r>
              <a:rPr lang="de-DE" sz="1200" dirty="0" err="1">
                <a:solidFill>
                  <a:srgbClr val="FF0000"/>
                </a:solidFill>
              </a:rPr>
              <a:t>disruption</a:t>
            </a:r>
            <a:endParaRPr lang="de-DE" sz="1200" dirty="0">
              <a:solidFill>
                <a:srgbClr val="FF0000"/>
              </a:solidFill>
            </a:endParaRPr>
          </a:p>
        </p:txBody>
      </p:sp>
      <p:sp>
        <p:nvSpPr>
          <p:cNvPr id="35" name="Textfeld 34">
            <a:extLst>
              <a:ext uri="{FF2B5EF4-FFF2-40B4-BE49-F238E27FC236}">
                <a16:creationId xmlns:a16="http://schemas.microsoft.com/office/drawing/2014/main" id="{58D13BB2-0BDF-4B4A-94D0-5BBF8F6AEF5A}"/>
              </a:ext>
            </a:extLst>
          </p:cNvPr>
          <p:cNvSpPr txBox="1"/>
          <p:nvPr/>
        </p:nvSpPr>
        <p:spPr>
          <a:xfrm>
            <a:off x="7224932" y="1194738"/>
            <a:ext cx="1944216" cy="276999"/>
          </a:xfrm>
          <a:prstGeom prst="rect">
            <a:avLst/>
          </a:prstGeom>
          <a:noFill/>
        </p:spPr>
        <p:txBody>
          <a:bodyPr wrap="square" rtlCol="0">
            <a:spAutoFit/>
          </a:bodyPr>
          <a:lstStyle>
            <a:defPPr>
              <a:defRPr lang="de-DE"/>
            </a:defPPr>
            <a:lvl1pPr>
              <a:defRPr sz="1200">
                <a:solidFill>
                  <a:srgbClr val="FF0000"/>
                </a:solidFill>
              </a:defRPr>
            </a:lvl1pPr>
          </a:lstStyle>
          <a:p>
            <a:r>
              <a:rPr lang="de-DE" dirty="0">
                <a:solidFill>
                  <a:srgbClr val="0070C0"/>
                </a:solidFill>
              </a:rPr>
              <a:t>Mix </a:t>
            </a:r>
            <a:r>
              <a:rPr lang="de-DE" dirty="0" err="1">
                <a:solidFill>
                  <a:srgbClr val="0070C0"/>
                </a:solidFill>
              </a:rPr>
              <a:t>of</a:t>
            </a:r>
            <a:r>
              <a:rPr lang="de-DE" dirty="0">
                <a:solidFill>
                  <a:srgbClr val="0070C0"/>
                </a:solidFill>
              </a:rPr>
              <a:t> LNG </a:t>
            </a:r>
            <a:r>
              <a:rPr lang="de-DE" dirty="0" err="1">
                <a:solidFill>
                  <a:srgbClr val="0070C0"/>
                </a:solidFill>
              </a:rPr>
              <a:t>suppliers</a:t>
            </a:r>
            <a:endParaRPr lang="de-DE" dirty="0">
              <a:solidFill>
                <a:srgbClr val="0070C0"/>
              </a:solidFill>
            </a:endParaRPr>
          </a:p>
        </p:txBody>
      </p:sp>
      <p:cxnSp>
        <p:nvCxnSpPr>
          <p:cNvPr id="36" name="Gerade Verbindung mit Pfeil 35">
            <a:extLst>
              <a:ext uri="{FF2B5EF4-FFF2-40B4-BE49-F238E27FC236}">
                <a16:creationId xmlns:a16="http://schemas.microsoft.com/office/drawing/2014/main" id="{30B6C800-B04E-4F03-BE20-41CA3717A13F}"/>
              </a:ext>
            </a:extLst>
          </p:cNvPr>
          <p:cNvCxnSpPr>
            <a:cxnSpLocks/>
          </p:cNvCxnSpPr>
          <p:nvPr/>
        </p:nvCxnSpPr>
        <p:spPr>
          <a:xfrm>
            <a:off x="8028384" y="1509369"/>
            <a:ext cx="813920" cy="1108458"/>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55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58BDB-8112-4D0E-8162-561027032205}"/>
              </a:ext>
            </a:extLst>
          </p:cNvPr>
          <p:cNvSpPr>
            <a:spLocks noGrp="1"/>
          </p:cNvSpPr>
          <p:nvPr>
            <p:ph type="title"/>
          </p:nvPr>
        </p:nvSpPr>
        <p:spPr/>
        <p:txBody>
          <a:bodyPr/>
          <a:lstStyle/>
          <a:p>
            <a:r>
              <a:rPr lang="de-DE" dirty="0"/>
              <a:t>The </a:t>
            </a:r>
            <a:r>
              <a:rPr lang="de-DE" dirty="0" err="1"/>
              <a:t>role</a:t>
            </a:r>
            <a:r>
              <a:rPr lang="de-DE" dirty="0"/>
              <a:t> </a:t>
            </a:r>
            <a:r>
              <a:rPr lang="de-DE" dirty="0" err="1"/>
              <a:t>of</a:t>
            </a:r>
            <a:r>
              <a:rPr lang="de-DE" dirty="0"/>
              <a:t> LNG in Europe </a:t>
            </a:r>
            <a:r>
              <a:rPr lang="de-DE" dirty="0" err="1"/>
              <a:t>past</a:t>
            </a:r>
            <a:r>
              <a:rPr lang="de-DE" dirty="0"/>
              <a:t> and </a:t>
            </a:r>
            <a:r>
              <a:rPr lang="de-DE" dirty="0" err="1"/>
              <a:t>present</a:t>
            </a:r>
            <a:endParaRPr lang="de-DE" dirty="0"/>
          </a:p>
        </p:txBody>
      </p:sp>
      <p:sp>
        <p:nvSpPr>
          <p:cNvPr id="4" name="Datumsplatzhalter 3">
            <a:extLst>
              <a:ext uri="{FF2B5EF4-FFF2-40B4-BE49-F238E27FC236}">
                <a16:creationId xmlns:a16="http://schemas.microsoft.com/office/drawing/2014/main" id="{B48DE8AC-1189-41E1-AC62-C7FE413C7901}"/>
              </a:ext>
            </a:extLst>
          </p:cNvPr>
          <p:cNvSpPr>
            <a:spLocks noGrp="1"/>
          </p:cNvSpPr>
          <p:nvPr>
            <p:ph type="dt" sz="half" idx="10"/>
          </p:nvPr>
        </p:nvSpPr>
        <p:spPr/>
        <p:txBody>
          <a:bodyPr/>
          <a:lstStyle/>
          <a:p>
            <a:r>
              <a:rPr lang="de-DE"/>
              <a:t>Franziska Holz // 29.11.2022</a:t>
            </a:r>
            <a:endParaRPr lang="en-US" dirty="0"/>
          </a:p>
        </p:txBody>
      </p:sp>
      <p:sp>
        <p:nvSpPr>
          <p:cNvPr id="6" name="Fußzeilenplatzhalter 5">
            <a:extLst>
              <a:ext uri="{FF2B5EF4-FFF2-40B4-BE49-F238E27FC236}">
                <a16:creationId xmlns:a16="http://schemas.microsoft.com/office/drawing/2014/main" id="{909B66B4-BD21-425E-A117-083BA0A0A4D8}"/>
              </a:ext>
            </a:extLst>
          </p:cNvPr>
          <p:cNvSpPr>
            <a:spLocks noGrp="1"/>
          </p:cNvSpPr>
          <p:nvPr>
            <p:ph type="ftr" sz="quarter" idx="11"/>
          </p:nvPr>
        </p:nvSpPr>
        <p:spPr/>
        <p:txBody>
          <a:bodyPr/>
          <a:lstStyle/>
          <a:p>
            <a:r>
              <a:rPr lang="en-US"/>
              <a:t>European gas markets between Ukraine war today and climate neutrality in the future</a:t>
            </a:r>
            <a:endParaRPr lang="en-US" dirty="0"/>
          </a:p>
        </p:txBody>
      </p:sp>
      <p:sp>
        <p:nvSpPr>
          <p:cNvPr id="5" name="Foliennummernplatzhalter 4">
            <a:extLst>
              <a:ext uri="{FF2B5EF4-FFF2-40B4-BE49-F238E27FC236}">
                <a16:creationId xmlns:a16="http://schemas.microsoft.com/office/drawing/2014/main" id="{7EB545D3-DE45-450F-BA17-9300FF0657FC}"/>
              </a:ext>
            </a:extLst>
          </p:cNvPr>
          <p:cNvSpPr>
            <a:spLocks noGrp="1"/>
          </p:cNvSpPr>
          <p:nvPr>
            <p:ph type="sldNum" sz="quarter" idx="12"/>
          </p:nvPr>
        </p:nvSpPr>
        <p:spPr/>
        <p:txBody>
          <a:bodyPr/>
          <a:lstStyle/>
          <a:p>
            <a:fld id="{C6C27512-8F14-41B7-BE07-77D77E55F410}" type="slidenum">
              <a:rPr lang="en-US" smtClean="0"/>
              <a:t>13</a:t>
            </a:fld>
            <a:endParaRPr lang="en-US"/>
          </a:p>
        </p:txBody>
      </p:sp>
      <p:sp>
        <p:nvSpPr>
          <p:cNvPr id="8" name="Rechteck 7">
            <a:extLst>
              <a:ext uri="{FF2B5EF4-FFF2-40B4-BE49-F238E27FC236}">
                <a16:creationId xmlns:a16="http://schemas.microsoft.com/office/drawing/2014/main" id="{7071A9A6-7C78-4AA4-9D88-FBF5BBCB8E88}"/>
              </a:ext>
            </a:extLst>
          </p:cNvPr>
          <p:cNvSpPr/>
          <p:nvPr/>
        </p:nvSpPr>
        <p:spPr>
          <a:xfrm>
            <a:off x="611560" y="3681356"/>
            <a:ext cx="5040560" cy="485774"/>
          </a:xfrm>
          <a:prstGeom prst="rect">
            <a:avLst/>
          </a:prstGeom>
        </p:spPr>
        <p:txBody>
          <a:bodyPr wrap="square">
            <a:spAutoFit/>
          </a:bodyPr>
          <a:lstStyle/>
          <a:p>
            <a:pPr>
              <a:spcAft>
                <a:spcPts val="0"/>
              </a:spcAft>
            </a:pPr>
            <a:r>
              <a:rPr lang="en-US"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LNG exports to the EU (</a:t>
            </a:r>
            <a:r>
              <a:rPr lang="en-US" sz="1400" b="1"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inkl</a:t>
            </a:r>
            <a:r>
              <a:rPr lang="en-US"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UK) 2010–2021, in </a:t>
            </a:r>
            <a:r>
              <a:rPr lang="en-US" sz="1400" b="1"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bcm</a:t>
            </a:r>
            <a:r>
              <a:rPr lang="en-US"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per year</a:t>
            </a:r>
            <a:endParaRPr lang="de-DE" sz="14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75"/>
              </a:spcBef>
              <a:spcAft>
                <a:spcPts val="750"/>
              </a:spcAft>
            </a:pPr>
            <a:r>
              <a:rPr lang="en-US" sz="1050" i="1" dirty="0">
                <a:latin typeface="Calibri" panose="020F0502020204030204" pitchFamily="34" charset="0"/>
                <a:ea typeface="Calibri" panose="020F0502020204030204" pitchFamily="34" charset="0"/>
                <a:cs typeface="Times New Roman" panose="02020603050405020304" pitchFamily="18" charset="0"/>
              </a:rPr>
              <a:t>Source: BP Statistical Review of World Energy (2011, 2016-2022) </a:t>
            </a:r>
            <a:endParaRPr lang="de-DE"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B079827A-0C21-4078-A091-230003354F0C}"/>
              </a:ext>
            </a:extLst>
          </p:cNvPr>
          <p:cNvSpPr txBox="1"/>
          <p:nvPr/>
        </p:nvSpPr>
        <p:spPr>
          <a:xfrm>
            <a:off x="5151299" y="3699777"/>
            <a:ext cx="3992701" cy="2503249"/>
          </a:xfrm>
          <a:prstGeom prst="rect">
            <a:avLst/>
          </a:prstGeom>
          <a:noFill/>
        </p:spPr>
        <p:txBody>
          <a:bodyPr wrap="square" rtlCol="0">
            <a:spAutoFit/>
          </a:bodyPr>
          <a:lstStyle/>
          <a:p>
            <a:pPr>
              <a:spcBef>
                <a:spcPts val="450"/>
              </a:spcBef>
            </a:pPr>
            <a:r>
              <a:rPr lang="en-US" sz="1400" dirty="0"/>
              <a:t>Until ~ 2020:</a:t>
            </a:r>
          </a:p>
          <a:p>
            <a:pPr marL="214313" indent="-214313">
              <a:spcBef>
                <a:spcPts val="450"/>
              </a:spcBef>
              <a:buFontTx/>
              <a:buChar char="-"/>
            </a:pPr>
            <a:r>
              <a:rPr lang="en-US" sz="1400" dirty="0"/>
              <a:t>Small share of total LNG imports   (&lt; 25%)</a:t>
            </a:r>
          </a:p>
          <a:p>
            <a:pPr marL="214313" indent="-214313">
              <a:spcBef>
                <a:spcPts val="450"/>
              </a:spcBef>
              <a:buFontTx/>
              <a:buChar char="-"/>
            </a:pPr>
            <a:r>
              <a:rPr lang="en-US" sz="1400" dirty="0"/>
              <a:t>Main problem: pipeline transport from LNG import terminals to consumers across Europe</a:t>
            </a:r>
          </a:p>
          <a:p>
            <a:pPr marL="214313" indent="-214313">
              <a:spcBef>
                <a:spcPts val="450"/>
              </a:spcBef>
              <a:buFontTx/>
              <a:buChar char="-"/>
            </a:pPr>
            <a:r>
              <a:rPr lang="en-US" sz="1400" dirty="0"/>
              <a:t>National natural gas markets in Europe still quite segmented </a:t>
            </a:r>
          </a:p>
          <a:p>
            <a:pPr marL="214313" indent="-214313">
              <a:spcBef>
                <a:spcPts val="450"/>
              </a:spcBef>
              <a:buFontTx/>
              <a:buChar char="-"/>
            </a:pPr>
            <a:r>
              <a:rPr lang="en-US" sz="1400" dirty="0"/>
              <a:t>However, hub development in some places has increased liquidity and made these markets attractive to LNG suppliers, in particular TTF in NW-Europe</a:t>
            </a:r>
          </a:p>
        </p:txBody>
      </p:sp>
      <p:pic>
        <p:nvPicPr>
          <p:cNvPr id="9" name="Grafik 8">
            <a:extLst>
              <a:ext uri="{FF2B5EF4-FFF2-40B4-BE49-F238E27FC236}">
                <a16:creationId xmlns:a16="http://schemas.microsoft.com/office/drawing/2014/main" id="{7D12A619-3C02-4C67-89C4-5FE1E77EB4A7}"/>
              </a:ext>
            </a:extLst>
          </p:cNvPr>
          <p:cNvPicPr/>
          <p:nvPr/>
        </p:nvPicPr>
        <p:blipFill>
          <a:blip r:embed="rId2"/>
          <a:stretch>
            <a:fillRect/>
          </a:stretch>
        </p:blipFill>
        <p:spPr>
          <a:xfrm>
            <a:off x="7884000" y="6642000"/>
            <a:ext cx="881633" cy="166687"/>
          </a:xfrm>
          <a:prstGeom prst="rect">
            <a:avLst/>
          </a:prstGeom>
        </p:spPr>
      </p:pic>
      <p:sp>
        <p:nvSpPr>
          <p:cNvPr id="11" name="Textfeld 10">
            <a:extLst>
              <a:ext uri="{FF2B5EF4-FFF2-40B4-BE49-F238E27FC236}">
                <a16:creationId xmlns:a16="http://schemas.microsoft.com/office/drawing/2014/main" id="{82D79D6B-9F94-4768-A2F8-817AD7CC3491}"/>
              </a:ext>
            </a:extLst>
          </p:cNvPr>
          <p:cNvSpPr txBox="1"/>
          <p:nvPr/>
        </p:nvSpPr>
        <p:spPr>
          <a:xfrm>
            <a:off x="285800" y="4386841"/>
            <a:ext cx="4865499" cy="584775"/>
          </a:xfrm>
          <a:prstGeom prst="rect">
            <a:avLst/>
          </a:prstGeom>
          <a:solidFill>
            <a:srgbClr val="006666"/>
          </a:solidFill>
        </p:spPr>
        <p:txBody>
          <a:bodyPr wrap="none" rtlCol="0">
            <a:spAutoFit/>
          </a:bodyPr>
          <a:lstStyle/>
          <a:p>
            <a:r>
              <a:rPr lang="en-US" dirty="0">
                <a:solidFill>
                  <a:schemeClr val="bg1"/>
                </a:solidFill>
              </a:rPr>
              <a:t>2022: USA (44%), Russia (17%), Qatar (13%)</a:t>
            </a:r>
          </a:p>
          <a:p>
            <a:r>
              <a:rPr lang="en-US" sz="1400" dirty="0">
                <a:solidFill>
                  <a:schemeClr val="bg1"/>
                </a:solidFill>
              </a:rPr>
              <a:t>Source: </a:t>
            </a:r>
            <a:r>
              <a:rPr lang="en-US" sz="1400" dirty="0">
                <a:solidFill>
                  <a:schemeClr val="bg1"/>
                </a:solidFill>
                <a:hlinkClick r:id="rId3">
                  <a:extLst>
                    <a:ext uri="{A12FA001-AC4F-418D-AE19-62706E023703}">
                      <ahyp:hlinkClr xmlns:ahyp="http://schemas.microsoft.com/office/drawing/2018/hyperlinkcolor" xmlns="" val="tx"/>
                    </a:ext>
                  </a:extLst>
                </a:hlinkClick>
              </a:rPr>
              <a:t>European Commission</a:t>
            </a:r>
            <a:endParaRPr lang="de-DE" sz="1400" dirty="0" err="1">
              <a:solidFill>
                <a:schemeClr val="bg1"/>
              </a:solidFill>
            </a:endParaRPr>
          </a:p>
        </p:txBody>
      </p:sp>
      <p:graphicFrame>
        <p:nvGraphicFramePr>
          <p:cNvPr id="16"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898104543"/>
              </p:ext>
            </p:extLst>
          </p:nvPr>
        </p:nvGraphicFramePr>
        <p:xfrm>
          <a:off x="979008" y="1006739"/>
          <a:ext cx="8028384" cy="25484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058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D35A2E98-0341-45C7-AFC3-866221662082}"/>
              </a:ext>
            </a:extLst>
          </p:cNvPr>
          <p:cNvPicPr/>
          <p:nvPr/>
        </p:nvPicPr>
        <p:blipFill>
          <a:blip r:embed="rId2"/>
          <a:stretch>
            <a:fillRect/>
          </a:stretch>
        </p:blipFill>
        <p:spPr>
          <a:xfrm>
            <a:off x="7884000" y="6642000"/>
            <a:ext cx="881633" cy="166687"/>
          </a:xfrm>
          <a:prstGeom prst="rect">
            <a:avLst/>
          </a:prstGeom>
        </p:spPr>
      </p:pic>
      <p:grpSp>
        <p:nvGrpSpPr>
          <p:cNvPr id="4" name="Gruppieren 3">
            <a:extLst>
              <a:ext uri="{FF2B5EF4-FFF2-40B4-BE49-F238E27FC236}">
                <a16:creationId xmlns:a16="http://schemas.microsoft.com/office/drawing/2014/main" id="{25A49683-9353-4F13-8841-4A75B019C397}"/>
              </a:ext>
            </a:extLst>
          </p:cNvPr>
          <p:cNvGrpSpPr/>
          <p:nvPr/>
        </p:nvGrpSpPr>
        <p:grpSpPr>
          <a:xfrm>
            <a:off x="971600" y="1102831"/>
            <a:ext cx="5760640" cy="2972351"/>
            <a:chOff x="726075" y="1555121"/>
            <a:chExt cx="7539384" cy="4285129"/>
          </a:xfrm>
        </p:grpSpPr>
        <p:graphicFrame>
          <p:nvGraphicFramePr>
            <p:cNvPr id="9" name="Chart 8"/>
            <p:cNvGraphicFramePr>
              <a:graphicFrameLocks/>
            </p:cNvGraphicFramePr>
            <p:nvPr>
              <p:extLst/>
            </p:nvPr>
          </p:nvGraphicFramePr>
          <p:xfrm>
            <a:off x="726075" y="1555121"/>
            <a:ext cx="7539384" cy="428512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a:extLst>
                <a:ext uri="{FF2B5EF4-FFF2-40B4-BE49-F238E27FC236}">
                  <a16:creationId xmlns:a16="http://schemas.microsoft.com/office/drawing/2014/main" id="{6EE5422D-61E7-47BB-A7FA-9F6D551EB3B8}"/>
                </a:ext>
              </a:extLst>
            </p:cNvPr>
            <p:cNvCxnSpPr/>
            <p:nvPr/>
          </p:nvCxnSpPr>
          <p:spPr>
            <a:xfrm>
              <a:off x="6554981" y="1925649"/>
              <a:ext cx="10714" cy="2538775"/>
            </a:xfrm>
            <a:prstGeom prst="straightConnector1">
              <a:avLst/>
            </a:prstGeom>
            <a:ln w="25400">
              <a:solidFill>
                <a:srgbClr val="2C555F"/>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EE5422D-61E7-47BB-A7FA-9F6D551EB3B8}"/>
                </a:ext>
              </a:extLst>
            </p:cNvPr>
            <p:cNvCxnSpPr/>
            <p:nvPr/>
          </p:nvCxnSpPr>
          <p:spPr>
            <a:xfrm>
              <a:off x="6552398" y="1815591"/>
              <a:ext cx="0" cy="1714022"/>
            </a:xfrm>
            <a:prstGeom prst="straightConnector1">
              <a:avLst/>
            </a:prstGeom>
            <a:ln w="25400">
              <a:solidFill>
                <a:srgbClr val="2C555F"/>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3CDF3C2-E99B-4022-B1E3-0C05E184B464}"/>
                </a:ext>
              </a:extLst>
            </p:cNvPr>
            <p:cNvSpPr/>
            <p:nvPr/>
          </p:nvSpPr>
          <p:spPr>
            <a:xfrm>
              <a:off x="5172636" y="2113833"/>
              <a:ext cx="1432603" cy="11457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solidFill>
                    <a:srgbClr val="298271"/>
                  </a:solidFill>
                </a:rPr>
                <a:t>50% </a:t>
              </a:r>
              <a:r>
                <a:rPr lang="hu-HU" sz="1400" b="1" dirty="0">
                  <a:solidFill>
                    <a:srgbClr val="298271"/>
                  </a:solidFill>
                </a:rPr>
                <a:t>-</a:t>
              </a:r>
              <a:r>
                <a:rPr lang="de-DE" sz="1400" b="1" dirty="0">
                  <a:solidFill>
                    <a:srgbClr val="298271"/>
                  </a:solidFill>
                </a:rPr>
                <a:t> 75% </a:t>
              </a:r>
              <a:r>
                <a:rPr lang="en-US" sz="1400" b="1" dirty="0">
                  <a:solidFill>
                    <a:srgbClr val="298271"/>
                  </a:solidFill>
                </a:rPr>
                <a:t>decrease</a:t>
              </a:r>
            </a:p>
          </p:txBody>
        </p:sp>
      </p:grpSp>
      <p:sp>
        <p:nvSpPr>
          <p:cNvPr id="5" name="Cím 4">
            <a:extLst>
              <a:ext uri="{FF2B5EF4-FFF2-40B4-BE49-F238E27FC236}">
                <a16:creationId xmlns:a16="http://schemas.microsoft.com/office/drawing/2014/main" id="{6C95D949-B8D0-44E8-926F-BBC05D8C7CC4}"/>
              </a:ext>
            </a:extLst>
          </p:cNvPr>
          <p:cNvSpPr>
            <a:spLocks noGrp="1"/>
          </p:cNvSpPr>
          <p:nvPr>
            <p:ph type="title"/>
          </p:nvPr>
        </p:nvSpPr>
        <p:spPr>
          <a:xfrm>
            <a:off x="1233497" y="-90218"/>
            <a:ext cx="6271200" cy="936104"/>
          </a:xfrm>
          <a:noFill/>
          <a:ln w="9525">
            <a:noFill/>
            <a:miter lim="800000"/>
            <a:headEnd/>
            <a:tailEnd/>
          </a:ln>
        </p:spPr>
        <p:txBody>
          <a:bodyPr vert="horz" wrap="none" lIns="0" tIns="0" rIns="0" bIns="0" numCol="1" anchor="b" anchorCtr="0" compatLnSpc="1">
            <a:prstTxWarp prst="textNoShape">
              <a:avLst/>
            </a:prstTxWarp>
          </a:bodyPr>
          <a:lstStyle/>
          <a:p>
            <a:pPr algn="l">
              <a:spcAft>
                <a:spcPts val="200"/>
              </a:spcAft>
              <a:buClr>
                <a:schemeClr val="tx2"/>
              </a:buClr>
              <a:buSzPct val="100000"/>
            </a:pPr>
            <a:r>
              <a:rPr lang="en-US" sz="2000" b="0" cap="none" dirty="0">
                <a:solidFill>
                  <a:schemeClr val="bg1"/>
                </a:solidFill>
                <a:latin typeface="Constantia"/>
                <a:ea typeface="ＭＳ Ｐゴシック" pitchFamily="-65" charset="-128"/>
              </a:rPr>
              <a:t>Natural gas demand in climate-friendly pathways: </a:t>
            </a:r>
            <a:br>
              <a:rPr lang="en-US" sz="2000" b="0" cap="none" dirty="0">
                <a:solidFill>
                  <a:schemeClr val="bg1"/>
                </a:solidFill>
                <a:latin typeface="Constantia"/>
                <a:ea typeface="ＭＳ Ｐゴシック" pitchFamily="-65" charset="-128"/>
              </a:rPr>
            </a:br>
            <a:r>
              <a:rPr lang="en-US" sz="2000" b="0" cap="none" dirty="0">
                <a:solidFill>
                  <a:schemeClr val="bg1"/>
                </a:solidFill>
                <a:latin typeface="Constantia"/>
                <a:ea typeface="ＭＳ Ｐゴシック" pitchFamily="-65" charset="-128"/>
              </a:rPr>
              <a:t>uncertain in the short run but decreasing in the long run</a:t>
            </a:r>
          </a:p>
        </p:txBody>
      </p:sp>
      <p:sp>
        <p:nvSpPr>
          <p:cNvPr id="10" name="Slide Number Placeholder 4"/>
          <p:cNvSpPr txBox="1">
            <a:spLocks/>
          </p:cNvSpPr>
          <p:nvPr/>
        </p:nvSpPr>
        <p:spPr>
          <a:xfrm>
            <a:off x="1027971" y="6354937"/>
            <a:ext cx="450732"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B668CD-9077-41A9-BD28-9967E4A5E704}" type="slidenum">
              <a:rPr lang="en-GB" sz="1400" smtClean="0">
                <a:solidFill>
                  <a:srgbClr val="2C555F"/>
                </a:solidFill>
              </a:rPr>
              <a:pPr/>
              <a:t>14</a:t>
            </a:fld>
            <a:endParaRPr lang="en-GB" sz="1400" dirty="0">
              <a:solidFill>
                <a:srgbClr val="2C555F"/>
              </a:solidFill>
            </a:endParaRPr>
          </a:p>
        </p:txBody>
      </p:sp>
      <p:sp>
        <p:nvSpPr>
          <p:cNvPr id="2" name="Textfeld 1">
            <a:extLst>
              <a:ext uri="{FF2B5EF4-FFF2-40B4-BE49-F238E27FC236}">
                <a16:creationId xmlns:a16="http://schemas.microsoft.com/office/drawing/2014/main" id="{85180E1B-859C-4714-943F-93BDAA42B5EA}"/>
              </a:ext>
            </a:extLst>
          </p:cNvPr>
          <p:cNvSpPr txBox="1"/>
          <p:nvPr/>
        </p:nvSpPr>
        <p:spPr>
          <a:xfrm>
            <a:off x="1027971" y="994273"/>
            <a:ext cx="3888432" cy="307777"/>
          </a:xfrm>
          <a:prstGeom prst="rect">
            <a:avLst/>
          </a:prstGeom>
          <a:noFill/>
        </p:spPr>
        <p:txBody>
          <a:bodyPr wrap="square" rtlCol="0">
            <a:spAutoFit/>
          </a:bodyPr>
          <a:lstStyle/>
          <a:p>
            <a:r>
              <a:rPr lang="de-DE" sz="1400" dirty="0"/>
              <a:t>Source: </a:t>
            </a:r>
            <a:r>
              <a:rPr lang="de-DE" sz="1400" dirty="0" err="1"/>
              <a:t>Egging</a:t>
            </a:r>
            <a:r>
              <a:rPr lang="de-DE" sz="1400" dirty="0"/>
              <a:t> et al. (2019, www.set-nav.eu) </a:t>
            </a:r>
          </a:p>
        </p:txBody>
      </p:sp>
      <p:sp>
        <p:nvSpPr>
          <p:cNvPr id="11" name="Pfeil: nach rechts 10">
            <a:extLst>
              <a:ext uri="{FF2B5EF4-FFF2-40B4-BE49-F238E27FC236}">
                <a16:creationId xmlns:a16="http://schemas.microsoft.com/office/drawing/2014/main" id="{EAFC5E7D-7CA4-479A-9478-3AC6954B9799}"/>
              </a:ext>
            </a:extLst>
          </p:cNvPr>
          <p:cNvSpPr/>
          <p:nvPr/>
        </p:nvSpPr>
        <p:spPr>
          <a:xfrm>
            <a:off x="971600" y="4507256"/>
            <a:ext cx="7995697" cy="1588199"/>
          </a:xfrm>
          <a:prstGeom prst="rightArrow">
            <a:avLst>
              <a:gd name="adj1" fmla="val 61929"/>
              <a:gd name="adj2"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bg1"/>
                </a:solidFill>
              </a:rPr>
              <a:t>Import dependency decreases,</a:t>
            </a:r>
          </a:p>
          <a:p>
            <a:r>
              <a:rPr lang="en-US" dirty="0">
                <a:solidFill>
                  <a:schemeClr val="bg1"/>
                </a:solidFill>
              </a:rPr>
              <a:t>potentially further accentuated by RES-gas (hydrogen, synthetic methane)</a:t>
            </a:r>
          </a:p>
        </p:txBody>
      </p:sp>
    </p:spTree>
    <p:extLst>
      <p:ext uri="{BB962C8B-B14F-4D97-AF65-F5344CB8AC3E}">
        <p14:creationId xmlns:p14="http://schemas.microsoft.com/office/powerpoint/2010/main" val="40776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728594F-DC6D-42B3-BFA8-BF3DA92B9D37}"/>
              </a:ext>
            </a:extLst>
          </p:cNvPr>
          <p:cNvSpPr>
            <a:spLocks noGrp="1"/>
          </p:cNvSpPr>
          <p:nvPr>
            <p:ph type="title"/>
          </p:nvPr>
        </p:nvSpPr>
        <p:spPr/>
        <p:txBody>
          <a:bodyPr/>
          <a:lstStyle/>
          <a:p>
            <a:r>
              <a:rPr lang="de-DE" dirty="0"/>
              <a:t>The openENTRANCE </a:t>
            </a:r>
            <a:r>
              <a:rPr lang="de-DE" dirty="0" err="1"/>
              <a:t>scenarios</a:t>
            </a:r>
            <a:r>
              <a:rPr lang="de-DE" dirty="0"/>
              <a:t>: </a:t>
            </a:r>
            <a:r>
              <a:rPr lang="de-DE" dirty="0" err="1"/>
              <a:t>very</a:t>
            </a:r>
            <a:r>
              <a:rPr lang="de-DE" dirty="0"/>
              <a:t> </a:t>
            </a:r>
            <a:r>
              <a:rPr lang="de-DE" dirty="0" err="1"/>
              <a:t>ambitious</a:t>
            </a:r>
            <a:r>
              <a:rPr lang="de-DE" dirty="0"/>
              <a:t>, Paris-</a:t>
            </a:r>
            <a:r>
              <a:rPr lang="de-DE" dirty="0" err="1"/>
              <a:t>compatible</a:t>
            </a:r>
            <a:r>
              <a:rPr lang="de-DE" dirty="0"/>
              <a:t> </a:t>
            </a:r>
            <a:r>
              <a:rPr lang="de-DE" dirty="0" err="1"/>
              <a:t>climate</a:t>
            </a:r>
            <a:r>
              <a:rPr lang="de-DE" dirty="0"/>
              <a:t> </a:t>
            </a:r>
            <a:r>
              <a:rPr lang="de-DE" dirty="0" err="1"/>
              <a:t>targets</a:t>
            </a:r>
            <a:endParaRPr lang="de-DE" dirty="0"/>
          </a:p>
        </p:txBody>
      </p:sp>
      <p:pic>
        <p:nvPicPr>
          <p:cNvPr id="5" name="Grafik 4">
            <a:extLst>
              <a:ext uri="{FF2B5EF4-FFF2-40B4-BE49-F238E27FC236}">
                <a16:creationId xmlns:a16="http://schemas.microsoft.com/office/drawing/2014/main" id="{299EC00A-DAC5-41C3-B961-55F8D2754BF0}"/>
              </a:ext>
            </a:extLst>
          </p:cNvPr>
          <p:cNvPicPr>
            <a:picLocks noChangeAspect="1"/>
          </p:cNvPicPr>
          <p:nvPr/>
        </p:nvPicPr>
        <p:blipFill>
          <a:blip r:embed="rId2"/>
          <a:stretch>
            <a:fillRect/>
          </a:stretch>
        </p:blipFill>
        <p:spPr>
          <a:xfrm>
            <a:off x="1115616" y="1238301"/>
            <a:ext cx="7159687" cy="4381397"/>
          </a:xfrm>
          <a:prstGeom prst="rect">
            <a:avLst/>
          </a:prstGeom>
        </p:spPr>
      </p:pic>
      <p:pic>
        <p:nvPicPr>
          <p:cNvPr id="7" name="Inhaltsplatzhalter 4">
            <a:extLst>
              <a:ext uri="{FF2B5EF4-FFF2-40B4-BE49-F238E27FC236}">
                <a16:creationId xmlns:a16="http://schemas.microsoft.com/office/drawing/2014/main" id="{D1AFB70C-AE1D-47B2-835F-D3593C02E1C9}"/>
              </a:ext>
            </a:extLst>
          </p:cNvPr>
          <p:cNvPicPr>
            <a:picLocks noChangeAspect="1"/>
          </p:cNvPicPr>
          <p:nvPr/>
        </p:nvPicPr>
        <p:blipFill>
          <a:blip r:embed="rId3"/>
          <a:stretch>
            <a:fillRect/>
          </a:stretch>
        </p:blipFill>
        <p:spPr>
          <a:xfrm>
            <a:off x="7236296" y="1195403"/>
            <a:ext cx="1409808" cy="896429"/>
          </a:xfrm>
          <a:prstGeom prst="rect">
            <a:avLst/>
          </a:prstGeom>
        </p:spPr>
      </p:pic>
      <p:sp>
        <p:nvSpPr>
          <p:cNvPr id="8" name="Textfeld 7">
            <a:extLst>
              <a:ext uri="{FF2B5EF4-FFF2-40B4-BE49-F238E27FC236}">
                <a16:creationId xmlns:a16="http://schemas.microsoft.com/office/drawing/2014/main" id="{5BF61A8B-3EF9-4246-85EB-8D614EBBB809}"/>
              </a:ext>
            </a:extLst>
          </p:cNvPr>
          <p:cNvSpPr txBox="1"/>
          <p:nvPr/>
        </p:nvSpPr>
        <p:spPr>
          <a:xfrm>
            <a:off x="1115616" y="5770645"/>
            <a:ext cx="7200800" cy="338554"/>
          </a:xfrm>
          <a:prstGeom prst="rect">
            <a:avLst/>
          </a:prstGeom>
          <a:noFill/>
        </p:spPr>
        <p:txBody>
          <a:bodyPr wrap="square" rtlCol="0">
            <a:spAutoFit/>
          </a:bodyPr>
          <a:lstStyle/>
          <a:p>
            <a:r>
              <a:rPr lang="de-DE" sz="1600" dirty="0"/>
              <a:t>Source: https://openentrance.eu </a:t>
            </a:r>
          </a:p>
        </p:txBody>
      </p:sp>
      <p:pic>
        <p:nvPicPr>
          <p:cNvPr id="9" name="Grafik 8">
            <a:extLst>
              <a:ext uri="{FF2B5EF4-FFF2-40B4-BE49-F238E27FC236}">
                <a16:creationId xmlns:a16="http://schemas.microsoft.com/office/drawing/2014/main" id="{9C1A4490-0093-4787-B253-0BFB185CD96E}"/>
              </a:ext>
            </a:extLst>
          </p:cNvPr>
          <p:cNvPicPr/>
          <p:nvPr/>
        </p:nvPicPr>
        <p:blipFill>
          <a:blip r:embed="rId4"/>
          <a:stretch>
            <a:fillRect/>
          </a:stretch>
        </p:blipFill>
        <p:spPr>
          <a:xfrm>
            <a:off x="7884000" y="6642000"/>
            <a:ext cx="881633" cy="166687"/>
          </a:xfrm>
          <a:prstGeom prst="rect">
            <a:avLst/>
          </a:prstGeom>
        </p:spPr>
      </p:pic>
    </p:spTree>
    <p:extLst>
      <p:ext uri="{BB962C8B-B14F-4D97-AF65-F5344CB8AC3E}">
        <p14:creationId xmlns:p14="http://schemas.microsoft.com/office/powerpoint/2010/main" val="2305973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EA5B87-2505-4F9D-9A50-BB20566489CF}"/>
              </a:ext>
            </a:extLst>
          </p:cNvPr>
          <p:cNvSpPr>
            <a:spLocks noGrp="1"/>
          </p:cNvSpPr>
          <p:nvPr>
            <p:ph type="title"/>
          </p:nvPr>
        </p:nvSpPr>
        <p:spPr/>
        <p:txBody>
          <a:bodyPr/>
          <a:lstStyle/>
          <a:p>
            <a:r>
              <a:rPr lang="de-DE"/>
              <a:t>Gas will continue to play a role until the 2030s</a:t>
            </a:r>
          </a:p>
        </p:txBody>
      </p:sp>
      <p:pic>
        <p:nvPicPr>
          <p:cNvPr id="6" name="Grafik 5">
            <a:extLst>
              <a:ext uri="{FF2B5EF4-FFF2-40B4-BE49-F238E27FC236}">
                <a16:creationId xmlns:a16="http://schemas.microsoft.com/office/drawing/2014/main" id="{054DB14D-ADB2-4A60-AED9-6FFA3C7F1A1E}"/>
              </a:ext>
            </a:extLst>
          </p:cNvPr>
          <p:cNvPicPr>
            <a:picLocks noChangeAspect="1"/>
          </p:cNvPicPr>
          <p:nvPr/>
        </p:nvPicPr>
        <p:blipFill>
          <a:blip r:embed="rId2"/>
          <a:stretch>
            <a:fillRect/>
          </a:stretch>
        </p:blipFill>
        <p:spPr>
          <a:xfrm>
            <a:off x="927595" y="1305188"/>
            <a:ext cx="8079263" cy="4247623"/>
          </a:xfrm>
          <a:prstGeom prst="rect">
            <a:avLst/>
          </a:prstGeom>
        </p:spPr>
      </p:pic>
      <p:sp>
        <p:nvSpPr>
          <p:cNvPr id="7" name="Rechteck: abgerundete Ecken 6">
            <a:extLst>
              <a:ext uri="{FF2B5EF4-FFF2-40B4-BE49-F238E27FC236}">
                <a16:creationId xmlns:a16="http://schemas.microsoft.com/office/drawing/2014/main" id="{71204B24-691E-4015-8B38-078056539E5C}"/>
              </a:ext>
            </a:extLst>
          </p:cNvPr>
          <p:cNvSpPr/>
          <p:nvPr/>
        </p:nvSpPr>
        <p:spPr>
          <a:xfrm>
            <a:off x="7359015" y="2924944"/>
            <a:ext cx="1533466" cy="144016"/>
          </a:xfrm>
          <a:prstGeom prst="roundRect">
            <a:avLst/>
          </a:prstGeom>
          <a:noFill/>
          <a:ln w="12700">
            <a:solidFill>
              <a:srgbClr val="FFC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93F57370-27A0-49D8-AF76-7E5B930AFDF4}"/>
              </a:ext>
            </a:extLst>
          </p:cNvPr>
          <p:cNvSpPr/>
          <p:nvPr/>
        </p:nvSpPr>
        <p:spPr>
          <a:xfrm>
            <a:off x="1002112" y="6249518"/>
            <a:ext cx="7358004" cy="587574"/>
          </a:xfrm>
          <a:prstGeom prst="rect">
            <a:avLst/>
          </a:prstGeom>
        </p:spPr>
        <p:txBody>
          <a:bodyPr wrap="square">
            <a:spAutoFit/>
          </a:bodyPr>
          <a:lstStyle/>
          <a:p>
            <a:pPr>
              <a:spcAft>
                <a:spcPts val="0"/>
              </a:spcAft>
              <a:buNone/>
            </a:pPr>
            <a:r>
              <a:rPr lang="de-DE" sz="1200" dirty="0">
                <a:hlinkClick r:id="rId3"/>
              </a:rPr>
              <a:t>https://openentrance.eu/2021/04/27/genesys-mod-tu-berlin/</a:t>
            </a:r>
            <a:endParaRPr lang="de-DE" sz="1200" dirty="0"/>
          </a:p>
          <a:p>
            <a:pPr>
              <a:spcAft>
                <a:spcPts val="0"/>
              </a:spcAft>
              <a:buNone/>
            </a:pPr>
            <a:r>
              <a:rPr lang="de-DE" sz="1200" dirty="0">
                <a:hlinkClick r:id="rId4"/>
              </a:rPr>
              <a:t>https://github.com/open-modex/model_GENeSYS-MOD</a:t>
            </a:r>
            <a:r>
              <a:rPr lang="de-DE" sz="1200" dirty="0"/>
              <a:t> </a:t>
            </a:r>
          </a:p>
          <a:p>
            <a:pPr>
              <a:spcAft>
                <a:spcPts val="0"/>
              </a:spcAft>
              <a:buNone/>
            </a:pPr>
            <a:r>
              <a:rPr lang="de-DE" sz="1200" dirty="0">
                <a:hlinkClick r:id="rId5"/>
              </a:rPr>
              <a:t>https://git.tu-berlin.de/genesysmod/genesys-mod-public/-/releases/genesysmod3.0</a:t>
            </a:r>
            <a:endParaRPr lang="de-DE" sz="1200" dirty="0"/>
          </a:p>
        </p:txBody>
      </p:sp>
      <p:sp>
        <p:nvSpPr>
          <p:cNvPr id="9" name="Textfeld 8">
            <a:extLst>
              <a:ext uri="{FF2B5EF4-FFF2-40B4-BE49-F238E27FC236}">
                <a16:creationId xmlns:a16="http://schemas.microsoft.com/office/drawing/2014/main" id="{81F68B15-20CB-44D6-8B34-1868EE7237A3}"/>
              </a:ext>
            </a:extLst>
          </p:cNvPr>
          <p:cNvSpPr txBox="1"/>
          <p:nvPr/>
        </p:nvSpPr>
        <p:spPr>
          <a:xfrm>
            <a:off x="827584" y="5608777"/>
            <a:ext cx="8683330" cy="584775"/>
          </a:xfrm>
          <a:prstGeom prst="rect">
            <a:avLst/>
          </a:prstGeom>
          <a:noFill/>
        </p:spPr>
        <p:txBody>
          <a:bodyPr wrap="square" rtlCol="0">
            <a:spAutoFit/>
          </a:bodyPr>
          <a:lstStyle/>
          <a:p>
            <a:r>
              <a:rPr lang="de-DE" sz="1600" dirty="0"/>
              <a:t>Figure: European </a:t>
            </a:r>
            <a:r>
              <a:rPr lang="de-DE" sz="1600" dirty="0" err="1"/>
              <a:t>primary</a:t>
            </a:r>
            <a:r>
              <a:rPr lang="de-DE" sz="1600" dirty="0"/>
              <a:t> </a:t>
            </a:r>
            <a:r>
              <a:rPr lang="de-DE" sz="1600" dirty="0" err="1"/>
              <a:t>energy</a:t>
            </a:r>
            <a:r>
              <a:rPr lang="de-DE" sz="1600" dirty="0"/>
              <a:t> </a:t>
            </a:r>
            <a:r>
              <a:rPr lang="de-DE" sz="1600" dirty="0" err="1"/>
              <a:t>demand</a:t>
            </a:r>
            <a:r>
              <a:rPr lang="de-DE" sz="1600" dirty="0"/>
              <a:t> </a:t>
            </a:r>
            <a:r>
              <a:rPr lang="de-DE" sz="1600" dirty="0" err="1"/>
              <a:t>until</a:t>
            </a:r>
            <a:r>
              <a:rPr lang="de-DE" sz="1600" dirty="0"/>
              <a:t> 2050 in openENTRANCE </a:t>
            </a:r>
            <a:r>
              <a:rPr lang="de-DE" sz="1600" dirty="0" err="1"/>
              <a:t>scenarios</a:t>
            </a:r>
            <a:r>
              <a:rPr lang="de-DE" sz="1600" dirty="0"/>
              <a:t> (</a:t>
            </a:r>
            <a:r>
              <a:rPr lang="de-DE" sz="1600" dirty="0" err="1">
                <a:hlinkClick r:id="rId6"/>
              </a:rPr>
              <a:t>Deliverable</a:t>
            </a:r>
            <a:r>
              <a:rPr lang="de-DE" sz="1600" dirty="0">
                <a:hlinkClick r:id="rId6"/>
              </a:rPr>
              <a:t> 3.2</a:t>
            </a:r>
            <a:r>
              <a:rPr lang="de-DE" sz="1600" dirty="0"/>
              <a:t>)</a:t>
            </a:r>
          </a:p>
        </p:txBody>
      </p:sp>
      <p:pic>
        <p:nvPicPr>
          <p:cNvPr id="10" name="Grafik 9">
            <a:extLst>
              <a:ext uri="{FF2B5EF4-FFF2-40B4-BE49-F238E27FC236}">
                <a16:creationId xmlns:a16="http://schemas.microsoft.com/office/drawing/2014/main" id="{BA1C8113-D0B5-469F-B0DC-609E7F41A20D}"/>
              </a:ext>
            </a:extLst>
          </p:cNvPr>
          <p:cNvPicPr>
            <a:picLocks noChangeAspect="1"/>
          </p:cNvPicPr>
          <p:nvPr/>
        </p:nvPicPr>
        <p:blipFill>
          <a:blip r:embed="rId7"/>
          <a:stretch>
            <a:fillRect/>
          </a:stretch>
        </p:blipFill>
        <p:spPr>
          <a:xfrm>
            <a:off x="7668871" y="4989140"/>
            <a:ext cx="1121775" cy="560101"/>
          </a:xfrm>
          <a:prstGeom prst="rect">
            <a:avLst/>
          </a:prstGeom>
        </p:spPr>
      </p:pic>
      <p:pic>
        <p:nvPicPr>
          <p:cNvPr id="11" name="Inhaltsplatzhalter 4">
            <a:extLst>
              <a:ext uri="{FF2B5EF4-FFF2-40B4-BE49-F238E27FC236}">
                <a16:creationId xmlns:a16="http://schemas.microsoft.com/office/drawing/2014/main" id="{BEB44CF3-7249-4280-B42C-BD27A823800E}"/>
              </a:ext>
            </a:extLst>
          </p:cNvPr>
          <p:cNvPicPr>
            <a:picLocks noChangeAspect="1"/>
          </p:cNvPicPr>
          <p:nvPr/>
        </p:nvPicPr>
        <p:blipFill>
          <a:blip r:embed="rId8"/>
          <a:stretch>
            <a:fillRect/>
          </a:stretch>
        </p:blipFill>
        <p:spPr>
          <a:xfrm>
            <a:off x="7421098" y="216233"/>
            <a:ext cx="1409808" cy="896429"/>
          </a:xfrm>
          <a:prstGeom prst="rect">
            <a:avLst/>
          </a:prstGeom>
        </p:spPr>
      </p:pic>
      <p:sp>
        <p:nvSpPr>
          <p:cNvPr id="12" name="Textfeld 11">
            <a:extLst>
              <a:ext uri="{FF2B5EF4-FFF2-40B4-BE49-F238E27FC236}">
                <a16:creationId xmlns:a16="http://schemas.microsoft.com/office/drawing/2014/main" id="{0B894ED0-68D2-4ABF-A140-DB4CFAEF8F3A}"/>
              </a:ext>
            </a:extLst>
          </p:cNvPr>
          <p:cNvSpPr txBox="1"/>
          <p:nvPr/>
        </p:nvSpPr>
        <p:spPr>
          <a:xfrm>
            <a:off x="1763688" y="1112662"/>
            <a:ext cx="5328592" cy="307777"/>
          </a:xfrm>
          <a:prstGeom prst="rect">
            <a:avLst/>
          </a:prstGeom>
          <a:noFill/>
        </p:spPr>
        <p:txBody>
          <a:bodyPr wrap="square" rtlCol="0">
            <a:spAutoFit/>
          </a:bodyPr>
          <a:lstStyle/>
          <a:p>
            <a:r>
              <a:rPr lang="de-DE" sz="1400" dirty="0"/>
              <a:t>1.5°C		2°C			1.5°C			1.5°C</a:t>
            </a:r>
          </a:p>
        </p:txBody>
      </p:sp>
      <p:pic>
        <p:nvPicPr>
          <p:cNvPr id="13" name="Grafik 12">
            <a:extLst>
              <a:ext uri="{FF2B5EF4-FFF2-40B4-BE49-F238E27FC236}">
                <a16:creationId xmlns:a16="http://schemas.microsoft.com/office/drawing/2014/main" id="{88422E85-F7EF-4F67-AB39-DE87D6649D2B}"/>
              </a:ext>
            </a:extLst>
          </p:cNvPr>
          <p:cNvPicPr/>
          <p:nvPr/>
        </p:nvPicPr>
        <p:blipFill>
          <a:blip r:embed="rId9"/>
          <a:stretch>
            <a:fillRect/>
          </a:stretch>
        </p:blipFill>
        <p:spPr>
          <a:xfrm>
            <a:off x="7884000" y="6642000"/>
            <a:ext cx="881633" cy="166687"/>
          </a:xfrm>
          <a:prstGeom prst="rect">
            <a:avLst/>
          </a:prstGeom>
        </p:spPr>
      </p:pic>
    </p:spTree>
    <p:extLst>
      <p:ext uri="{BB962C8B-B14F-4D97-AF65-F5344CB8AC3E}">
        <p14:creationId xmlns:p14="http://schemas.microsoft.com/office/powerpoint/2010/main" val="3997936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0B8359-DFFF-442C-AF9D-B1DFD8A88DCC}"/>
              </a:ext>
            </a:extLst>
          </p:cNvPr>
          <p:cNvSpPr>
            <a:spLocks noGrp="1"/>
          </p:cNvSpPr>
          <p:nvPr>
            <p:ph type="title"/>
          </p:nvPr>
        </p:nvSpPr>
        <p:spPr/>
        <p:txBody>
          <a:bodyPr/>
          <a:lstStyle/>
          <a:p>
            <a:r>
              <a:rPr lang="de-DE" dirty="0"/>
              <a:t>Phase-out </a:t>
            </a:r>
            <a:r>
              <a:rPr lang="de-DE" dirty="0" err="1"/>
              <a:t>of</a:t>
            </a:r>
            <a:r>
              <a:rPr lang="de-DE" dirty="0"/>
              <a:t> fossil </a:t>
            </a:r>
            <a:r>
              <a:rPr lang="de-DE" dirty="0" err="1"/>
              <a:t>fuels</a:t>
            </a:r>
            <a:r>
              <a:rPr lang="de-DE" dirty="0"/>
              <a:t> will </a:t>
            </a:r>
            <a:r>
              <a:rPr lang="de-DE" dirty="0" err="1"/>
              <a:t>achieve</a:t>
            </a:r>
            <a:r>
              <a:rPr lang="de-DE" dirty="0"/>
              <a:t> EU </a:t>
            </a:r>
            <a:r>
              <a:rPr lang="de-DE" dirty="0" err="1"/>
              <a:t>emissions</a:t>
            </a:r>
            <a:r>
              <a:rPr lang="de-DE" dirty="0"/>
              <a:t> </a:t>
            </a:r>
            <a:r>
              <a:rPr lang="de-DE" dirty="0" err="1"/>
              <a:t>reduction</a:t>
            </a:r>
            <a:endParaRPr lang="de-DE" dirty="0"/>
          </a:p>
        </p:txBody>
      </p:sp>
      <p:sp>
        <p:nvSpPr>
          <p:cNvPr id="4" name="Datumsplatzhalter 3">
            <a:extLst>
              <a:ext uri="{FF2B5EF4-FFF2-40B4-BE49-F238E27FC236}">
                <a16:creationId xmlns:a16="http://schemas.microsoft.com/office/drawing/2014/main" id="{60166F61-D4B6-4D8D-8814-FDC28647D835}"/>
              </a:ext>
            </a:extLst>
          </p:cNvPr>
          <p:cNvSpPr>
            <a:spLocks noGrp="1"/>
          </p:cNvSpPr>
          <p:nvPr>
            <p:ph type="dt" sz="half" idx="10"/>
          </p:nvPr>
        </p:nvSpPr>
        <p:spPr/>
        <p:txBody>
          <a:bodyPr/>
          <a:lstStyle/>
          <a:p>
            <a:fld id="{6D4EBAF9-4770-4A68-AEAE-8917E8C99364}" type="datetime1">
              <a:rPr lang="en-GB" smtClean="0"/>
              <a:t>29/11/2022</a:t>
            </a:fld>
            <a:endParaRPr lang="en-GB"/>
          </a:p>
        </p:txBody>
      </p:sp>
      <p:sp>
        <p:nvSpPr>
          <p:cNvPr id="5" name="Fußzeilenplatzhalter 4">
            <a:extLst>
              <a:ext uri="{FF2B5EF4-FFF2-40B4-BE49-F238E27FC236}">
                <a16:creationId xmlns:a16="http://schemas.microsoft.com/office/drawing/2014/main" id="{5E216409-600C-4959-91E8-D644023708B6}"/>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48D096ED-D899-4D52-B91C-574442964B27}"/>
              </a:ext>
            </a:extLst>
          </p:cNvPr>
          <p:cNvSpPr>
            <a:spLocks noGrp="1"/>
          </p:cNvSpPr>
          <p:nvPr>
            <p:ph type="sldNum" sz="quarter" idx="12"/>
          </p:nvPr>
        </p:nvSpPr>
        <p:spPr/>
        <p:txBody>
          <a:bodyPr/>
          <a:lstStyle/>
          <a:p>
            <a:fld id="{EFAB8014-9DAF-4A96-A0A4-3EA91C85472D}" type="slidenum">
              <a:rPr lang="en-GB" smtClean="0"/>
              <a:t>17</a:t>
            </a:fld>
            <a:endParaRPr lang="en-GB"/>
          </a:p>
        </p:txBody>
      </p:sp>
      <p:pic>
        <p:nvPicPr>
          <p:cNvPr id="8" name="Grafik 7">
            <a:extLst>
              <a:ext uri="{FF2B5EF4-FFF2-40B4-BE49-F238E27FC236}">
                <a16:creationId xmlns:a16="http://schemas.microsoft.com/office/drawing/2014/main" id="{687BDAA1-897B-47CC-AB37-35C41516C144}"/>
              </a:ext>
            </a:extLst>
          </p:cNvPr>
          <p:cNvPicPr>
            <a:picLocks noChangeAspect="1"/>
          </p:cNvPicPr>
          <p:nvPr/>
        </p:nvPicPr>
        <p:blipFill>
          <a:blip r:embed="rId2"/>
          <a:stretch>
            <a:fillRect/>
          </a:stretch>
        </p:blipFill>
        <p:spPr>
          <a:xfrm>
            <a:off x="1271749" y="1268760"/>
            <a:ext cx="7555051" cy="3967467"/>
          </a:xfrm>
          <a:prstGeom prst="rect">
            <a:avLst/>
          </a:prstGeom>
        </p:spPr>
      </p:pic>
      <p:sp>
        <p:nvSpPr>
          <p:cNvPr id="9" name="Textfeld 8">
            <a:extLst>
              <a:ext uri="{FF2B5EF4-FFF2-40B4-BE49-F238E27FC236}">
                <a16:creationId xmlns:a16="http://schemas.microsoft.com/office/drawing/2014/main" id="{E5906B1E-31AF-4857-9FA2-245541F032E6}"/>
              </a:ext>
            </a:extLst>
          </p:cNvPr>
          <p:cNvSpPr txBox="1"/>
          <p:nvPr/>
        </p:nvSpPr>
        <p:spPr>
          <a:xfrm>
            <a:off x="838200" y="5463799"/>
            <a:ext cx="8683330" cy="584775"/>
          </a:xfrm>
          <a:prstGeom prst="rect">
            <a:avLst/>
          </a:prstGeom>
          <a:noFill/>
        </p:spPr>
        <p:txBody>
          <a:bodyPr wrap="square" rtlCol="0">
            <a:spAutoFit/>
          </a:bodyPr>
          <a:lstStyle/>
          <a:p>
            <a:r>
              <a:rPr lang="de-DE" sz="1600" dirty="0"/>
              <a:t>Figure: </a:t>
            </a:r>
            <a:r>
              <a:rPr lang="en-US" sz="1600" dirty="0"/>
              <a:t>Total annual emissions per sector (top) and energy carrier (bottom) until 2050</a:t>
            </a:r>
            <a:r>
              <a:rPr lang="de-DE" sz="1600" dirty="0"/>
              <a:t> in openENTRANCE </a:t>
            </a:r>
            <a:r>
              <a:rPr lang="de-DE" sz="1600" dirty="0" err="1"/>
              <a:t>scenarios</a:t>
            </a:r>
            <a:r>
              <a:rPr lang="de-DE" sz="1600" dirty="0"/>
              <a:t> (</a:t>
            </a:r>
            <a:r>
              <a:rPr lang="de-DE" sz="1600" dirty="0" err="1">
                <a:hlinkClick r:id="rId3"/>
              </a:rPr>
              <a:t>Deliverable</a:t>
            </a:r>
            <a:r>
              <a:rPr lang="de-DE" sz="1600" dirty="0">
                <a:hlinkClick r:id="rId3"/>
              </a:rPr>
              <a:t> 3.2</a:t>
            </a:r>
            <a:r>
              <a:rPr lang="de-DE" sz="1600" dirty="0"/>
              <a:t>)</a:t>
            </a:r>
          </a:p>
        </p:txBody>
      </p:sp>
      <p:sp>
        <p:nvSpPr>
          <p:cNvPr id="10" name="Textfeld 9">
            <a:extLst>
              <a:ext uri="{FF2B5EF4-FFF2-40B4-BE49-F238E27FC236}">
                <a16:creationId xmlns:a16="http://schemas.microsoft.com/office/drawing/2014/main" id="{EA2BB4D6-33CE-4A9D-BC80-899D55F02F10}"/>
              </a:ext>
            </a:extLst>
          </p:cNvPr>
          <p:cNvSpPr txBox="1"/>
          <p:nvPr/>
        </p:nvSpPr>
        <p:spPr>
          <a:xfrm>
            <a:off x="2062522" y="5172339"/>
            <a:ext cx="5328592" cy="307777"/>
          </a:xfrm>
          <a:prstGeom prst="rect">
            <a:avLst/>
          </a:prstGeom>
          <a:noFill/>
        </p:spPr>
        <p:txBody>
          <a:bodyPr wrap="square" rtlCol="0">
            <a:spAutoFit/>
          </a:bodyPr>
          <a:lstStyle/>
          <a:p>
            <a:r>
              <a:rPr lang="de-DE" sz="1400" dirty="0"/>
              <a:t>1.5°C		2°C			1.5°C			1.5°C</a:t>
            </a:r>
          </a:p>
        </p:txBody>
      </p:sp>
      <p:pic>
        <p:nvPicPr>
          <p:cNvPr id="11" name="Grafik 10">
            <a:extLst>
              <a:ext uri="{FF2B5EF4-FFF2-40B4-BE49-F238E27FC236}">
                <a16:creationId xmlns:a16="http://schemas.microsoft.com/office/drawing/2014/main" id="{BF9BAEE2-8590-4DAF-81AB-F86513ECD721}"/>
              </a:ext>
            </a:extLst>
          </p:cNvPr>
          <p:cNvPicPr>
            <a:picLocks noChangeAspect="1"/>
          </p:cNvPicPr>
          <p:nvPr/>
        </p:nvPicPr>
        <p:blipFill>
          <a:blip r:embed="rId4"/>
          <a:stretch>
            <a:fillRect/>
          </a:stretch>
        </p:blipFill>
        <p:spPr>
          <a:xfrm>
            <a:off x="223276" y="973727"/>
            <a:ext cx="1121775" cy="560101"/>
          </a:xfrm>
          <a:prstGeom prst="rect">
            <a:avLst/>
          </a:prstGeom>
        </p:spPr>
      </p:pic>
      <p:pic>
        <p:nvPicPr>
          <p:cNvPr id="12" name="Inhaltsplatzhalter 4">
            <a:extLst>
              <a:ext uri="{FF2B5EF4-FFF2-40B4-BE49-F238E27FC236}">
                <a16:creationId xmlns:a16="http://schemas.microsoft.com/office/drawing/2014/main" id="{C349DD68-3B62-401E-B510-7F4327B1BBA5}"/>
              </a:ext>
            </a:extLst>
          </p:cNvPr>
          <p:cNvPicPr>
            <a:picLocks noChangeAspect="1"/>
          </p:cNvPicPr>
          <p:nvPr/>
        </p:nvPicPr>
        <p:blipFill>
          <a:blip r:embed="rId5"/>
          <a:stretch>
            <a:fillRect/>
          </a:stretch>
        </p:blipFill>
        <p:spPr>
          <a:xfrm>
            <a:off x="7421098" y="216233"/>
            <a:ext cx="1409808" cy="896429"/>
          </a:xfrm>
          <a:prstGeom prst="rect">
            <a:avLst/>
          </a:prstGeom>
        </p:spPr>
      </p:pic>
      <p:pic>
        <p:nvPicPr>
          <p:cNvPr id="13" name="Grafik 12">
            <a:extLst>
              <a:ext uri="{FF2B5EF4-FFF2-40B4-BE49-F238E27FC236}">
                <a16:creationId xmlns:a16="http://schemas.microsoft.com/office/drawing/2014/main" id="{44B2D3BC-9355-4060-9BB4-1DC7B09839DB}"/>
              </a:ext>
            </a:extLst>
          </p:cNvPr>
          <p:cNvPicPr/>
          <p:nvPr/>
        </p:nvPicPr>
        <p:blipFill>
          <a:blip r:embed="rId6"/>
          <a:stretch>
            <a:fillRect/>
          </a:stretch>
        </p:blipFill>
        <p:spPr>
          <a:xfrm>
            <a:off x="7884000" y="6642000"/>
            <a:ext cx="881633" cy="166687"/>
          </a:xfrm>
          <a:prstGeom prst="rect">
            <a:avLst/>
          </a:prstGeom>
        </p:spPr>
      </p:pic>
    </p:spTree>
    <p:extLst>
      <p:ext uri="{BB962C8B-B14F-4D97-AF65-F5344CB8AC3E}">
        <p14:creationId xmlns:p14="http://schemas.microsoft.com/office/powerpoint/2010/main" val="3096840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FAB8014-9DAF-4A96-A0A4-3EA91C85472D}" type="slidenum">
              <a:rPr lang="en-GB" smtClean="0"/>
              <a:t>18</a:t>
            </a:fld>
            <a:endParaRPr lang="en-GB"/>
          </a:p>
        </p:txBody>
      </p:sp>
      <p:sp>
        <p:nvSpPr>
          <p:cNvPr id="6" name="Title 1">
            <a:extLst>
              <a:ext uri="{FF2B5EF4-FFF2-40B4-BE49-F238E27FC236}">
                <a16:creationId xmlns:a16="http://schemas.microsoft.com/office/drawing/2014/main" id="{F5BEC8E7-469B-4D5E-8B6D-CA29104F9C6D}"/>
              </a:ext>
            </a:extLst>
          </p:cNvPr>
          <p:cNvSpPr txBox="1">
            <a:spLocks/>
          </p:cNvSpPr>
          <p:nvPr/>
        </p:nvSpPr>
        <p:spPr>
          <a:xfrm>
            <a:off x="1426631" y="79639"/>
            <a:ext cx="6241393" cy="607733"/>
          </a:xfrm>
          <a:prstGeom prst="rect">
            <a:avLst/>
          </a:prstGeom>
        </p:spPr>
        <p:txBody>
          <a:bodyPr vert="horz" lIns="0" tIns="0" rIns="0" bIns="0" rtlCol="0" anchor="b" anchorCtr="0">
            <a:noAutofit/>
          </a:bodyPr>
          <a:lstStyle>
            <a:lvl1pPr eaLnBrk="1" hangingPunct="1">
              <a:defRPr sz="1600" b="0">
                <a:solidFill>
                  <a:schemeClr val="bg1"/>
                </a:solidFill>
                <a:latin typeface="+mn-lt"/>
                <a:cs typeface="Arial"/>
              </a:defRPr>
            </a:lvl1pPr>
            <a:lvl2pPr algn="ctr" eaLnBrk="1" hangingPunct="1">
              <a:defRPr sz="3200" b="1"/>
            </a:lvl2pPr>
            <a:lvl3pPr algn="ctr" eaLnBrk="1" hangingPunct="1">
              <a:defRPr sz="3200" b="1"/>
            </a:lvl3pPr>
            <a:lvl4pPr algn="ctr" eaLnBrk="1" hangingPunct="1">
              <a:defRPr sz="3200" b="1"/>
            </a:lvl4pPr>
            <a:lvl5pPr algn="ctr" eaLnBrk="1" hangingPunct="1">
              <a:defRPr sz="3200" b="1"/>
            </a:lvl5pPr>
            <a:lvl6pPr marL="457200" algn="ctr" fontAlgn="base">
              <a:spcBef>
                <a:spcPct val="0"/>
              </a:spcBef>
              <a:spcAft>
                <a:spcPct val="0"/>
              </a:spcAft>
              <a:defRPr sz="3200" b="1"/>
            </a:lvl6pPr>
            <a:lvl7pPr marL="914400" algn="ctr" fontAlgn="base">
              <a:spcBef>
                <a:spcPct val="0"/>
              </a:spcBef>
              <a:spcAft>
                <a:spcPct val="0"/>
              </a:spcAft>
              <a:defRPr sz="3200" b="1"/>
            </a:lvl7pPr>
            <a:lvl8pPr marL="1371600" algn="ctr" fontAlgn="base">
              <a:spcBef>
                <a:spcPct val="0"/>
              </a:spcBef>
              <a:spcAft>
                <a:spcPct val="0"/>
              </a:spcAft>
              <a:defRPr sz="3200" b="1"/>
            </a:lvl8pPr>
            <a:lvl9pPr marL="1828800" algn="ctr" fontAlgn="base">
              <a:spcBef>
                <a:spcPct val="0"/>
              </a:spcBef>
              <a:spcAft>
                <a:spcPct val="0"/>
              </a:spcAft>
              <a:defRPr sz="3200" b="1"/>
            </a:lvl9pPr>
          </a:lstStyle>
          <a:p>
            <a:r>
              <a:rPr lang="en-GB" dirty="0"/>
              <a:t>A possible future European energy system without fossil fuels</a:t>
            </a:r>
          </a:p>
        </p:txBody>
      </p:sp>
      <p:grpSp>
        <p:nvGrpSpPr>
          <p:cNvPr id="39" name="Gruppieren 38">
            <a:extLst>
              <a:ext uri="{FF2B5EF4-FFF2-40B4-BE49-F238E27FC236}">
                <a16:creationId xmlns:a16="http://schemas.microsoft.com/office/drawing/2014/main" id="{1793C0AA-1E9B-4FB8-B5FA-BB30D134C2AC}"/>
              </a:ext>
            </a:extLst>
          </p:cNvPr>
          <p:cNvGrpSpPr/>
          <p:nvPr/>
        </p:nvGrpSpPr>
        <p:grpSpPr>
          <a:xfrm>
            <a:off x="374843" y="1475245"/>
            <a:ext cx="8521221" cy="3850224"/>
            <a:chOff x="40771" y="688005"/>
            <a:chExt cx="11932784" cy="5546485"/>
          </a:xfrm>
        </p:grpSpPr>
        <p:grpSp>
          <p:nvGrpSpPr>
            <p:cNvPr id="40" name="Gruppieren 39">
              <a:extLst>
                <a:ext uri="{FF2B5EF4-FFF2-40B4-BE49-F238E27FC236}">
                  <a16:creationId xmlns:a16="http://schemas.microsoft.com/office/drawing/2014/main" id="{B4EFC585-1806-4CA2-8E5A-BD26CC6E8946}"/>
                </a:ext>
              </a:extLst>
            </p:cNvPr>
            <p:cNvGrpSpPr/>
            <p:nvPr/>
          </p:nvGrpSpPr>
          <p:grpSpPr>
            <a:xfrm>
              <a:off x="40771" y="688005"/>
              <a:ext cx="11932784" cy="5546485"/>
              <a:chOff x="40771" y="688005"/>
              <a:chExt cx="11932784" cy="5546485"/>
            </a:xfrm>
          </p:grpSpPr>
          <p:grpSp>
            <p:nvGrpSpPr>
              <p:cNvPr id="43" name="Gruppieren 42">
                <a:extLst>
                  <a:ext uri="{FF2B5EF4-FFF2-40B4-BE49-F238E27FC236}">
                    <a16:creationId xmlns:a16="http://schemas.microsoft.com/office/drawing/2014/main" id="{DB6C5114-6342-4CC4-BD45-CF35B0A02AC7}"/>
                  </a:ext>
                </a:extLst>
              </p:cNvPr>
              <p:cNvGrpSpPr/>
              <p:nvPr/>
            </p:nvGrpSpPr>
            <p:grpSpPr>
              <a:xfrm>
                <a:off x="40771" y="688005"/>
                <a:ext cx="11932784" cy="5546485"/>
                <a:chOff x="69179" y="614604"/>
                <a:chExt cx="11932784" cy="5546485"/>
              </a:xfrm>
            </p:grpSpPr>
            <p:cxnSp>
              <p:nvCxnSpPr>
                <p:cNvPr id="66" name="Gerade Verbindung mit Pfeil 65">
                  <a:extLst>
                    <a:ext uri="{FF2B5EF4-FFF2-40B4-BE49-F238E27FC236}">
                      <a16:creationId xmlns:a16="http://schemas.microsoft.com/office/drawing/2014/main" id="{1C9B7464-F54E-4129-8F12-1277CBAE9E32}"/>
                    </a:ext>
                  </a:extLst>
                </p:cNvPr>
                <p:cNvCxnSpPr>
                  <a:cxnSpLocks/>
                  <a:stCxn id="70" idx="3"/>
                </p:cNvCxnSpPr>
                <p:nvPr/>
              </p:nvCxnSpPr>
              <p:spPr>
                <a:xfrm>
                  <a:off x="4194223" y="1359373"/>
                  <a:ext cx="5314449" cy="5473"/>
                </a:xfrm>
                <a:prstGeom prst="straightConnector1">
                  <a:avLst/>
                </a:prstGeom>
                <a:ln w="603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7" name="Rechteck 66">
                  <a:extLst>
                    <a:ext uri="{FF2B5EF4-FFF2-40B4-BE49-F238E27FC236}">
                      <a16:creationId xmlns:a16="http://schemas.microsoft.com/office/drawing/2014/main" id="{CE0A839E-808C-407B-A6DA-78D7AA17F646}"/>
                    </a:ext>
                  </a:extLst>
                </p:cNvPr>
                <p:cNvSpPr/>
                <p:nvPr/>
              </p:nvSpPr>
              <p:spPr>
                <a:xfrm>
                  <a:off x="5275897" y="818477"/>
                  <a:ext cx="1735072" cy="1080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bg2">
                          <a:lumMod val="10000"/>
                        </a:schemeClr>
                      </a:solidFill>
                    </a:rPr>
                    <a:t>Power grid</a:t>
                  </a:r>
                </a:p>
                <a:p>
                  <a:pPr algn="ctr"/>
                  <a:endParaRPr lang="de-DE" b="1" dirty="0">
                    <a:solidFill>
                      <a:schemeClr val="bg2">
                        <a:lumMod val="10000"/>
                      </a:schemeClr>
                    </a:solidFill>
                  </a:endParaRPr>
                </a:p>
                <a:p>
                  <a:pPr algn="ctr"/>
                  <a:endParaRPr lang="de-DE" dirty="0"/>
                </a:p>
              </p:txBody>
            </p:sp>
            <p:sp>
              <p:nvSpPr>
                <p:cNvPr id="68" name="Rechteck 67">
                  <a:extLst>
                    <a:ext uri="{FF2B5EF4-FFF2-40B4-BE49-F238E27FC236}">
                      <a16:creationId xmlns:a16="http://schemas.microsoft.com/office/drawing/2014/main" id="{5F0ECE0D-028D-46E5-A393-1546EAB3E74B}"/>
                    </a:ext>
                  </a:extLst>
                </p:cNvPr>
                <p:cNvSpPr/>
                <p:nvPr/>
              </p:nvSpPr>
              <p:spPr>
                <a:xfrm>
                  <a:off x="4754478" y="4901515"/>
                  <a:ext cx="1945881" cy="108000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bg2">
                          <a:lumMod val="10000"/>
                        </a:schemeClr>
                      </a:solidFill>
                    </a:rPr>
                    <a:t>Synthetic</a:t>
                  </a:r>
                  <a:r>
                    <a:rPr lang="de-DE" sz="1050" b="1" dirty="0">
                      <a:solidFill>
                        <a:schemeClr val="bg2">
                          <a:lumMod val="10000"/>
                        </a:schemeClr>
                      </a:solidFill>
                    </a:rPr>
                    <a:t> </a:t>
                  </a:r>
                  <a:r>
                    <a:rPr lang="de-DE" sz="1050" b="1" dirty="0" err="1">
                      <a:solidFill>
                        <a:schemeClr val="bg2">
                          <a:lumMod val="10000"/>
                        </a:schemeClr>
                      </a:solidFill>
                    </a:rPr>
                    <a:t>Methane</a:t>
                  </a:r>
                  <a:endParaRPr lang="de-DE" sz="1050" b="1" dirty="0">
                    <a:solidFill>
                      <a:schemeClr val="bg2">
                        <a:lumMod val="10000"/>
                      </a:schemeClr>
                    </a:solidFill>
                  </a:endParaRPr>
                </a:p>
                <a:p>
                  <a:pPr algn="ctr"/>
                  <a:endParaRPr lang="de-DE" b="1" dirty="0">
                    <a:solidFill>
                      <a:schemeClr val="bg2">
                        <a:lumMod val="10000"/>
                      </a:schemeClr>
                    </a:solidFill>
                  </a:endParaRPr>
                </a:p>
                <a:p>
                  <a:pPr algn="ctr"/>
                  <a:endParaRPr lang="de-DE" dirty="0"/>
                </a:p>
              </p:txBody>
            </p:sp>
            <p:sp>
              <p:nvSpPr>
                <p:cNvPr id="69" name="Rechteck 68">
                  <a:extLst>
                    <a:ext uri="{FF2B5EF4-FFF2-40B4-BE49-F238E27FC236}">
                      <a16:creationId xmlns:a16="http://schemas.microsoft.com/office/drawing/2014/main" id="{526F5FAC-8F56-4D30-890C-32F6CD73B2DE}"/>
                    </a:ext>
                  </a:extLst>
                </p:cNvPr>
                <p:cNvSpPr/>
                <p:nvPr/>
              </p:nvSpPr>
              <p:spPr>
                <a:xfrm>
                  <a:off x="69179" y="790107"/>
                  <a:ext cx="1735200" cy="130383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bg2">
                          <a:lumMod val="10000"/>
                        </a:schemeClr>
                      </a:solidFill>
                    </a:rPr>
                    <a:t>Electricity</a:t>
                  </a:r>
                  <a:r>
                    <a:rPr lang="de-DE" sz="1050" b="1" dirty="0">
                      <a:solidFill>
                        <a:schemeClr val="bg2">
                          <a:lumMod val="10000"/>
                        </a:schemeClr>
                      </a:solidFill>
                    </a:rPr>
                    <a:t> </a:t>
                  </a:r>
                  <a:r>
                    <a:rPr lang="en-AU" sz="1050" b="1" dirty="0">
                      <a:solidFill>
                        <a:schemeClr val="bg2">
                          <a:lumMod val="10000"/>
                        </a:schemeClr>
                      </a:solidFill>
                    </a:rPr>
                    <a:t>generation</a:t>
                  </a:r>
                </a:p>
                <a:p>
                  <a:pPr algn="ctr"/>
                  <a:endParaRPr lang="de-DE" b="1" dirty="0">
                    <a:solidFill>
                      <a:schemeClr val="bg2">
                        <a:lumMod val="10000"/>
                      </a:schemeClr>
                    </a:solidFill>
                  </a:endParaRPr>
                </a:p>
                <a:p>
                  <a:pPr algn="ctr"/>
                  <a:endParaRPr lang="de-DE" dirty="0"/>
                </a:p>
              </p:txBody>
            </p:sp>
            <p:sp>
              <p:nvSpPr>
                <p:cNvPr id="70" name="Rechteck 69">
                  <a:extLst>
                    <a:ext uri="{FF2B5EF4-FFF2-40B4-BE49-F238E27FC236}">
                      <a16:creationId xmlns:a16="http://schemas.microsoft.com/office/drawing/2014/main" id="{3D694CAB-C6B5-496D-A629-5826ED606FA0}"/>
                    </a:ext>
                  </a:extLst>
                </p:cNvPr>
                <p:cNvSpPr/>
                <p:nvPr/>
              </p:nvSpPr>
              <p:spPr>
                <a:xfrm>
                  <a:off x="2459151" y="819373"/>
                  <a:ext cx="1735072" cy="1080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bg2">
                          <a:lumMod val="10000"/>
                        </a:schemeClr>
                      </a:solidFill>
                    </a:rPr>
                    <a:t>Electricity</a:t>
                  </a:r>
                </a:p>
                <a:p>
                  <a:pPr algn="ctr"/>
                  <a:endParaRPr lang="de-DE" b="1" dirty="0">
                    <a:solidFill>
                      <a:schemeClr val="bg2">
                        <a:lumMod val="10000"/>
                      </a:schemeClr>
                    </a:solidFill>
                  </a:endParaRPr>
                </a:p>
                <a:p>
                  <a:pPr algn="ctr"/>
                  <a:endParaRPr lang="de-DE" dirty="0"/>
                </a:p>
              </p:txBody>
            </p:sp>
            <p:sp>
              <p:nvSpPr>
                <p:cNvPr id="71" name="Rechteck 70">
                  <a:extLst>
                    <a:ext uri="{FF2B5EF4-FFF2-40B4-BE49-F238E27FC236}">
                      <a16:creationId xmlns:a16="http://schemas.microsoft.com/office/drawing/2014/main" id="{E2DD6CBA-828E-4EAE-9550-34AACF48539E}"/>
                    </a:ext>
                  </a:extLst>
                </p:cNvPr>
                <p:cNvSpPr/>
                <p:nvPr/>
              </p:nvSpPr>
              <p:spPr>
                <a:xfrm>
                  <a:off x="2459561" y="2867768"/>
                  <a:ext cx="1735072" cy="108000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solidFill>
                        <a:schemeClr val="bg2">
                          <a:lumMod val="10000"/>
                        </a:schemeClr>
                      </a:solidFill>
                    </a:rPr>
                    <a:t>Hydrogen</a:t>
                  </a:r>
                </a:p>
                <a:p>
                  <a:pPr algn="ctr"/>
                  <a:endParaRPr lang="de-DE" b="1" dirty="0">
                    <a:solidFill>
                      <a:schemeClr val="bg2">
                        <a:lumMod val="10000"/>
                      </a:schemeClr>
                    </a:solidFill>
                  </a:endParaRPr>
                </a:p>
                <a:p>
                  <a:pPr algn="ctr"/>
                  <a:endParaRPr lang="de-DE" dirty="0"/>
                </a:p>
              </p:txBody>
            </p:sp>
            <p:sp>
              <p:nvSpPr>
                <p:cNvPr id="72" name="Rechteck 71">
                  <a:extLst>
                    <a:ext uri="{FF2B5EF4-FFF2-40B4-BE49-F238E27FC236}">
                      <a16:creationId xmlns:a16="http://schemas.microsoft.com/office/drawing/2014/main" id="{E46060E9-93D7-4DB3-81E6-C7C2E30A7178}"/>
                    </a:ext>
                  </a:extLst>
                </p:cNvPr>
                <p:cNvSpPr/>
                <p:nvPr/>
              </p:nvSpPr>
              <p:spPr>
                <a:xfrm>
                  <a:off x="2459555" y="4907530"/>
                  <a:ext cx="1735072" cy="1080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solidFill>
                        <a:schemeClr val="bg2">
                          <a:lumMod val="10000"/>
                        </a:schemeClr>
                      </a:solidFill>
                    </a:rPr>
                    <a:t>Carbon </a:t>
                  </a:r>
                  <a:r>
                    <a:rPr lang="en-AU" sz="1050" b="1" dirty="0">
                      <a:solidFill>
                        <a:schemeClr val="bg2">
                          <a:lumMod val="10000"/>
                        </a:schemeClr>
                      </a:solidFill>
                    </a:rPr>
                    <a:t>dioxide</a:t>
                  </a:r>
                </a:p>
                <a:p>
                  <a:pPr algn="ctr"/>
                  <a:endParaRPr lang="de-DE" dirty="0"/>
                </a:p>
              </p:txBody>
            </p:sp>
            <p:pic>
              <p:nvPicPr>
                <p:cNvPr id="73" name="Grafik 72">
                  <a:extLst>
                    <a:ext uri="{FF2B5EF4-FFF2-40B4-BE49-F238E27FC236}">
                      <a16:creationId xmlns:a16="http://schemas.microsoft.com/office/drawing/2014/main" id="{5C698D77-9A6B-46BF-AB3C-C5EC01C5D439}"/>
                    </a:ext>
                  </a:extLst>
                </p:cNvPr>
                <p:cNvPicPr>
                  <a:picLocks noChangeAspect="1"/>
                </p:cNvPicPr>
                <p:nvPr/>
              </p:nvPicPr>
              <p:blipFill>
                <a:blip r:embed="rId2"/>
                <a:stretch>
                  <a:fillRect/>
                </a:stretch>
              </p:blipFill>
              <p:spPr>
                <a:xfrm>
                  <a:off x="216655" y="1406901"/>
                  <a:ext cx="594457" cy="584674"/>
                </a:xfrm>
                <a:prstGeom prst="rect">
                  <a:avLst/>
                </a:prstGeom>
              </p:spPr>
            </p:pic>
            <p:pic>
              <p:nvPicPr>
                <p:cNvPr id="74" name="Grafik 73">
                  <a:extLst>
                    <a:ext uri="{FF2B5EF4-FFF2-40B4-BE49-F238E27FC236}">
                      <a16:creationId xmlns:a16="http://schemas.microsoft.com/office/drawing/2014/main" id="{BEF6AF65-36CC-4EBC-AAE8-B3BAAEDBDE44}"/>
                    </a:ext>
                  </a:extLst>
                </p:cNvPr>
                <p:cNvPicPr>
                  <a:picLocks noChangeAspect="1"/>
                </p:cNvPicPr>
                <p:nvPr/>
              </p:nvPicPr>
              <p:blipFill>
                <a:blip r:embed="rId3"/>
                <a:stretch>
                  <a:fillRect/>
                </a:stretch>
              </p:blipFill>
              <p:spPr>
                <a:xfrm>
                  <a:off x="1036462" y="1364846"/>
                  <a:ext cx="594457" cy="584674"/>
                </a:xfrm>
                <a:prstGeom prst="rect">
                  <a:avLst/>
                </a:prstGeom>
              </p:spPr>
            </p:pic>
            <p:pic>
              <p:nvPicPr>
                <p:cNvPr id="75" name="Grafik 74">
                  <a:extLst>
                    <a:ext uri="{FF2B5EF4-FFF2-40B4-BE49-F238E27FC236}">
                      <a16:creationId xmlns:a16="http://schemas.microsoft.com/office/drawing/2014/main" id="{CB19E47F-B874-47AA-BC2A-C4C91BAE779D}"/>
                    </a:ext>
                  </a:extLst>
                </p:cNvPr>
                <p:cNvPicPr>
                  <a:picLocks noChangeAspect="1"/>
                </p:cNvPicPr>
                <p:nvPr/>
              </p:nvPicPr>
              <p:blipFill>
                <a:blip r:embed="rId4"/>
                <a:stretch>
                  <a:fillRect/>
                </a:stretch>
              </p:blipFill>
              <p:spPr>
                <a:xfrm>
                  <a:off x="3063456" y="1296698"/>
                  <a:ext cx="451915" cy="444478"/>
                </a:xfrm>
                <a:prstGeom prst="rect">
                  <a:avLst/>
                </a:prstGeom>
              </p:spPr>
            </p:pic>
            <p:cxnSp>
              <p:nvCxnSpPr>
                <p:cNvPr id="76" name="Gerade Verbindung mit Pfeil 75">
                  <a:extLst>
                    <a:ext uri="{FF2B5EF4-FFF2-40B4-BE49-F238E27FC236}">
                      <a16:creationId xmlns:a16="http://schemas.microsoft.com/office/drawing/2014/main" id="{D23BE20F-9793-4AC7-8238-2B8096ED295F}"/>
                    </a:ext>
                  </a:extLst>
                </p:cNvPr>
                <p:cNvCxnSpPr>
                  <a:cxnSpLocks/>
                </p:cNvCxnSpPr>
                <p:nvPr/>
              </p:nvCxnSpPr>
              <p:spPr>
                <a:xfrm>
                  <a:off x="1918471" y="1410248"/>
                  <a:ext cx="505504" cy="0"/>
                </a:xfrm>
                <a:prstGeom prst="straightConnector1">
                  <a:avLst/>
                </a:prstGeom>
                <a:ln w="603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a:extLst>
                    <a:ext uri="{FF2B5EF4-FFF2-40B4-BE49-F238E27FC236}">
                      <a16:creationId xmlns:a16="http://schemas.microsoft.com/office/drawing/2014/main" id="{027F6689-03B0-4E31-9837-903CEE430E10}"/>
                    </a:ext>
                  </a:extLst>
                </p:cNvPr>
                <p:cNvCxnSpPr>
                  <a:cxnSpLocks/>
                  <a:endCxn id="71" idx="0"/>
                </p:cNvCxnSpPr>
                <p:nvPr/>
              </p:nvCxnSpPr>
              <p:spPr>
                <a:xfrm flipH="1">
                  <a:off x="3327097" y="2023056"/>
                  <a:ext cx="16911" cy="844712"/>
                </a:xfrm>
                <a:prstGeom prst="straightConnector1">
                  <a:avLst/>
                </a:prstGeom>
                <a:ln w="6032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78" name="Grafik 77">
                  <a:extLst>
                    <a:ext uri="{FF2B5EF4-FFF2-40B4-BE49-F238E27FC236}">
                      <a16:creationId xmlns:a16="http://schemas.microsoft.com/office/drawing/2014/main" id="{B6DE3109-AA18-497C-957E-F94501FBCF83}"/>
                    </a:ext>
                  </a:extLst>
                </p:cNvPr>
                <p:cNvPicPr>
                  <a:picLocks noChangeAspect="1"/>
                </p:cNvPicPr>
                <p:nvPr/>
              </p:nvPicPr>
              <p:blipFill>
                <a:blip r:embed="rId5"/>
                <a:stretch>
                  <a:fillRect/>
                </a:stretch>
              </p:blipFill>
              <p:spPr>
                <a:xfrm>
                  <a:off x="2988435" y="3282627"/>
                  <a:ext cx="632958" cy="622542"/>
                </a:xfrm>
                <a:prstGeom prst="rect">
                  <a:avLst/>
                </a:prstGeom>
              </p:spPr>
            </p:pic>
            <p:cxnSp>
              <p:nvCxnSpPr>
                <p:cNvPr id="79" name="Gerade Verbindung mit Pfeil 78">
                  <a:extLst>
                    <a:ext uri="{FF2B5EF4-FFF2-40B4-BE49-F238E27FC236}">
                      <a16:creationId xmlns:a16="http://schemas.microsoft.com/office/drawing/2014/main" id="{0502FCF2-5BBB-4F96-84B8-38F71D907061}"/>
                    </a:ext>
                  </a:extLst>
                </p:cNvPr>
                <p:cNvCxnSpPr>
                  <a:cxnSpLocks/>
                  <a:stCxn id="71" idx="3"/>
                  <a:endCxn id="112" idx="1"/>
                </p:cNvCxnSpPr>
                <p:nvPr/>
              </p:nvCxnSpPr>
              <p:spPr>
                <a:xfrm>
                  <a:off x="4194634" y="3407768"/>
                  <a:ext cx="5314039" cy="8283"/>
                </a:xfrm>
                <a:prstGeom prst="straightConnector1">
                  <a:avLst/>
                </a:prstGeom>
                <a:ln w="603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0" name="Kreuz 79">
                  <a:extLst>
                    <a:ext uri="{FF2B5EF4-FFF2-40B4-BE49-F238E27FC236}">
                      <a16:creationId xmlns:a16="http://schemas.microsoft.com/office/drawing/2014/main" id="{8D6D6697-31A4-4577-9493-0A0C70A707FB}"/>
                    </a:ext>
                  </a:extLst>
                </p:cNvPr>
                <p:cNvSpPr/>
                <p:nvPr/>
              </p:nvSpPr>
              <p:spPr>
                <a:xfrm>
                  <a:off x="3172646" y="4182274"/>
                  <a:ext cx="342725" cy="297390"/>
                </a:xfrm>
                <a:prstGeom prst="plus">
                  <a:avLst>
                    <a:gd name="adj" fmla="val 37371"/>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81" name="Gerade Verbindung mit Pfeil 80">
                  <a:extLst>
                    <a:ext uri="{FF2B5EF4-FFF2-40B4-BE49-F238E27FC236}">
                      <a16:creationId xmlns:a16="http://schemas.microsoft.com/office/drawing/2014/main" id="{91CE720C-AFFA-4791-8AF7-3608EAB11C10}"/>
                    </a:ext>
                  </a:extLst>
                </p:cNvPr>
                <p:cNvCxnSpPr>
                  <a:cxnSpLocks/>
                  <a:stCxn id="68" idx="3"/>
                </p:cNvCxnSpPr>
                <p:nvPr/>
              </p:nvCxnSpPr>
              <p:spPr>
                <a:xfrm flipV="1">
                  <a:off x="6700359" y="5426668"/>
                  <a:ext cx="2849828" cy="14848"/>
                </a:xfrm>
                <a:prstGeom prst="straightConnector1">
                  <a:avLst/>
                </a:prstGeom>
                <a:ln w="603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Gerade Verbindung 23">
                  <a:extLst>
                    <a:ext uri="{FF2B5EF4-FFF2-40B4-BE49-F238E27FC236}">
                      <a16:creationId xmlns:a16="http://schemas.microsoft.com/office/drawing/2014/main" id="{21DC248F-FDB0-4623-8172-11606C142091}"/>
                    </a:ext>
                  </a:extLst>
                </p:cNvPr>
                <p:cNvCxnSpPr>
                  <a:cxnSpLocks/>
                </p:cNvCxnSpPr>
                <p:nvPr/>
              </p:nvCxnSpPr>
              <p:spPr>
                <a:xfrm>
                  <a:off x="4308057" y="5486709"/>
                  <a:ext cx="300893" cy="0"/>
                </a:xfrm>
                <a:prstGeom prst="line">
                  <a:avLst/>
                </a:prstGeom>
                <a:ln w="603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Gerade Verbindung 25">
                  <a:extLst>
                    <a:ext uri="{FF2B5EF4-FFF2-40B4-BE49-F238E27FC236}">
                      <a16:creationId xmlns:a16="http://schemas.microsoft.com/office/drawing/2014/main" id="{B987252D-3816-4B44-8998-A48244DA577A}"/>
                    </a:ext>
                  </a:extLst>
                </p:cNvPr>
                <p:cNvCxnSpPr>
                  <a:cxnSpLocks/>
                </p:cNvCxnSpPr>
                <p:nvPr/>
              </p:nvCxnSpPr>
              <p:spPr>
                <a:xfrm>
                  <a:off x="4308057" y="5370866"/>
                  <a:ext cx="300893" cy="0"/>
                </a:xfrm>
                <a:prstGeom prst="line">
                  <a:avLst/>
                </a:prstGeom>
                <a:ln w="603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84" name="Grafik 83">
                  <a:extLst>
                    <a:ext uri="{FF2B5EF4-FFF2-40B4-BE49-F238E27FC236}">
                      <a16:creationId xmlns:a16="http://schemas.microsoft.com/office/drawing/2014/main" id="{02BB75CF-7B88-4153-A667-6FAF84232C2A}"/>
                    </a:ext>
                  </a:extLst>
                </p:cNvPr>
                <p:cNvPicPr>
                  <a:picLocks noChangeAspect="1"/>
                </p:cNvPicPr>
                <p:nvPr/>
              </p:nvPicPr>
              <p:blipFill>
                <a:blip r:embed="rId6"/>
                <a:stretch>
                  <a:fillRect/>
                </a:stretch>
              </p:blipFill>
              <p:spPr>
                <a:xfrm>
                  <a:off x="5371511" y="5270276"/>
                  <a:ext cx="640462" cy="654489"/>
                </a:xfrm>
                <a:prstGeom prst="rect">
                  <a:avLst/>
                </a:prstGeom>
              </p:spPr>
            </p:pic>
            <p:pic>
              <p:nvPicPr>
                <p:cNvPr id="85" name="Grafik 84">
                  <a:extLst>
                    <a:ext uri="{FF2B5EF4-FFF2-40B4-BE49-F238E27FC236}">
                      <a16:creationId xmlns:a16="http://schemas.microsoft.com/office/drawing/2014/main" id="{ED7E6B12-D642-4C8D-AD67-6C0E3F4BE23E}"/>
                    </a:ext>
                  </a:extLst>
                </p:cNvPr>
                <p:cNvPicPr>
                  <a:picLocks noChangeAspect="1"/>
                </p:cNvPicPr>
                <p:nvPr/>
              </p:nvPicPr>
              <p:blipFill>
                <a:blip r:embed="rId7"/>
                <a:stretch>
                  <a:fillRect/>
                </a:stretch>
              </p:blipFill>
              <p:spPr>
                <a:xfrm>
                  <a:off x="2772845" y="5467002"/>
                  <a:ext cx="1064130" cy="240804"/>
                </a:xfrm>
                <a:prstGeom prst="rect">
                  <a:avLst/>
                </a:prstGeom>
              </p:spPr>
            </p:pic>
            <p:pic>
              <p:nvPicPr>
                <p:cNvPr id="86" name="Grafik 85">
                  <a:extLst>
                    <a:ext uri="{FF2B5EF4-FFF2-40B4-BE49-F238E27FC236}">
                      <a16:creationId xmlns:a16="http://schemas.microsoft.com/office/drawing/2014/main" id="{84FFA967-0B69-4FF3-AAC1-114CCB8083F9}"/>
                    </a:ext>
                  </a:extLst>
                </p:cNvPr>
                <p:cNvPicPr>
                  <a:picLocks noChangeAspect="1"/>
                </p:cNvPicPr>
                <p:nvPr/>
              </p:nvPicPr>
              <p:blipFill>
                <a:blip r:embed="rId8"/>
                <a:stretch>
                  <a:fillRect/>
                </a:stretch>
              </p:blipFill>
              <p:spPr>
                <a:xfrm>
                  <a:off x="5799959" y="1269224"/>
                  <a:ext cx="640462" cy="629921"/>
                </a:xfrm>
                <a:prstGeom prst="rect">
                  <a:avLst/>
                </a:prstGeom>
              </p:spPr>
            </p:pic>
            <p:sp>
              <p:nvSpPr>
                <p:cNvPr id="87" name="Rechteck 86">
                  <a:extLst>
                    <a:ext uri="{FF2B5EF4-FFF2-40B4-BE49-F238E27FC236}">
                      <a16:creationId xmlns:a16="http://schemas.microsoft.com/office/drawing/2014/main" id="{3E11A362-E76F-477F-ABA2-E9727CB4705A}"/>
                    </a:ext>
                  </a:extLst>
                </p:cNvPr>
                <p:cNvSpPr/>
                <p:nvPr/>
              </p:nvSpPr>
              <p:spPr>
                <a:xfrm>
                  <a:off x="7185014" y="4901514"/>
                  <a:ext cx="1735072" cy="1080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bg2">
                          <a:lumMod val="10000"/>
                        </a:schemeClr>
                      </a:solidFill>
                    </a:rPr>
                    <a:t>Gas grid</a:t>
                  </a:r>
                </a:p>
                <a:p>
                  <a:pPr algn="ctr"/>
                  <a:endParaRPr lang="de-DE" b="1" dirty="0">
                    <a:solidFill>
                      <a:schemeClr val="bg2">
                        <a:lumMod val="10000"/>
                      </a:schemeClr>
                    </a:solidFill>
                  </a:endParaRPr>
                </a:p>
                <a:p>
                  <a:pPr algn="ctr"/>
                  <a:endParaRPr lang="de-DE" dirty="0"/>
                </a:p>
              </p:txBody>
            </p:sp>
            <p:pic>
              <p:nvPicPr>
                <p:cNvPr id="88" name="Grafik 87">
                  <a:extLst>
                    <a:ext uri="{FF2B5EF4-FFF2-40B4-BE49-F238E27FC236}">
                      <a16:creationId xmlns:a16="http://schemas.microsoft.com/office/drawing/2014/main" id="{9F574079-C269-4964-BB01-B997125F4FDC}"/>
                    </a:ext>
                  </a:extLst>
                </p:cNvPr>
                <p:cNvPicPr>
                  <a:picLocks noChangeAspect="1"/>
                </p:cNvPicPr>
                <p:nvPr/>
              </p:nvPicPr>
              <p:blipFill>
                <a:blip r:embed="rId9"/>
                <a:stretch>
                  <a:fillRect/>
                </a:stretch>
              </p:blipFill>
              <p:spPr>
                <a:xfrm>
                  <a:off x="7702284" y="5236978"/>
                  <a:ext cx="733148" cy="721083"/>
                </a:xfrm>
                <a:prstGeom prst="rect">
                  <a:avLst/>
                </a:prstGeom>
              </p:spPr>
            </p:pic>
            <p:grpSp>
              <p:nvGrpSpPr>
                <p:cNvPr id="89" name="Gruppieren 88">
                  <a:extLst>
                    <a:ext uri="{FF2B5EF4-FFF2-40B4-BE49-F238E27FC236}">
                      <a16:creationId xmlns:a16="http://schemas.microsoft.com/office/drawing/2014/main" id="{BBECB29A-9EFD-48C4-8E1F-2C3BEDD3E5A4}"/>
                    </a:ext>
                  </a:extLst>
                </p:cNvPr>
                <p:cNvGrpSpPr/>
                <p:nvPr/>
              </p:nvGrpSpPr>
              <p:grpSpPr>
                <a:xfrm>
                  <a:off x="9503130" y="614604"/>
                  <a:ext cx="2468114" cy="1618691"/>
                  <a:chOff x="8245154" y="939310"/>
                  <a:chExt cx="2468114" cy="1618691"/>
                </a:xfrm>
              </p:grpSpPr>
              <p:sp>
                <p:nvSpPr>
                  <p:cNvPr id="132" name="Rechteck 131">
                    <a:extLst>
                      <a:ext uri="{FF2B5EF4-FFF2-40B4-BE49-F238E27FC236}">
                        <a16:creationId xmlns:a16="http://schemas.microsoft.com/office/drawing/2014/main" id="{23461241-4E48-44AD-B2C9-D5C907579DAF}"/>
                      </a:ext>
                    </a:extLst>
                  </p:cNvPr>
                  <p:cNvSpPr/>
                  <p:nvPr/>
                </p:nvSpPr>
                <p:spPr>
                  <a:xfrm>
                    <a:off x="8245154" y="939310"/>
                    <a:ext cx="2468114" cy="1618691"/>
                  </a:xfrm>
                  <a:prstGeom prst="rect">
                    <a:avLst/>
                  </a:prstGeom>
                  <a:solidFill>
                    <a:schemeClr val="accent4">
                      <a:lumMod val="20000"/>
                      <a:lumOff val="80000"/>
                    </a:schemeClr>
                  </a:solidFill>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pic>
                <p:nvPicPr>
                  <p:cNvPr id="133" name="Grafik 132" descr="Elektroauto mit einfarbiger Füllung">
                    <a:extLst>
                      <a:ext uri="{FF2B5EF4-FFF2-40B4-BE49-F238E27FC236}">
                        <a16:creationId xmlns:a16="http://schemas.microsoft.com/office/drawing/2014/main" id="{D775E04E-A3FD-453E-93DE-624EBA3A48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245154" y="1053854"/>
                    <a:ext cx="914400" cy="914400"/>
                  </a:xfrm>
                  <a:prstGeom prst="rect">
                    <a:avLst/>
                  </a:prstGeom>
                </p:spPr>
              </p:pic>
              <p:grpSp>
                <p:nvGrpSpPr>
                  <p:cNvPr id="134" name="Gruppieren 133">
                    <a:extLst>
                      <a:ext uri="{FF2B5EF4-FFF2-40B4-BE49-F238E27FC236}">
                        <a16:creationId xmlns:a16="http://schemas.microsoft.com/office/drawing/2014/main" id="{D91970CC-12AB-4DA0-8A4A-EB5A05CCB3B8}"/>
                      </a:ext>
                    </a:extLst>
                  </p:cNvPr>
                  <p:cNvGrpSpPr/>
                  <p:nvPr/>
                </p:nvGrpSpPr>
                <p:grpSpPr>
                  <a:xfrm>
                    <a:off x="9612532" y="996576"/>
                    <a:ext cx="1067326" cy="755917"/>
                    <a:chOff x="10394452" y="382972"/>
                    <a:chExt cx="1067326" cy="755917"/>
                  </a:xfrm>
                </p:grpSpPr>
                <p:sp>
                  <p:nvSpPr>
                    <p:cNvPr id="142" name="Freihandform: Form 141">
                      <a:extLst>
                        <a:ext uri="{FF2B5EF4-FFF2-40B4-BE49-F238E27FC236}">
                          <a16:creationId xmlns:a16="http://schemas.microsoft.com/office/drawing/2014/main" id="{E81078F8-D1B0-4870-8FC8-A79643897120}"/>
                        </a:ext>
                      </a:extLst>
                    </p:cNvPr>
                    <p:cNvSpPr/>
                    <p:nvPr/>
                  </p:nvSpPr>
                  <p:spPr>
                    <a:xfrm>
                      <a:off x="10394452" y="382972"/>
                      <a:ext cx="1067326" cy="755917"/>
                    </a:xfrm>
                    <a:custGeom>
                      <a:avLst/>
                      <a:gdLst>
                        <a:gd name="connsiteX0" fmla="*/ 108899 w 789298"/>
                        <a:gd name="connsiteY0" fmla="*/ 392087 h 699134"/>
                        <a:gd name="connsiteX1" fmla="*/ 108899 w 789298"/>
                        <a:gd name="connsiteY1" fmla="*/ 698906 h 699134"/>
                        <a:gd name="connsiteX2" fmla="*/ 680399 w 789298"/>
                        <a:gd name="connsiteY2" fmla="*/ 699135 h 699134"/>
                        <a:gd name="connsiteX3" fmla="*/ 680399 w 789298"/>
                        <a:gd name="connsiteY3" fmla="*/ 391687 h 699134"/>
                        <a:gd name="connsiteX4" fmla="*/ 727729 w 789298"/>
                        <a:gd name="connsiteY4" fmla="*/ 436455 h 699134"/>
                        <a:gd name="connsiteX5" fmla="*/ 789299 w 789298"/>
                        <a:gd name="connsiteY5" fmla="*/ 374894 h 699134"/>
                        <a:gd name="connsiteX6" fmla="*/ 394649 w 789298"/>
                        <a:gd name="connsiteY6" fmla="*/ 0 h 699134"/>
                        <a:gd name="connsiteX7" fmla="*/ 0 w 789298"/>
                        <a:gd name="connsiteY7" fmla="*/ 374885 h 699134"/>
                        <a:gd name="connsiteX8" fmla="*/ 61808 w 789298"/>
                        <a:gd name="connsiteY8" fmla="*/ 436683 h 699134"/>
                        <a:gd name="connsiteX9" fmla="*/ 661349 w 789298"/>
                        <a:gd name="connsiteY9" fmla="*/ 680085 h 699134"/>
                        <a:gd name="connsiteX10" fmla="*/ 127949 w 789298"/>
                        <a:gd name="connsiteY10" fmla="*/ 679866 h 699134"/>
                        <a:gd name="connsiteX11" fmla="*/ 127949 w 789298"/>
                        <a:gd name="connsiteY11" fmla="*/ 374047 h 699134"/>
                        <a:gd name="connsiteX12" fmla="*/ 394649 w 789298"/>
                        <a:gd name="connsiteY12" fmla="*/ 121482 h 699134"/>
                        <a:gd name="connsiteX13" fmla="*/ 661349 w 789298"/>
                        <a:gd name="connsiteY13" fmla="*/ 373675 h 699134"/>
                        <a:gd name="connsiteX14" fmla="*/ 62160 w 789298"/>
                        <a:gd name="connsiteY14" fmla="*/ 410108 h 699134"/>
                        <a:gd name="connsiteX15" fmla="*/ 27299 w 789298"/>
                        <a:gd name="connsiteY15" fmla="*/ 375285 h 699134"/>
                        <a:gd name="connsiteX16" fmla="*/ 394649 w 789298"/>
                        <a:gd name="connsiteY16" fmla="*/ 26251 h 699134"/>
                        <a:gd name="connsiteX17" fmla="*/ 762000 w 789298"/>
                        <a:gd name="connsiteY17" fmla="*/ 375285 h 699134"/>
                        <a:gd name="connsiteX18" fmla="*/ 727358 w 789298"/>
                        <a:gd name="connsiteY18" fmla="*/ 409880 h 699134"/>
                        <a:gd name="connsiteX19" fmla="*/ 394649 w 789298"/>
                        <a:gd name="connsiteY19" fmla="*/ 95250 h 69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298" h="699134">
                          <a:moveTo>
                            <a:pt x="108899" y="392087"/>
                          </a:moveTo>
                          <a:lnTo>
                            <a:pt x="108899" y="698906"/>
                          </a:lnTo>
                          <a:lnTo>
                            <a:pt x="680399" y="699135"/>
                          </a:lnTo>
                          <a:lnTo>
                            <a:pt x="680399" y="391687"/>
                          </a:lnTo>
                          <a:lnTo>
                            <a:pt x="727729" y="436455"/>
                          </a:lnTo>
                          <a:lnTo>
                            <a:pt x="789299" y="374894"/>
                          </a:lnTo>
                          <a:lnTo>
                            <a:pt x="394649" y="0"/>
                          </a:lnTo>
                          <a:lnTo>
                            <a:pt x="0" y="374885"/>
                          </a:lnTo>
                          <a:lnTo>
                            <a:pt x="61808" y="436683"/>
                          </a:lnTo>
                          <a:close/>
                          <a:moveTo>
                            <a:pt x="661349" y="680085"/>
                          </a:moveTo>
                          <a:lnTo>
                            <a:pt x="127949" y="679866"/>
                          </a:lnTo>
                          <a:lnTo>
                            <a:pt x="127949" y="374047"/>
                          </a:lnTo>
                          <a:lnTo>
                            <a:pt x="394649" y="121482"/>
                          </a:lnTo>
                          <a:lnTo>
                            <a:pt x="661349" y="373675"/>
                          </a:lnTo>
                          <a:close/>
                          <a:moveTo>
                            <a:pt x="62160" y="410108"/>
                          </a:moveTo>
                          <a:lnTo>
                            <a:pt x="27299" y="375285"/>
                          </a:lnTo>
                          <a:lnTo>
                            <a:pt x="394649" y="26251"/>
                          </a:lnTo>
                          <a:lnTo>
                            <a:pt x="762000" y="375285"/>
                          </a:lnTo>
                          <a:lnTo>
                            <a:pt x="727358" y="409880"/>
                          </a:lnTo>
                          <a:lnTo>
                            <a:pt x="394649" y="95250"/>
                          </a:lnTo>
                          <a:close/>
                        </a:path>
                      </a:pathLst>
                    </a:custGeom>
                    <a:solidFill>
                      <a:srgbClr val="000000"/>
                    </a:solidFill>
                    <a:ln w="9525" cap="flat">
                      <a:noFill/>
                      <a:prstDash val="solid"/>
                      <a:miter/>
                    </a:ln>
                  </p:spPr>
                  <p:txBody>
                    <a:bodyPr rtlCol="0" anchor="ctr"/>
                    <a:lstStyle/>
                    <a:p>
                      <a:endParaRPr lang="de-DE"/>
                    </a:p>
                  </p:txBody>
                </p:sp>
                <p:grpSp>
                  <p:nvGrpSpPr>
                    <p:cNvPr id="143" name="Gruppieren 142">
                      <a:extLst>
                        <a:ext uri="{FF2B5EF4-FFF2-40B4-BE49-F238E27FC236}">
                          <a16:creationId xmlns:a16="http://schemas.microsoft.com/office/drawing/2014/main" id="{44970E15-C1CE-4F5A-B5EF-2D910AB3BA56}"/>
                        </a:ext>
                      </a:extLst>
                    </p:cNvPr>
                    <p:cNvGrpSpPr/>
                    <p:nvPr/>
                  </p:nvGrpSpPr>
                  <p:grpSpPr>
                    <a:xfrm>
                      <a:off x="10623578" y="749705"/>
                      <a:ext cx="585257" cy="313572"/>
                      <a:chOff x="1780276" y="5378082"/>
                      <a:chExt cx="722597" cy="399878"/>
                    </a:xfrm>
                  </p:grpSpPr>
                  <p:grpSp>
                    <p:nvGrpSpPr>
                      <p:cNvPr id="144" name="Gruppieren 143">
                        <a:extLst>
                          <a:ext uri="{FF2B5EF4-FFF2-40B4-BE49-F238E27FC236}">
                            <a16:creationId xmlns:a16="http://schemas.microsoft.com/office/drawing/2014/main" id="{774641D9-8C5E-455C-8528-9A103A370BC4}"/>
                          </a:ext>
                        </a:extLst>
                      </p:cNvPr>
                      <p:cNvGrpSpPr/>
                      <p:nvPr/>
                    </p:nvGrpSpPr>
                    <p:grpSpPr>
                      <a:xfrm>
                        <a:off x="1780276" y="5448555"/>
                        <a:ext cx="329405" cy="329405"/>
                        <a:chOff x="7934042" y="1527756"/>
                        <a:chExt cx="414454" cy="457199"/>
                      </a:xfrm>
                    </p:grpSpPr>
                    <p:pic>
                      <p:nvPicPr>
                        <p:cNvPr id="149" name="Grafik 148" descr="Blitz mit einfarbiger Füllung">
                          <a:extLst>
                            <a:ext uri="{FF2B5EF4-FFF2-40B4-BE49-F238E27FC236}">
                              <a16:creationId xmlns:a16="http://schemas.microsoft.com/office/drawing/2014/main" id="{FAEFE2FD-72F0-4D42-B702-A72275F1923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7988686" y="1581852"/>
                          <a:ext cx="317420" cy="402852"/>
                        </a:xfrm>
                        <a:prstGeom prst="rect">
                          <a:avLst/>
                        </a:prstGeom>
                      </p:spPr>
                    </p:pic>
                    <p:sp>
                      <p:nvSpPr>
                        <p:cNvPr id="150" name="Ellipse 149">
                          <a:extLst>
                            <a:ext uri="{FF2B5EF4-FFF2-40B4-BE49-F238E27FC236}">
                              <a16:creationId xmlns:a16="http://schemas.microsoft.com/office/drawing/2014/main" id="{100E187E-BF1B-42FE-8D6C-6A120B5F0ED6}"/>
                            </a:ext>
                          </a:extLst>
                        </p:cNvPr>
                        <p:cNvSpPr/>
                        <p:nvPr/>
                      </p:nvSpPr>
                      <p:spPr>
                        <a:xfrm>
                          <a:off x="7934042" y="1527756"/>
                          <a:ext cx="414454" cy="4571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5" name="Gruppieren 144">
                        <a:extLst>
                          <a:ext uri="{FF2B5EF4-FFF2-40B4-BE49-F238E27FC236}">
                            <a16:creationId xmlns:a16="http://schemas.microsoft.com/office/drawing/2014/main" id="{7848C306-7708-4C26-B45D-69B6921BD065}"/>
                          </a:ext>
                        </a:extLst>
                      </p:cNvPr>
                      <p:cNvGrpSpPr/>
                      <p:nvPr/>
                    </p:nvGrpSpPr>
                    <p:grpSpPr>
                      <a:xfrm>
                        <a:off x="2066223" y="5378082"/>
                        <a:ext cx="436650" cy="312235"/>
                        <a:chOff x="2502873" y="6075114"/>
                        <a:chExt cx="436650" cy="312235"/>
                      </a:xfrm>
                    </p:grpSpPr>
                    <p:cxnSp>
                      <p:nvCxnSpPr>
                        <p:cNvPr id="146" name="Verbinder: gekrümmt 145">
                          <a:extLst>
                            <a:ext uri="{FF2B5EF4-FFF2-40B4-BE49-F238E27FC236}">
                              <a16:creationId xmlns:a16="http://schemas.microsoft.com/office/drawing/2014/main" id="{2E59EF99-41FC-49AC-9AC9-9881E4B6A316}"/>
                            </a:ext>
                          </a:extLst>
                        </p:cNvPr>
                        <p:cNvCxnSpPr/>
                        <p:nvPr/>
                      </p:nvCxnSpPr>
                      <p:spPr>
                        <a:xfrm flipV="1">
                          <a:off x="2502873" y="6075114"/>
                          <a:ext cx="384048" cy="91474"/>
                        </a:xfrm>
                        <a:prstGeom prst="curved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Verbinder: gekrümmt 146">
                          <a:extLst>
                            <a:ext uri="{FF2B5EF4-FFF2-40B4-BE49-F238E27FC236}">
                              <a16:creationId xmlns:a16="http://schemas.microsoft.com/office/drawing/2014/main" id="{578F5441-D77C-488F-9CEA-D5B0B9F8F2BE}"/>
                            </a:ext>
                          </a:extLst>
                        </p:cNvPr>
                        <p:cNvCxnSpPr>
                          <a:cxnSpLocks/>
                        </p:cNvCxnSpPr>
                        <p:nvPr/>
                      </p:nvCxnSpPr>
                      <p:spPr>
                        <a:xfrm flipV="1">
                          <a:off x="2555475" y="6175169"/>
                          <a:ext cx="384048" cy="91474"/>
                        </a:xfrm>
                        <a:prstGeom prst="curved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Verbinder: gekrümmt 147">
                          <a:extLst>
                            <a:ext uri="{FF2B5EF4-FFF2-40B4-BE49-F238E27FC236}">
                              <a16:creationId xmlns:a16="http://schemas.microsoft.com/office/drawing/2014/main" id="{DFB16DF3-E377-4B1C-B3B9-EFDEF1FCE860}"/>
                            </a:ext>
                          </a:extLst>
                        </p:cNvPr>
                        <p:cNvCxnSpPr>
                          <a:cxnSpLocks/>
                        </p:cNvCxnSpPr>
                        <p:nvPr/>
                      </p:nvCxnSpPr>
                      <p:spPr>
                        <a:xfrm flipV="1">
                          <a:off x="2546331" y="6295875"/>
                          <a:ext cx="384048" cy="91474"/>
                        </a:xfrm>
                        <a:prstGeom prst="curved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135" name="Gruppieren 134">
                    <a:extLst>
                      <a:ext uri="{FF2B5EF4-FFF2-40B4-BE49-F238E27FC236}">
                        <a16:creationId xmlns:a16="http://schemas.microsoft.com/office/drawing/2014/main" id="{EB7679EA-E09D-464D-B7EA-60698E22DD41}"/>
                      </a:ext>
                    </a:extLst>
                  </p:cNvPr>
                  <p:cNvGrpSpPr/>
                  <p:nvPr/>
                </p:nvGrpSpPr>
                <p:grpSpPr>
                  <a:xfrm>
                    <a:off x="9143778" y="1606346"/>
                    <a:ext cx="914399" cy="831284"/>
                    <a:chOff x="10349706" y="2119226"/>
                    <a:chExt cx="914399" cy="831284"/>
                  </a:xfrm>
                </p:grpSpPr>
                <p:grpSp>
                  <p:nvGrpSpPr>
                    <p:cNvPr id="136" name="Grafik 150" descr="Produktion Silhouette">
                      <a:extLst>
                        <a:ext uri="{FF2B5EF4-FFF2-40B4-BE49-F238E27FC236}">
                          <a16:creationId xmlns:a16="http://schemas.microsoft.com/office/drawing/2014/main" id="{55B46B45-0C67-411F-A63C-6E078E56B562}"/>
                        </a:ext>
                      </a:extLst>
                    </p:cNvPr>
                    <p:cNvGrpSpPr/>
                    <p:nvPr/>
                  </p:nvGrpSpPr>
                  <p:grpSpPr>
                    <a:xfrm>
                      <a:off x="10349706" y="2119226"/>
                      <a:ext cx="914399" cy="831284"/>
                      <a:chOff x="10349707" y="2255136"/>
                      <a:chExt cx="742950" cy="695374"/>
                    </a:xfrm>
                    <a:solidFill>
                      <a:srgbClr val="000000"/>
                    </a:solidFill>
                  </p:grpSpPr>
                  <p:sp>
                    <p:nvSpPr>
                      <p:cNvPr id="138" name="Freihandform: Form 137">
                        <a:extLst>
                          <a:ext uri="{FF2B5EF4-FFF2-40B4-BE49-F238E27FC236}">
                            <a16:creationId xmlns:a16="http://schemas.microsoft.com/office/drawing/2014/main" id="{8560EBCD-4FE7-4030-8B4D-9AAC8CC256E2}"/>
                          </a:ext>
                        </a:extLst>
                      </p:cNvPr>
                      <p:cNvSpPr/>
                      <p:nvPr/>
                    </p:nvSpPr>
                    <p:spPr>
                      <a:xfrm>
                        <a:off x="10349707" y="2378858"/>
                        <a:ext cx="742950" cy="571652"/>
                      </a:xfrm>
                      <a:custGeom>
                        <a:avLst/>
                        <a:gdLst>
                          <a:gd name="connsiteX0" fmla="*/ 74695 w 742950"/>
                          <a:gd name="connsiteY0" fmla="*/ 19050 h 571652"/>
                          <a:gd name="connsiteX1" fmla="*/ 98660 w 742950"/>
                          <a:gd name="connsiteY1" fmla="*/ 346072 h 571652"/>
                          <a:gd name="connsiteX2" fmla="*/ 100775 w 742950"/>
                          <a:gd name="connsiteY2" fmla="*/ 374895 h 571652"/>
                          <a:gd name="connsiteX3" fmla="*/ 126435 w 742950"/>
                          <a:gd name="connsiteY3" fmla="*/ 361559 h 571652"/>
                          <a:gd name="connsiteX4" fmla="*/ 325507 w 742950"/>
                          <a:gd name="connsiteY4" fmla="*/ 258289 h 571652"/>
                          <a:gd name="connsiteX5" fmla="*/ 325507 w 742950"/>
                          <a:gd name="connsiteY5" fmla="*/ 376018 h 571652"/>
                          <a:gd name="connsiteX6" fmla="*/ 353378 w 742950"/>
                          <a:gd name="connsiteY6" fmla="*/ 361588 h 571652"/>
                          <a:gd name="connsiteX7" fmla="*/ 552450 w 742950"/>
                          <a:gd name="connsiteY7" fmla="*/ 258318 h 571652"/>
                          <a:gd name="connsiteX8" fmla="*/ 552450 w 742950"/>
                          <a:gd name="connsiteY8" fmla="*/ 419205 h 571652"/>
                          <a:gd name="connsiteX9" fmla="*/ 723900 w 742950"/>
                          <a:gd name="connsiteY9" fmla="*/ 419205 h 571652"/>
                          <a:gd name="connsiteX10" fmla="*/ 723900 w 742950"/>
                          <a:gd name="connsiteY10" fmla="*/ 552555 h 571652"/>
                          <a:gd name="connsiteX11" fmla="*/ 19050 w 742950"/>
                          <a:gd name="connsiteY11" fmla="*/ 552555 h 571652"/>
                          <a:gd name="connsiteX12" fmla="*/ 19050 w 742950"/>
                          <a:gd name="connsiteY12" fmla="*/ 345376 h 571652"/>
                          <a:gd name="connsiteX13" fmla="*/ 42920 w 742950"/>
                          <a:gd name="connsiteY13" fmla="*/ 19050 h 571652"/>
                          <a:gd name="connsiteX14" fmla="*/ 25213 w 742950"/>
                          <a:gd name="connsiteY14" fmla="*/ 0 h 571652"/>
                          <a:gd name="connsiteX15" fmla="*/ 0 w 742950"/>
                          <a:gd name="connsiteY15" fmla="*/ 344681 h 571652"/>
                          <a:gd name="connsiteX16" fmla="*/ 0 w 742950"/>
                          <a:gd name="connsiteY16" fmla="*/ 571652 h 571652"/>
                          <a:gd name="connsiteX17" fmla="*/ 742950 w 742950"/>
                          <a:gd name="connsiteY17" fmla="*/ 571652 h 571652"/>
                          <a:gd name="connsiteX18" fmla="*/ 742950 w 742950"/>
                          <a:gd name="connsiteY18" fmla="*/ 400202 h 571652"/>
                          <a:gd name="connsiteX19" fmla="*/ 571500 w 742950"/>
                          <a:gd name="connsiteY19" fmla="*/ 400202 h 571652"/>
                          <a:gd name="connsiteX20" fmla="*/ 571500 w 742950"/>
                          <a:gd name="connsiteY20" fmla="*/ 226971 h 571652"/>
                          <a:gd name="connsiteX21" fmla="*/ 344586 w 742950"/>
                          <a:gd name="connsiteY21" fmla="*/ 344681 h 571652"/>
                          <a:gd name="connsiteX22" fmla="*/ 344586 w 742950"/>
                          <a:gd name="connsiteY22" fmla="*/ 226971 h 571652"/>
                          <a:gd name="connsiteX23" fmla="*/ 117662 w 742950"/>
                          <a:gd name="connsiteY23" fmla="*/ 344681 h 571652"/>
                          <a:gd name="connsiteX24" fmla="*/ 92393 w 742950"/>
                          <a:gd name="connsiteY24" fmla="*/ 0 h 5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2950" h="571652">
                            <a:moveTo>
                              <a:pt x="74695" y="19050"/>
                            </a:moveTo>
                            <a:lnTo>
                              <a:pt x="98660" y="346072"/>
                            </a:lnTo>
                            <a:lnTo>
                              <a:pt x="100775" y="374895"/>
                            </a:lnTo>
                            <a:lnTo>
                              <a:pt x="126435" y="361559"/>
                            </a:lnTo>
                            <a:lnTo>
                              <a:pt x="325507" y="258289"/>
                            </a:lnTo>
                            <a:lnTo>
                              <a:pt x="325507" y="376018"/>
                            </a:lnTo>
                            <a:lnTo>
                              <a:pt x="353378" y="361588"/>
                            </a:lnTo>
                            <a:lnTo>
                              <a:pt x="552450" y="258318"/>
                            </a:lnTo>
                            <a:lnTo>
                              <a:pt x="552450" y="419205"/>
                            </a:lnTo>
                            <a:lnTo>
                              <a:pt x="723900" y="419205"/>
                            </a:lnTo>
                            <a:lnTo>
                              <a:pt x="723900" y="552555"/>
                            </a:lnTo>
                            <a:lnTo>
                              <a:pt x="19050" y="552555"/>
                            </a:lnTo>
                            <a:lnTo>
                              <a:pt x="19050" y="345376"/>
                            </a:lnTo>
                            <a:lnTo>
                              <a:pt x="42920" y="19050"/>
                            </a:lnTo>
                            <a:close/>
                            <a:moveTo>
                              <a:pt x="25213" y="0"/>
                            </a:moveTo>
                            <a:lnTo>
                              <a:pt x="0" y="344681"/>
                            </a:lnTo>
                            <a:lnTo>
                              <a:pt x="0" y="571652"/>
                            </a:lnTo>
                            <a:lnTo>
                              <a:pt x="742950" y="571652"/>
                            </a:lnTo>
                            <a:lnTo>
                              <a:pt x="742950" y="400202"/>
                            </a:lnTo>
                            <a:lnTo>
                              <a:pt x="571500" y="400202"/>
                            </a:lnTo>
                            <a:lnTo>
                              <a:pt x="571500" y="226971"/>
                            </a:lnTo>
                            <a:lnTo>
                              <a:pt x="344586" y="344681"/>
                            </a:lnTo>
                            <a:lnTo>
                              <a:pt x="344586" y="226971"/>
                            </a:lnTo>
                            <a:lnTo>
                              <a:pt x="117662" y="344681"/>
                            </a:lnTo>
                            <a:lnTo>
                              <a:pt x="92393" y="0"/>
                            </a:lnTo>
                            <a:close/>
                          </a:path>
                        </a:pathLst>
                      </a:custGeom>
                      <a:solidFill>
                        <a:srgbClr val="000000"/>
                      </a:solidFill>
                      <a:ln w="9525" cap="flat">
                        <a:noFill/>
                        <a:prstDash val="solid"/>
                        <a:miter/>
                      </a:ln>
                    </p:spPr>
                    <p:txBody>
                      <a:bodyPr rtlCol="0" anchor="ctr"/>
                      <a:lstStyle/>
                      <a:p>
                        <a:endParaRPr lang="de-DE"/>
                      </a:p>
                    </p:txBody>
                  </p:sp>
                  <p:sp>
                    <p:nvSpPr>
                      <p:cNvPr id="139" name="Freihandform: Form 138">
                        <a:extLst>
                          <a:ext uri="{FF2B5EF4-FFF2-40B4-BE49-F238E27FC236}">
                            <a16:creationId xmlns:a16="http://schemas.microsoft.com/office/drawing/2014/main" id="{F4BBB139-FF2D-4A8B-A6AA-FE3B569794C6}"/>
                          </a:ext>
                        </a:extLst>
                      </p:cNvPr>
                      <p:cNvSpPr/>
                      <p:nvPr/>
                    </p:nvSpPr>
                    <p:spPr>
                      <a:xfrm>
                        <a:off x="10379463" y="2255136"/>
                        <a:ext cx="416795" cy="171204"/>
                      </a:xfrm>
                      <a:custGeom>
                        <a:avLst/>
                        <a:gdLst>
                          <a:gd name="connsiteX0" fmla="*/ 267243 w 416795"/>
                          <a:gd name="connsiteY0" fmla="*/ 171204 h 171204"/>
                          <a:gd name="connsiteX1" fmla="*/ 222228 w 416795"/>
                          <a:gd name="connsiteY1" fmla="*/ 154221 h 171204"/>
                          <a:gd name="connsiteX2" fmla="*/ 205426 w 416795"/>
                          <a:gd name="connsiteY2" fmla="*/ 126027 h 171204"/>
                          <a:gd name="connsiteX3" fmla="*/ 154762 w 416795"/>
                          <a:gd name="connsiteY3" fmla="*/ 105892 h 171204"/>
                          <a:gd name="connsiteX4" fmla="*/ 127283 w 416795"/>
                          <a:gd name="connsiteY4" fmla="*/ 79841 h 171204"/>
                          <a:gd name="connsiteX5" fmla="*/ 90373 w 416795"/>
                          <a:gd name="connsiteY5" fmla="*/ 68411 h 171204"/>
                          <a:gd name="connsiteX6" fmla="*/ 85725 w 416795"/>
                          <a:gd name="connsiteY6" fmla="*/ 68773 h 171204"/>
                          <a:gd name="connsiteX7" fmla="*/ 57731 w 416795"/>
                          <a:gd name="connsiteY7" fmla="*/ 98300 h 171204"/>
                          <a:gd name="connsiteX8" fmla="*/ 57731 w 416795"/>
                          <a:gd name="connsiteY8" fmla="*/ 104663 h 171204"/>
                          <a:gd name="connsiteX9" fmla="*/ 38681 w 416795"/>
                          <a:gd name="connsiteY9" fmla="*/ 104663 h 171204"/>
                          <a:gd name="connsiteX10" fmla="*/ 38681 w 416795"/>
                          <a:gd name="connsiteY10" fmla="*/ 98491 h 171204"/>
                          <a:gd name="connsiteX11" fmla="*/ 84249 w 416795"/>
                          <a:gd name="connsiteY11" fmla="*/ 49827 h 171204"/>
                          <a:gd name="connsiteX12" fmla="*/ 89564 w 416795"/>
                          <a:gd name="connsiteY12" fmla="*/ 49437 h 171204"/>
                          <a:gd name="connsiteX13" fmla="*/ 140303 w 416795"/>
                          <a:gd name="connsiteY13" fmla="*/ 65953 h 171204"/>
                          <a:gd name="connsiteX14" fmla="*/ 167792 w 416795"/>
                          <a:gd name="connsiteY14" fmla="*/ 92004 h 171204"/>
                          <a:gd name="connsiteX15" fmla="*/ 212255 w 416795"/>
                          <a:gd name="connsiteY15" fmla="*/ 106634 h 171204"/>
                          <a:gd name="connsiteX16" fmla="*/ 221856 w 416795"/>
                          <a:gd name="connsiteY16" fmla="*/ 105558 h 171204"/>
                          <a:gd name="connsiteX17" fmla="*/ 222809 w 416795"/>
                          <a:gd name="connsiteY17" fmla="*/ 115169 h 171204"/>
                          <a:gd name="connsiteX18" fmla="*/ 235039 w 416795"/>
                          <a:gd name="connsiteY18" fmla="*/ 140153 h 171204"/>
                          <a:gd name="connsiteX19" fmla="*/ 301047 w 416795"/>
                          <a:gd name="connsiteY19" fmla="*/ 138648 h 171204"/>
                          <a:gd name="connsiteX20" fmla="*/ 308248 w 416795"/>
                          <a:gd name="connsiteY20" fmla="*/ 129952 h 171204"/>
                          <a:gd name="connsiteX21" fmla="*/ 312058 w 416795"/>
                          <a:gd name="connsiteY21" fmla="*/ 123951 h 171204"/>
                          <a:gd name="connsiteX22" fmla="*/ 318888 w 416795"/>
                          <a:gd name="connsiteY22" fmla="*/ 125942 h 171204"/>
                          <a:gd name="connsiteX23" fmla="*/ 379819 w 416795"/>
                          <a:gd name="connsiteY23" fmla="*/ 111273 h 171204"/>
                          <a:gd name="connsiteX24" fmla="*/ 384666 w 416795"/>
                          <a:gd name="connsiteY24" fmla="*/ 37102 h 171204"/>
                          <a:gd name="connsiteX25" fmla="*/ 384658 w 416795"/>
                          <a:gd name="connsiteY25" fmla="*/ 37092 h 171204"/>
                          <a:gd name="connsiteX26" fmla="*/ 381800 w 416795"/>
                          <a:gd name="connsiteY26" fmla="*/ 34092 h 171204"/>
                          <a:gd name="connsiteX27" fmla="*/ 298809 w 416795"/>
                          <a:gd name="connsiteY27" fmla="*/ 35997 h 171204"/>
                          <a:gd name="connsiteX28" fmla="*/ 261195 w 416795"/>
                          <a:gd name="connsiteY28" fmla="*/ 36207 h 171204"/>
                          <a:gd name="connsiteX29" fmla="*/ 192195 w 416795"/>
                          <a:gd name="connsiteY29" fmla="*/ 36121 h 171204"/>
                          <a:gd name="connsiteX30" fmla="*/ 188385 w 416795"/>
                          <a:gd name="connsiteY30" fmla="*/ 39855 h 171204"/>
                          <a:gd name="connsiteX31" fmla="*/ 150686 w 416795"/>
                          <a:gd name="connsiteY31" fmla="*/ 40055 h 171204"/>
                          <a:gd name="connsiteX32" fmla="*/ 102946 w 416795"/>
                          <a:gd name="connsiteY32" fmla="*/ 21624 h 171204"/>
                          <a:gd name="connsiteX33" fmla="*/ 96126 w 416795"/>
                          <a:gd name="connsiteY33" fmla="*/ 21767 h 171204"/>
                          <a:gd name="connsiteX34" fmla="*/ 19050 w 416795"/>
                          <a:gd name="connsiteY34" fmla="*/ 94214 h 171204"/>
                          <a:gd name="connsiteX35" fmla="*/ 19050 w 416795"/>
                          <a:gd name="connsiteY35" fmla="*/ 104634 h 171204"/>
                          <a:gd name="connsiteX36" fmla="*/ 0 w 416795"/>
                          <a:gd name="connsiteY36" fmla="*/ 104634 h 171204"/>
                          <a:gd name="connsiteX37" fmla="*/ 0 w 416795"/>
                          <a:gd name="connsiteY37" fmla="*/ 93957 h 171204"/>
                          <a:gd name="connsiteX38" fmla="*/ 95860 w 416795"/>
                          <a:gd name="connsiteY38" fmla="*/ 2745 h 171204"/>
                          <a:gd name="connsiteX39" fmla="*/ 102794 w 416795"/>
                          <a:gd name="connsiteY39" fmla="*/ 2602 h 171204"/>
                          <a:gd name="connsiteX40" fmla="*/ 163649 w 416795"/>
                          <a:gd name="connsiteY40" fmla="*/ 26129 h 171204"/>
                          <a:gd name="connsiteX41" fmla="*/ 175241 w 416795"/>
                          <a:gd name="connsiteY41" fmla="*/ 26129 h 171204"/>
                          <a:gd name="connsiteX42" fmla="*/ 179051 w 416795"/>
                          <a:gd name="connsiteY42" fmla="*/ 22395 h 171204"/>
                          <a:gd name="connsiteX43" fmla="*/ 274034 w 416795"/>
                          <a:gd name="connsiteY43" fmla="*/ 22205 h 171204"/>
                          <a:gd name="connsiteX44" fmla="*/ 285826 w 416795"/>
                          <a:gd name="connsiteY44" fmla="*/ 22119 h 171204"/>
                          <a:gd name="connsiteX45" fmla="*/ 394726 w 416795"/>
                          <a:gd name="connsiteY45" fmla="*/ 20167 h 171204"/>
                          <a:gd name="connsiteX46" fmla="*/ 398945 w 416795"/>
                          <a:gd name="connsiteY46" fmla="*/ 24538 h 171204"/>
                          <a:gd name="connsiteX47" fmla="*/ 392668 w 416795"/>
                          <a:gd name="connsiteY47" fmla="*/ 125399 h 171204"/>
                          <a:gd name="connsiteX48" fmla="*/ 320278 w 416795"/>
                          <a:gd name="connsiteY48" fmla="*/ 145906 h 171204"/>
                          <a:gd name="connsiteX49" fmla="*/ 314249 w 416795"/>
                          <a:gd name="connsiteY49" fmla="*/ 152459 h 171204"/>
                          <a:gd name="connsiteX50" fmla="*/ 267243 w 416795"/>
                          <a:gd name="connsiteY50" fmla="*/ 171204 h 17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6795" h="171204">
                            <a:moveTo>
                              <a:pt x="267243" y="171204"/>
                            </a:moveTo>
                            <a:cubicBezTo>
                              <a:pt x="250664" y="171253"/>
                              <a:pt x="234644" y="165209"/>
                              <a:pt x="222228" y="154221"/>
                            </a:cubicBezTo>
                            <a:cubicBezTo>
                              <a:pt x="214067" y="146607"/>
                              <a:pt x="208239" y="136829"/>
                              <a:pt x="205426" y="126027"/>
                            </a:cubicBezTo>
                            <a:cubicBezTo>
                              <a:pt x="186613" y="125893"/>
                              <a:pt x="168534" y="118708"/>
                              <a:pt x="154762" y="105892"/>
                            </a:cubicBezTo>
                            <a:lnTo>
                              <a:pt x="127283" y="79841"/>
                            </a:lnTo>
                            <a:cubicBezTo>
                              <a:pt x="116982" y="71287"/>
                              <a:pt x="103705" y="67175"/>
                              <a:pt x="90373" y="68411"/>
                            </a:cubicBezTo>
                            <a:lnTo>
                              <a:pt x="85725" y="68773"/>
                            </a:lnTo>
                            <a:cubicBezTo>
                              <a:pt x="69913" y="69356"/>
                              <a:pt x="57471" y="82479"/>
                              <a:pt x="57731" y="98300"/>
                            </a:cubicBezTo>
                            <a:lnTo>
                              <a:pt x="57731" y="104663"/>
                            </a:lnTo>
                            <a:lnTo>
                              <a:pt x="38681" y="104663"/>
                            </a:lnTo>
                            <a:lnTo>
                              <a:pt x="38681" y="98491"/>
                            </a:lnTo>
                            <a:cubicBezTo>
                              <a:pt x="38091" y="72570"/>
                              <a:pt x="58345" y="50941"/>
                              <a:pt x="84249" y="49827"/>
                            </a:cubicBezTo>
                            <a:lnTo>
                              <a:pt x="89564" y="49437"/>
                            </a:lnTo>
                            <a:cubicBezTo>
                              <a:pt x="108011" y="47885"/>
                              <a:pt x="126304" y="53840"/>
                              <a:pt x="140303" y="65953"/>
                            </a:cubicBezTo>
                            <a:lnTo>
                              <a:pt x="167792" y="92004"/>
                            </a:lnTo>
                            <a:cubicBezTo>
                              <a:pt x="179781" y="103115"/>
                              <a:pt x="196012" y="108456"/>
                              <a:pt x="212255" y="106634"/>
                            </a:cubicBezTo>
                            <a:lnTo>
                              <a:pt x="221856" y="105558"/>
                            </a:lnTo>
                            <a:lnTo>
                              <a:pt x="222809" y="115169"/>
                            </a:lnTo>
                            <a:cubicBezTo>
                              <a:pt x="223717" y="124705"/>
                              <a:pt x="228064" y="133586"/>
                              <a:pt x="235039" y="140153"/>
                            </a:cubicBezTo>
                            <a:cubicBezTo>
                              <a:pt x="254124" y="156786"/>
                              <a:pt x="282740" y="156134"/>
                              <a:pt x="301047" y="138648"/>
                            </a:cubicBezTo>
                            <a:cubicBezTo>
                              <a:pt x="303788" y="136050"/>
                              <a:pt x="306206" y="133129"/>
                              <a:pt x="308248" y="129952"/>
                            </a:cubicBezTo>
                            <a:lnTo>
                              <a:pt x="312058" y="123951"/>
                            </a:lnTo>
                            <a:lnTo>
                              <a:pt x="318888" y="125942"/>
                            </a:lnTo>
                            <a:cubicBezTo>
                              <a:pt x="340364" y="132155"/>
                              <a:pt x="363524" y="126579"/>
                              <a:pt x="379819" y="111273"/>
                            </a:cubicBezTo>
                            <a:cubicBezTo>
                              <a:pt x="401639" y="92130"/>
                              <a:pt x="403810" y="58922"/>
                              <a:pt x="384666" y="37102"/>
                            </a:cubicBezTo>
                            <a:cubicBezTo>
                              <a:pt x="384663" y="37099"/>
                              <a:pt x="384660" y="37095"/>
                              <a:pt x="384658" y="37092"/>
                            </a:cubicBezTo>
                            <a:cubicBezTo>
                              <a:pt x="383743" y="36051"/>
                              <a:pt x="382791" y="35051"/>
                              <a:pt x="381800" y="34092"/>
                            </a:cubicBezTo>
                            <a:cubicBezTo>
                              <a:pt x="357796" y="13196"/>
                              <a:pt x="321828" y="14022"/>
                              <a:pt x="298809" y="35997"/>
                            </a:cubicBezTo>
                            <a:cubicBezTo>
                              <a:pt x="288205" y="45766"/>
                              <a:pt x="271907" y="45856"/>
                              <a:pt x="261195" y="36207"/>
                            </a:cubicBezTo>
                            <a:cubicBezTo>
                              <a:pt x="241703" y="18275"/>
                              <a:pt x="211732" y="18238"/>
                              <a:pt x="192195" y="36121"/>
                            </a:cubicBezTo>
                            <a:lnTo>
                              <a:pt x="188385" y="39855"/>
                            </a:lnTo>
                            <a:cubicBezTo>
                              <a:pt x="177786" y="49723"/>
                              <a:pt x="161389" y="49810"/>
                              <a:pt x="150686" y="40055"/>
                            </a:cubicBezTo>
                            <a:cubicBezTo>
                              <a:pt x="137622" y="28182"/>
                              <a:pt x="120599" y="21610"/>
                              <a:pt x="102946" y="21624"/>
                            </a:cubicBezTo>
                            <a:lnTo>
                              <a:pt x="96126" y="21767"/>
                            </a:lnTo>
                            <a:cubicBezTo>
                              <a:pt x="54883" y="20611"/>
                              <a:pt x="20448" y="52978"/>
                              <a:pt x="19050" y="94214"/>
                            </a:cubicBezTo>
                            <a:lnTo>
                              <a:pt x="19050" y="104634"/>
                            </a:lnTo>
                            <a:lnTo>
                              <a:pt x="0" y="104634"/>
                            </a:lnTo>
                            <a:lnTo>
                              <a:pt x="0" y="93957"/>
                            </a:lnTo>
                            <a:cubicBezTo>
                              <a:pt x="1983" y="42611"/>
                              <a:pt x="44479" y="2176"/>
                              <a:pt x="95860" y="2745"/>
                            </a:cubicBezTo>
                            <a:lnTo>
                              <a:pt x="102794" y="2602"/>
                            </a:lnTo>
                            <a:cubicBezTo>
                              <a:pt x="125303" y="2582"/>
                              <a:pt x="147007" y="10973"/>
                              <a:pt x="163649" y="26129"/>
                            </a:cubicBezTo>
                            <a:cubicBezTo>
                              <a:pt x="166928" y="29137"/>
                              <a:pt x="171962" y="29137"/>
                              <a:pt x="175241" y="26129"/>
                            </a:cubicBezTo>
                            <a:lnTo>
                              <a:pt x="179051" y="22395"/>
                            </a:lnTo>
                            <a:cubicBezTo>
                              <a:pt x="205858" y="-2325"/>
                              <a:pt x="247128" y="-2408"/>
                              <a:pt x="274034" y="22205"/>
                            </a:cubicBezTo>
                            <a:cubicBezTo>
                              <a:pt x="277407" y="25199"/>
                              <a:pt x="282497" y="25161"/>
                              <a:pt x="285826" y="22119"/>
                            </a:cubicBezTo>
                            <a:cubicBezTo>
                              <a:pt x="316155" y="-6606"/>
                              <a:pt x="363387" y="-7454"/>
                              <a:pt x="394726" y="20167"/>
                            </a:cubicBezTo>
                            <a:cubicBezTo>
                              <a:pt x="396383" y="21748"/>
                              <a:pt x="397688" y="23119"/>
                              <a:pt x="398945" y="24538"/>
                            </a:cubicBezTo>
                            <a:cubicBezTo>
                              <a:pt x="425010" y="54142"/>
                              <a:pt x="422202" y="99255"/>
                              <a:pt x="392668" y="125399"/>
                            </a:cubicBezTo>
                            <a:cubicBezTo>
                              <a:pt x="373255" y="143505"/>
                              <a:pt x="346303" y="151140"/>
                              <a:pt x="320278" y="145906"/>
                            </a:cubicBezTo>
                            <a:cubicBezTo>
                              <a:pt x="318417" y="148223"/>
                              <a:pt x="316402" y="150412"/>
                              <a:pt x="314249" y="152459"/>
                            </a:cubicBezTo>
                            <a:cubicBezTo>
                              <a:pt x="301597" y="164556"/>
                              <a:pt x="284747" y="171275"/>
                              <a:pt x="267243" y="171204"/>
                            </a:cubicBezTo>
                            <a:close/>
                          </a:path>
                        </a:pathLst>
                      </a:custGeom>
                      <a:solidFill>
                        <a:srgbClr val="000000"/>
                      </a:solidFill>
                      <a:ln w="9525"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F188ED40-E496-4FE1-9C08-D3C037B94834}"/>
                          </a:ext>
                        </a:extLst>
                      </p:cNvPr>
                      <p:cNvSpPr/>
                      <p:nvPr/>
                    </p:nvSpPr>
                    <p:spPr>
                      <a:xfrm>
                        <a:off x="10416943" y="2815989"/>
                        <a:ext cx="100850" cy="75657"/>
                      </a:xfrm>
                      <a:custGeom>
                        <a:avLst/>
                        <a:gdLst>
                          <a:gd name="connsiteX0" fmla="*/ 81801 w 100850"/>
                          <a:gd name="connsiteY0" fmla="*/ 19050 h 75657"/>
                          <a:gd name="connsiteX1" fmla="*/ 81801 w 100850"/>
                          <a:gd name="connsiteY1" fmla="*/ 56607 h 75657"/>
                          <a:gd name="connsiteX2" fmla="*/ 19050 w 100850"/>
                          <a:gd name="connsiteY2" fmla="*/ 56607 h 75657"/>
                          <a:gd name="connsiteX3" fmla="*/ 19050 w 100850"/>
                          <a:gd name="connsiteY3" fmla="*/ 19050 h 75657"/>
                          <a:gd name="connsiteX4" fmla="*/ 0 w 100850"/>
                          <a:gd name="connsiteY4" fmla="*/ 0 h 75657"/>
                          <a:gd name="connsiteX5" fmla="*/ 0 w 100850"/>
                          <a:gd name="connsiteY5" fmla="*/ 75657 h 75657"/>
                          <a:gd name="connsiteX6" fmla="*/ 100851 w 100850"/>
                          <a:gd name="connsiteY6" fmla="*/ 75657 h 75657"/>
                          <a:gd name="connsiteX7" fmla="*/ 100851 w 100850"/>
                          <a:gd name="connsiteY7" fmla="*/ 0 h 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50" h="75657">
                            <a:moveTo>
                              <a:pt x="81801" y="19050"/>
                            </a:moveTo>
                            <a:lnTo>
                              <a:pt x="81801" y="56607"/>
                            </a:lnTo>
                            <a:lnTo>
                              <a:pt x="19050" y="56607"/>
                            </a:lnTo>
                            <a:lnTo>
                              <a:pt x="19050" y="19050"/>
                            </a:lnTo>
                            <a:close/>
                            <a:moveTo>
                              <a:pt x="0" y="0"/>
                            </a:moveTo>
                            <a:lnTo>
                              <a:pt x="0" y="75657"/>
                            </a:lnTo>
                            <a:lnTo>
                              <a:pt x="100851" y="75657"/>
                            </a:lnTo>
                            <a:lnTo>
                              <a:pt x="100851" y="0"/>
                            </a:lnTo>
                            <a:close/>
                          </a:path>
                        </a:pathLst>
                      </a:custGeom>
                      <a:solidFill>
                        <a:srgbClr val="000000"/>
                      </a:solidFill>
                      <a:ln w="9525"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F98AFA3D-1F38-42A8-830F-03AADCC32903}"/>
                          </a:ext>
                        </a:extLst>
                      </p:cNvPr>
                      <p:cNvSpPr/>
                      <p:nvPr/>
                    </p:nvSpPr>
                    <p:spPr>
                      <a:xfrm>
                        <a:off x="10890288" y="2815989"/>
                        <a:ext cx="100860" cy="75657"/>
                      </a:xfrm>
                      <a:custGeom>
                        <a:avLst/>
                        <a:gdLst>
                          <a:gd name="connsiteX0" fmla="*/ 81810 w 100860"/>
                          <a:gd name="connsiteY0" fmla="*/ 19050 h 75657"/>
                          <a:gd name="connsiteX1" fmla="*/ 81810 w 100860"/>
                          <a:gd name="connsiteY1" fmla="*/ 56607 h 75657"/>
                          <a:gd name="connsiteX2" fmla="*/ 19050 w 100860"/>
                          <a:gd name="connsiteY2" fmla="*/ 56607 h 75657"/>
                          <a:gd name="connsiteX3" fmla="*/ 19050 w 100860"/>
                          <a:gd name="connsiteY3" fmla="*/ 19050 h 75657"/>
                          <a:gd name="connsiteX4" fmla="*/ 0 w 100860"/>
                          <a:gd name="connsiteY4" fmla="*/ 0 h 75657"/>
                          <a:gd name="connsiteX5" fmla="*/ 0 w 100860"/>
                          <a:gd name="connsiteY5" fmla="*/ 75657 h 75657"/>
                          <a:gd name="connsiteX6" fmla="*/ 100860 w 100860"/>
                          <a:gd name="connsiteY6" fmla="*/ 75657 h 75657"/>
                          <a:gd name="connsiteX7" fmla="*/ 100860 w 100860"/>
                          <a:gd name="connsiteY7" fmla="*/ 0 h 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60" h="75657">
                            <a:moveTo>
                              <a:pt x="81810" y="19050"/>
                            </a:moveTo>
                            <a:lnTo>
                              <a:pt x="81810" y="56607"/>
                            </a:lnTo>
                            <a:lnTo>
                              <a:pt x="19050" y="56607"/>
                            </a:lnTo>
                            <a:lnTo>
                              <a:pt x="19050" y="19050"/>
                            </a:lnTo>
                            <a:close/>
                            <a:moveTo>
                              <a:pt x="0" y="0"/>
                            </a:moveTo>
                            <a:lnTo>
                              <a:pt x="0" y="75657"/>
                            </a:lnTo>
                            <a:lnTo>
                              <a:pt x="100860" y="75657"/>
                            </a:lnTo>
                            <a:lnTo>
                              <a:pt x="100860" y="0"/>
                            </a:lnTo>
                            <a:close/>
                          </a:path>
                        </a:pathLst>
                      </a:custGeom>
                      <a:solidFill>
                        <a:srgbClr val="000000"/>
                      </a:solidFill>
                      <a:ln w="9525" cap="flat">
                        <a:noFill/>
                        <a:prstDash val="solid"/>
                        <a:miter/>
                      </a:ln>
                    </p:spPr>
                    <p:txBody>
                      <a:bodyPr rtlCol="0" anchor="ctr"/>
                      <a:lstStyle/>
                      <a:p>
                        <a:endParaRPr lang="de-DE"/>
                      </a:p>
                    </p:txBody>
                  </p:sp>
                </p:grpSp>
                <p:pic>
                  <p:nvPicPr>
                    <p:cNvPr id="137" name="Grafik 136" descr="Blitz mit einfarbiger Füllung">
                      <a:extLst>
                        <a:ext uri="{FF2B5EF4-FFF2-40B4-BE49-F238E27FC236}">
                          <a16:creationId xmlns:a16="http://schemas.microsoft.com/office/drawing/2014/main" id="{D62F26B7-0D9C-4135-845B-6644EB793F1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671226" y="2722906"/>
                      <a:ext cx="204333" cy="227604"/>
                    </a:xfrm>
                    <a:prstGeom prst="rect">
                      <a:avLst/>
                    </a:prstGeom>
                  </p:spPr>
                </p:pic>
              </p:grpSp>
            </p:grpSp>
            <p:grpSp>
              <p:nvGrpSpPr>
                <p:cNvPr id="90" name="Gruppieren 89">
                  <a:extLst>
                    <a:ext uri="{FF2B5EF4-FFF2-40B4-BE49-F238E27FC236}">
                      <a16:creationId xmlns:a16="http://schemas.microsoft.com/office/drawing/2014/main" id="{FEF546C9-71AA-4907-87F0-B0D95C6162CC}"/>
                    </a:ext>
                  </a:extLst>
                </p:cNvPr>
                <p:cNvGrpSpPr/>
                <p:nvPr/>
              </p:nvGrpSpPr>
              <p:grpSpPr>
                <a:xfrm>
                  <a:off x="5255518" y="2877382"/>
                  <a:ext cx="1764000" cy="1080000"/>
                  <a:chOff x="7738472" y="4947380"/>
                  <a:chExt cx="1797161" cy="1080000"/>
                </a:xfrm>
              </p:grpSpPr>
              <p:sp>
                <p:nvSpPr>
                  <p:cNvPr id="130" name="Rechteck 129">
                    <a:extLst>
                      <a:ext uri="{FF2B5EF4-FFF2-40B4-BE49-F238E27FC236}">
                        <a16:creationId xmlns:a16="http://schemas.microsoft.com/office/drawing/2014/main" id="{84FDCCED-F549-4796-86EB-900475C105E9}"/>
                      </a:ext>
                    </a:extLst>
                  </p:cNvPr>
                  <p:cNvSpPr/>
                  <p:nvPr/>
                </p:nvSpPr>
                <p:spPr>
                  <a:xfrm>
                    <a:off x="7738472" y="4947380"/>
                    <a:ext cx="1797161" cy="1080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bg2">
                            <a:lumMod val="10000"/>
                          </a:schemeClr>
                        </a:solidFill>
                      </a:rPr>
                      <a:t>Hydrogen grid</a:t>
                    </a:r>
                  </a:p>
                  <a:p>
                    <a:pPr algn="ctr"/>
                    <a:endParaRPr lang="de-DE" b="1" dirty="0">
                      <a:solidFill>
                        <a:schemeClr val="bg2">
                          <a:lumMod val="10000"/>
                        </a:schemeClr>
                      </a:solidFill>
                    </a:endParaRPr>
                  </a:p>
                  <a:p>
                    <a:pPr algn="ctr"/>
                    <a:endParaRPr lang="de-DE" dirty="0"/>
                  </a:p>
                </p:txBody>
              </p:sp>
              <p:pic>
                <p:nvPicPr>
                  <p:cNvPr id="131" name="Grafik 130">
                    <a:extLst>
                      <a:ext uri="{FF2B5EF4-FFF2-40B4-BE49-F238E27FC236}">
                        <a16:creationId xmlns:a16="http://schemas.microsoft.com/office/drawing/2014/main" id="{1972FFFC-70C0-4538-A082-602C414CFE02}"/>
                      </a:ext>
                    </a:extLst>
                  </p:cNvPr>
                  <p:cNvPicPr>
                    <a:picLocks noChangeAspect="1"/>
                  </p:cNvPicPr>
                  <p:nvPr/>
                </p:nvPicPr>
                <p:blipFill>
                  <a:blip r:embed="rId9"/>
                  <a:stretch>
                    <a:fillRect/>
                  </a:stretch>
                </p:blipFill>
                <p:spPr>
                  <a:xfrm>
                    <a:off x="8264366" y="5282844"/>
                    <a:ext cx="745372" cy="721083"/>
                  </a:xfrm>
                  <a:prstGeom prst="rect">
                    <a:avLst/>
                  </a:prstGeom>
                </p:spPr>
              </p:pic>
            </p:grpSp>
            <p:grpSp>
              <p:nvGrpSpPr>
                <p:cNvPr id="91" name="Gruppieren 90">
                  <a:extLst>
                    <a:ext uri="{FF2B5EF4-FFF2-40B4-BE49-F238E27FC236}">
                      <a16:creationId xmlns:a16="http://schemas.microsoft.com/office/drawing/2014/main" id="{CDBECDF5-BBCF-4176-BE6E-FA07A4495E6B}"/>
                    </a:ext>
                  </a:extLst>
                </p:cNvPr>
                <p:cNvGrpSpPr/>
                <p:nvPr/>
              </p:nvGrpSpPr>
              <p:grpSpPr>
                <a:xfrm>
                  <a:off x="9508672" y="2606705"/>
                  <a:ext cx="2468114" cy="1618691"/>
                  <a:chOff x="-150052" y="2960666"/>
                  <a:chExt cx="2468114" cy="1618691"/>
                </a:xfrm>
              </p:grpSpPr>
              <p:sp>
                <p:nvSpPr>
                  <p:cNvPr id="112" name="Rechteck 111">
                    <a:extLst>
                      <a:ext uri="{FF2B5EF4-FFF2-40B4-BE49-F238E27FC236}">
                        <a16:creationId xmlns:a16="http://schemas.microsoft.com/office/drawing/2014/main" id="{673E5C4A-2CB7-4F5E-A874-91217C0F0ADD}"/>
                      </a:ext>
                    </a:extLst>
                  </p:cNvPr>
                  <p:cNvSpPr/>
                  <p:nvPr/>
                </p:nvSpPr>
                <p:spPr>
                  <a:xfrm>
                    <a:off x="-150052" y="2960666"/>
                    <a:ext cx="2468114" cy="1618691"/>
                  </a:xfrm>
                  <a:prstGeom prst="rect">
                    <a:avLst/>
                  </a:prstGeom>
                  <a:solidFill>
                    <a:schemeClr val="accent1">
                      <a:lumMod val="40000"/>
                      <a:lumOff val="60000"/>
                    </a:schemeClr>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grpSp>
                <p:nvGrpSpPr>
                  <p:cNvPr id="113" name="Gruppieren 112">
                    <a:extLst>
                      <a:ext uri="{FF2B5EF4-FFF2-40B4-BE49-F238E27FC236}">
                        <a16:creationId xmlns:a16="http://schemas.microsoft.com/office/drawing/2014/main" id="{0CFD0907-7F2B-4738-A757-2E1F6C51D9E1}"/>
                      </a:ext>
                    </a:extLst>
                  </p:cNvPr>
                  <p:cNvGrpSpPr/>
                  <p:nvPr/>
                </p:nvGrpSpPr>
                <p:grpSpPr>
                  <a:xfrm>
                    <a:off x="1231284" y="3043619"/>
                    <a:ext cx="1067326" cy="755917"/>
                    <a:chOff x="2563117" y="5605683"/>
                    <a:chExt cx="1067326" cy="755917"/>
                  </a:xfrm>
                </p:grpSpPr>
                <p:sp>
                  <p:nvSpPr>
                    <p:cNvPr id="124" name="Freihandform: Form 123">
                      <a:extLst>
                        <a:ext uri="{FF2B5EF4-FFF2-40B4-BE49-F238E27FC236}">
                          <a16:creationId xmlns:a16="http://schemas.microsoft.com/office/drawing/2014/main" id="{B05856AE-572F-4396-BB5F-17B471F2041A}"/>
                        </a:ext>
                      </a:extLst>
                    </p:cNvPr>
                    <p:cNvSpPr/>
                    <p:nvPr/>
                  </p:nvSpPr>
                  <p:spPr>
                    <a:xfrm>
                      <a:off x="2563117" y="5605683"/>
                      <a:ext cx="1067326" cy="755917"/>
                    </a:xfrm>
                    <a:custGeom>
                      <a:avLst/>
                      <a:gdLst>
                        <a:gd name="connsiteX0" fmla="*/ 108899 w 789298"/>
                        <a:gd name="connsiteY0" fmla="*/ 392087 h 699134"/>
                        <a:gd name="connsiteX1" fmla="*/ 108899 w 789298"/>
                        <a:gd name="connsiteY1" fmla="*/ 698906 h 699134"/>
                        <a:gd name="connsiteX2" fmla="*/ 680399 w 789298"/>
                        <a:gd name="connsiteY2" fmla="*/ 699135 h 699134"/>
                        <a:gd name="connsiteX3" fmla="*/ 680399 w 789298"/>
                        <a:gd name="connsiteY3" fmla="*/ 391687 h 699134"/>
                        <a:gd name="connsiteX4" fmla="*/ 727729 w 789298"/>
                        <a:gd name="connsiteY4" fmla="*/ 436455 h 699134"/>
                        <a:gd name="connsiteX5" fmla="*/ 789299 w 789298"/>
                        <a:gd name="connsiteY5" fmla="*/ 374894 h 699134"/>
                        <a:gd name="connsiteX6" fmla="*/ 394649 w 789298"/>
                        <a:gd name="connsiteY6" fmla="*/ 0 h 699134"/>
                        <a:gd name="connsiteX7" fmla="*/ 0 w 789298"/>
                        <a:gd name="connsiteY7" fmla="*/ 374885 h 699134"/>
                        <a:gd name="connsiteX8" fmla="*/ 61808 w 789298"/>
                        <a:gd name="connsiteY8" fmla="*/ 436683 h 699134"/>
                        <a:gd name="connsiteX9" fmla="*/ 661349 w 789298"/>
                        <a:gd name="connsiteY9" fmla="*/ 680085 h 699134"/>
                        <a:gd name="connsiteX10" fmla="*/ 127949 w 789298"/>
                        <a:gd name="connsiteY10" fmla="*/ 679866 h 699134"/>
                        <a:gd name="connsiteX11" fmla="*/ 127949 w 789298"/>
                        <a:gd name="connsiteY11" fmla="*/ 374047 h 699134"/>
                        <a:gd name="connsiteX12" fmla="*/ 394649 w 789298"/>
                        <a:gd name="connsiteY12" fmla="*/ 121482 h 699134"/>
                        <a:gd name="connsiteX13" fmla="*/ 661349 w 789298"/>
                        <a:gd name="connsiteY13" fmla="*/ 373675 h 699134"/>
                        <a:gd name="connsiteX14" fmla="*/ 62160 w 789298"/>
                        <a:gd name="connsiteY14" fmla="*/ 410108 h 699134"/>
                        <a:gd name="connsiteX15" fmla="*/ 27299 w 789298"/>
                        <a:gd name="connsiteY15" fmla="*/ 375285 h 699134"/>
                        <a:gd name="connsiteX16" fmla="*/ 394649 w 789298"/>
                        <a:gd name="connsiteY16" fmla="*/ 26251 h 699134"/>
                        <a:gd name="connsiteX17" fmla="*/ 762000 w 789298"/>
                        <a:gd name="connsiteY17" fmla="*/ 375285 h 699134"/>
                        <a:gd name="connsiteX18" fmla="*/ 727358 w 789298"/>
                        <a:gd name="connsiteY18" fmla="*/ 409880 h 699134"/>
                        <a:gd name="connsiteX19" fmla="*/ 394649 w 789298"/>
                        <a:gd name="connsiteY19" fmla="*/ 95250 h 69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298" h="699134">
                          <a:moveTo>
                            <a:pt x="108899" y="392087"/>
                          </a:moveTo>
                          <a:lnTo>
                            <a:pt x="108899" y="698906"/>
                          </a:lnTo>
                          <a:lnTo>
                            <a:pt x="680399" y="699135"/>
                          </a:lnTo>
                          <a:lnTo>
                            <a:pt x="680399" y="391687"/>
                          </a:lnTo>
                          <a:lnTo>
                            <a:pt x="727729" y="436455"/>
                          </a:lnTo>
                          <a:lnTo>
                            <a:pt x="789299" y="374894"/>
                          </a:lnTo>
                          <a:lnTo>
                            <a:pt x="394649" y="0"/>
                          </a:lnTo>
                          <a:lnTo>
                            <a:pt x="0" y="374885"/>
                          </a:lnTo>
                          <a:lnTo>
                            <a:pt x="61808" y="436683"/>
                          </a:lnTo>
                          <a:close/>
                          <a:moveTo>
                            <a:pt x="661349" y="680085"/>
                          </a:moveTo>
                          <a:lnTo>
                            <a:pt x="127949" y="679866"/>
                          </a:lnTo>
                          <a:lnTo>
                            <a:pt x="127949" y="374047"/>
                          </a:lnTo>
                          <a:lnTo>
                            <a:pt x="394649" y="121482"/>
                          </a:lnTo>
                          <a:lnTo>
                            <a:pt x="661349" y="373675"/>
                          </a:lnTo>
                          <a:close/>
                          <a:moveTo>
                            <a:pt x="62160" y="410108"/>
                          </a:moveTo>
                          <a:lnTo>
                            <a:pt x="27299" y="375285"/>
                          </a:lnTo>
                          <a:lnTo>
                            <a:pt x="394649" y="26251"/>
                          </a:lnTo>
                          <a:lnTo>
                            <a:pt x="762000" y="375285"/>
                          </a:lnTo>
                          <a:lnTo>
                            <a:pt x="727358" y="409880"/>
                          </a:lnTo>
                          <a:lnTo>
                            <a:pt x="394649" y="95250"/>
                          </a:lnTo>
                          <a:close/>
                        </a:path>
                      </a:pathLst>
                    </a:custGeom>
                    <a:solidFill>
                      <a:srgbClr val="000000"/>
                    </a:solidFill>
                    <a:ln w="9525" cap="flat">
                      <a:noFill/>
                      <a:prstDash val="solid"/>
                      <a:miter/>
                    </a:ln>
                  </p:spPr>
                  <p:txBody>
                    <a:bodyPr rtlCol="0" anchor="ctr"/>
                    <a:lstStyle/>
                    <a:p>
                      <a:endParaRPr lang="de-DE"/>
                    </a:p>
                  </p:txBody>
                </p:sp>
                <p:grpSp>
                  <p:nvGrpSpPr>
                    <p:cNvPr id="125" name="Gruppieren 124">
                      <a:extLst>
                        <a:ext uri="{FF2B5EF4-FFF2-40B4-BE49-F238E27FC236}">
                          <a16:creationId xmlns:a16="http://schemas.microsoft.com/office/drawing/2014/main" id="{53C185A8-DDFA-4123-B9CE-15AA4AF1D8D6}"/>
                        </a:ext>
                      </a:extLst>
                    </p:cNvPr>
                    <p:cNvGrpSpPr/>
                    <p:nvPr/>
                  </p:nvGrpSpPr>
                  <p:grpSpPr>
                    <a:xfrm>
                      <a:off x="2866019" y="5971573"/>
                      <a:ext cx="461521" cy="255476"/>
                      <a:chOff x="1957488" y="5337165"/>
                      <a:chExt cx="461521" cy="255476"/>
                    </a:xfrm>
                  </p:grpSpPr>
                  <p:cxnSp>
                    <p:nvCxnSpPr>
                      <p:cNvPr id="126" name="Verbinder: gekrümmt 125">
                        <a:extLst>
                          <a:ext uri="{FF2B5EF4-FFF2-40B4-BE49-F238E27FC236}">
                            <a16:creationId xmlns:a16="http://schemas.microsoft.com/office/drawing/2014/main" id="{F68FEF5F-0832-48E0-8DC2-3C3263D4E9C8}"/>
                          </a:ext>
                        </a:extLst>
                      </p:cNvPr>
                      <p:cNvCxnSpPr/>
                      <p:nvPr/>
                    </p:nvCxnSpPr>
                    <p:spPr>
                      <a:xfrm flipV="1">
                        <a:off x="2162573" y="5337165"/>
                        <a:ext cx="225544" cy="52048"/>
                      </a:xfrm>
                      <a:prstGeom prst="curved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Verbinder: gekrümmt 126">
                        <a:extLst>
                          <a:ext uri="{FF2B5EF4-FFF2-40B4-BE49-F238E27FC236}">
                            <a16:creationId xmlns:a16="http://schemas.microsoft.com/office/drawing/2014/main" id="{4C233D09-BAA9-453B-8167-AE69DA2EF6BD}"/>
                          </a:ext>
                        </a:extLst>
                      </p:cNvPr>
                      <p:cNvCxnSpPr>
                        <a:cxnSpLocks/>
                      </p:cNvCxnSpPr>
                      <p:nvPr/>
                    </p:nvCxnSpPr>
                    <p:spPr>
                      <a:xfrm flipV="1">
                        <a:off x="2193465" y="5421527"/>
                        <a:ext cx="225544" cy="52048"/>
                      </a:xfrm>
                      <a:prstGeom prst="curved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Verbinder: gekrümmt 127">
                        <a:extLst>
                          <a:ext uri="{FF2B5EF4-FFF2-40B4-BE49-F238E27FC236}">
                            <a16:creationId xmlns:a16="http://schemas.microsoft.com/office/drawing/2014/main" id="{F291902B-9D1C-4BDA-82CA-50861C4C17EC}"/>
                          </a:ext>
                        </a:extLst>
                      </p:cNvPr>
                      <p:cNvCxnSpPr>
                        <a:cxnSpLocks/>
                      </p:cNvCxnSpPr>
                      <p:nvPr/>
                    </p:nvCxnSpPr>
                    <p:spPr>
                      <a:xfrm flipV="1">
                        <a:off x="2188095" y="5517640"/>
                        <a:ext cx="225544" cy="52048"/>
                      </a:xfrm>
                      <a:prstGeom prst="curved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Ellipse 128">
                        <a:extLst>
                          <a:ext uri="{FF2B5EF4-FFF2-40B4-BE49-F238E27FC236}">
                            <a16:creationId xmlns:a16="http://schemas.microsoft.com/office/drawing/2014/main" id="{31D09733-55C3-42F1-9C04-C50E660B45CF}"/>
                          </a:ext>
                        </a:extLst>
                      </p:cNvPr>
                      <p:cNvSpPr/>
                      <p:nvPr/>
                    </p:nvSpPr>
                    <p:spPr>
                      <a:xfrm>
                        <a:off x="1957488" y="5378585"/>
                        <a:ext cx="225544" cy="21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 dirty="0">
                            <a:solidFill>
                              <a:schemeClr val="tx1"/>
                            </a:solidFill>
                          </a:rPr>
                          <a:t>H</a:t>
                        </a:r>
                      </a:p>
                    </p:txBody>
                  </p:sp>
                </p:grpSp>
              </p:grpSp>
              <p:grpSp>
                <p:nvGrpSpPr>
                  <p:cNvPr id="114" name="Gruppieren 113">
                    <a:extLst>
                      <a:ext uri="{FF2B5EF4-FFF2-40B4-BE49-F238E27FC236}">
                        <a16:creationId xmlns:a16="http://schemas.microsoft.com/office/drawing/2014/main" id="{F150921A-2C57-46AE-81B5-B6446E812A0A}"/>
                      </a:ext>
                    </a:extLst>
                  </p:cNvPr>
                  <p:cNvGrpSpPr/>
                  <p:nvPr/>
                </p:nvGrpSpPr>
                <p:grpSpPr>
                  <a:xfrm>
                    <a:off x="760126" y="3694301"/>
                    <a:ext cx="914399" cy="810699"/>
                    <a:chOff x="8653182" y="3503448"/>
                    <a:chExt cx="914399" cy="810699"/>
                  </a:xfrm>
                </p:grpSpPr>
                <p:grpSp>
                  <p:nvGrpSpPr>
                    <p:cNvPr id="118" name="Grafik 150" descr="Produktion Silhouette">
                      <a:extLst>
                        <a:ext uri="{FF2B5EF4-FFF2-40B4-BE49-F238E27FC236}">
                          <a16:creationId xmlns:a16="http://schemas.microsoft.com/office/drawing/2014/main" id="{C967BD78-9D8C-42F6-8352-95E1A15B081F}"/>
                        </a:ext>
                      </a:extLst>
                    </p:cNvPr>
                    <p:cNvGrpSpPr/>
                    <p:nvPr/>
                  </p:nvGrpSpPr>
                  <p:grpSpPr>
                    <a:xfrm>
                      <a:off x="8653182" y="3503448"/>
                      <a:ext cx="914399" cy="810699"/>
                      <a:chOff x="10349707" y="2194878"/>
                      <a:chExt cx="742950" cy="678155"/>
                    </a:xfrm>
                    <a:solidFill>
                      <a:srgbClr val="000000"/>
                    </a:solidFill>
                  </p:grpSpPr>
                  <p:sp>
                    <p:nvSpPr>
                      <p:cNvPr id="120" name="Freihandform: Form 119">
                        <a:extLst>
                          <a:ext uri="{FF2B5EF4-FFF2-40B4-BE49-F238E27FC236}">
                            <a16:creationId xmlns:a16="http://schemas.microsoft.com/office/drawing/2014/main" id="{0B122542-7994-4DBC-B976-00AD5356363D}"/>
                          </a:ext>
                        </a:extLst>
                      </p:cNvPr>
                      <p:cNvSpPr/>
                      <p:nvPr/>
                    </p:nvSpPr>
                    <p:spPr>
                      <a:xfrm>
                        <a:off x="10349707" y="2301381"/>
                        <a:ext cx="742950" cy="571652"/>
                      </a:xfrm>
                      <a:custGeom>
                        <a:avLst/>
                        <a:gdLst>
                          <a:gd name="connsiteX0" fmla="*/ 74695 w 742950"/>
                          <a:gd name="connsiteY0" fmla="*/ 19050 h 571652"/>
                          <a:gd name="connsiteX1" fmla="*/ 98660 w 742950"/>
                          <a:gd name="connsiteY1" fmla="*/ 346072 h 571652"/>
                          <a:gd name="connsiteX2" fmla="*/ 100775 w 742950"/>
                          <a:gd name="connsiteY2" fmla="*/ 374895 h 571652"/>
                          <a:gd name="connsiteX3" fmla="*/ 126435 w 742950"/>
                          <a:gd name="connsiteY3" fmla="*/ 361559 h 571652"/>
                          <a:gd name="connsiteX4" fmla="*/ 325507 w 742950"/>
                          <a:gd name="connsiteY4" fmla="*/ 258289 h 571652"/>
                          <a:gd name="connsiteX5" fmla="*/ 325507 w 742950"/>
                          <a:gd name="connsiteY5" fmla="*/ 376018 h 571652"/>
                          <a:gd name="connsiteX6" fmla="*/ 353378 w 742950"/>
                          <a:gd name="connsiteY6" fmla="*/ 361588 h 571652"/>
                          <a:gd name="connsiteX7" fmla="*/ 552450 w 742950"/>
                          <a:gd name="connsiteY7" fmla="*/ 258318 h 571652"/>
                          <a:gd name="connsiteX8" fmla="*/ 552450 w 742950"/>
                          <a:gd name="connsiteY8" fmla="*/ 419205 h 571652"/>
                          <a:gd name="connsiteX9" fmla="*/ 723900 w 742950"/>
                          <a:gd name="connsiteY9" fmla="*/ 419205 h 571652"/>
                          <a:gd name="connsiteX10" fmla="*/ 723900 w 742950"/>
                          <a:gd name="connsiteY10" fmla="*/ 552555 h 571652"/>
                          <a:gd name="connsiteX11" fmla="*/ 19050 w 742950"/>
                          <a:gd name="connsiteY11" fmla="*/ 552555 h 571652"/>
                          <a:gd name="connsiteX12" fmla="*/ 19050 w 742950"/>
                          <a:gd name="connsiteY12" fmla="*/ 345376 h 571652"/>
                          <a:gd name="connsiteX13" fmla="*/ 42920 w 742950"/>
                          <a:gd name="connsiteY13" fmla="*/ 19050 h 571652"/>
                          <a:gd name="connsiteX14" fmla="*/ 25213 w 742950"/>
                          <a:gd name="connsiteY14" fmla="*/ 0 h 571652"/>
                          <a:gd name="connsiteX15" fmla="*/ 0 w 742950"/>
                          <a:gd name="connsiteY15" fmla="*/ 344681 h 571652"/>
                          <a:gd name="connsiteX16" fmla="*/ 0 w 742950"/>
                          <a:gd name="connsiteY16" fmla="*/ 571652 h 571652"/>
                          <a:gd name="connsiteX17" fmla="*/ 742950 w 742950"/>
                          <a:gd name="connsiteY17" fmla="*/ 571652 h 571652"/>
                          <a:gd name="connsiteX18" fmla="*/ 742950 w 742950"/>
                          <a:gd name="connsiteY18" fmla="*/ 400202 h 571652"/>
                          <a:gd name="connsiteX19" fmla="*/ 571500 w 742950"/>
                          <a:gd name="connsiteY19" fmla="*/ 400202 h 571652"/>
                          <a:gd name="connsiteX20" fmla="*/ 571500 w 742950"/>
                          <a:gd name="connsiteY20" fmla="*/ 226971 h 571652"/>
                          <a:gd name="connsiteX21" fmla="*/ 344586 w 742950"/>
                          <a:gd name="connsiteY21" fmla="*/ 344681 h 571652"/>
                          <a:gd name="connsiteX22" fmla="*/ 344586 w 742950"/>
                          <a:gd name="connsiteY22" fmla="*/ 226971 h 571652"/>
                          <a:gd name="connsiteX23" fmla="*/ 117662 w 742950"/>
                          <a:gd name="connsiteY23" fmla="*/ 344681 h 571652"/>
                          <a:gd name="connsiteX24" fmla="*/ 92393 w 742950"/>
                          <a:gd name="connsiteY24" fmla="*/ 0 h 5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2950" h="571652">
                            <a:moveTo>
                              <a:pt x="74695" y="19050"/>
                            </a:moveTo>
                            <a:lnTo>
                              <a:pt x="98660" y="346072"/>
                            </a:lnTo>
                            <a:lnTo>
                              <a:pt x="100775" y="374895"/>
                            </a:lnTo>
                            <a:lnTo>
                              <a:pt x="126435" y="361559"/>
                            </a:lnTo>
                            <a:lnTo>
                              <a:pt x="325507" y="258289"/>
                            </a:lnTo>
                            <a:lnTo>
                              <a:pt x="325507" y="376018"/>
                            </a:lnTo>
                            <a:lnTo>
                              <a:pt x="353378" y="361588"/>
                            </a:lnTo>
                            <a:lnTo>
                              <a:pt x="552450" y="258318"/>
                            </a:lnTo>
                            <a:lnTo>
                              <a:pt x="552450" y="419205"/>
                            </a:lnTo>
                            <a:lnTo>
                              <a:pt x="723900" y="419205"/>
                            </a:lnTo>
                            <a:lnTo>
                              <a:pt x="723900" y="552555"/>
                            </a:lnTo>
                            <a:lnTo>
                              <a:pt x="19050" y="552555"/>
                            </a:lnTo>
                            <a:lnTo>
                              <a:pt x="19050" y="345376"/>
                            </a:lnTo>
                            <a:lnTo>
                              <a:pt x="42920" y="19050"/>
                            </a:lnTo>
                            <a:close/>
                            <a:moveTo>
                              <a:pt x="25213" y="0"/>
                            </a:moveTo>
                            <a:lnTo>
                              <a:pt x="0" y="344681"/>
                            </a:lnTo>
                            <a:lnTo>
                              <a:pt x="0" y="571652"/>
                            </a:lnTo>
                            <a:lnTo>
                              <a:pt x="742950" y="571652"/>
                            </a:lnTo>
                            <a:lnTo>
                              <a:pt x="742950" y="400202"/>
                            </a:lnTo>
                            <a:lnTo>
                              <a:pt x="571500" y="400202"/>
                            </a:lnTo>
                            <a:lnTo>
                              <a:pt x="571500" y="226971"/>
                            </a:lnTo>
                            <a:lnTo>
                              <a:pt x="344586" y="344681"/>
                            </a:lnTo>
                            <a:lnTo>
                              <a:pt x="344586" y="226971"/>
                            </a:lnTo>
                            <a:lnTo>
                              <a:pt x="117662" y="344681"/>
                            </a:lnTo>
                            <a:lnTo>
                              <a:pt x="92393" y="0"/>
                            </a:lnTo>
                            <a:close/>
                          </a:path>
                        </a:pathLst>
                      </a:custGeom>
                      <a:solidFill>
                        <a:srgbClr val="000000"/>
                      </a:solidFill>
                      <a:ln w="9525" cap="flat">
                        <a:noFill/>
                        <a:prstDash val="solid"/>
                        <a:miter/>
                      </a:ln>
                    </p:spPr>
                    <p:txBody>
                      <a:bodyPr rtlCol="0" anchor="ctr"/>
                      <a:lstStyle/>
                      <a:p>
                        <a:endParaRPr lang="de-DE" dirty="0"/>
                      </a:p>
                    </p:txBody>
                  </p:sp>
                  <p:sp>
                    <p:nvSpPr>
                      <p:cNvPr id="121" name="Freihandform: Form 120">
                        <a:extLst>
                          <a:ext uri="{FF2B5EF4-FFF2-40B4-BE49-F238E27FC236}">
                            <a16:creationId xmlns:a16="http://schemas.microsoft.com/office/drawing/2014/main" id="{7502A0F4-12A6-4EC6-9AB9-BD91FDB6E24A}"/>
                          </a:ext>
                        </a:extLst>
                      </p:cNvPr>
                      <p:cNvSpPr/>
                      <p:nvPr/>
                    </p:nvSpPr>
                    <p:spPr>
                      <a:xfrm>
                        <a:off x="10379463" y="2194878"/>
                        <a:ext cx="416795" cy="171204"/>
                      </a:xfrm>
                      <a:custGeom>
                        <a:avLst/>
                        <a:gdLst>
                          <a:gd name="connsiteX0" fmla="*/ 267243 w 416795"/>
                          <a:gd name="connsiteY0" fmla="*/ 171204 h 171204"/>
                          <a:gd name="connsiteX1" fmla="*/ 222228 w 416795"/>
                          <a:gd name="connsiteY1" fmla="*/ 154221 h 171204"/>
                          <a:gd name="connsiteX2" fmla="*/ 205426 w 416795"/>
                          <a:gd name="connsiteY2" fmla="*/ 126027 h 171204"/>
                          <a:gd name="connsiteX3" fmla="*/ 154762 w 416795"/>
                          <a:gd name="connsiteY3" fmla="*/ 105892 h 171204"/>
                          <a:gd name="connsiteX4" fmla="*/ 127283 w 416795"/>
                          <a:gd name="connsiteY4" fmla="*/ 79841 h 171204"/>
                          <a:gd name="connsiteX5" fmla="*/ 90373 w 416795"/>
                          <a:gd name="connsiteY5" fmla="*/ 68411 h 171204"/>
                          <a:gd name="connsiteX6" fmla="*/ 85725 w 416795"/>
                          <a:gd name="connsiteY6" fmla="*/ 68773 h 171204"/>
                          <a:gd name="connsiteX7" fmla="*/ 57731 w 416795"/>
                          <a:gd name="connsiteY7" fmla="*/ 98300 h 171204"/>
                          <a:gd name="connsiteX8" fmla="*/ 57731 w 416795"/>
                          <a:gd name="connsiteY8" fmla="*/ 104663 h 171204"/>
                          <a:gd name="connsiteX9" fmla="*/ 38681 w 416795"/>
                          <a:gd name="connsiteY9" fmla="*/ 104663 h 171204"/>
                          <a:gd name="connsiteX10" fmla="*/ 38681 w 416795"/>
                          <a:gd name="connsiteY10" fmla="*/ 98491 h 171204"/>
                          <a:gd name="connsiteX11" fmla="*/ 84249 w 416795"/>
                          <a:gd name="connsiteY11" fmla="*/ 49827 h 171204"/>
                          <a:gd name="connsiteX12" fmla="*/ 89564 w 416795"/>
                          <a:gd name="connsiteY12" fmla="*/ 49437 h 171204"/>
                          <a:gd name="connsiteX13" fmla="*/ 140303 w 416795"/>
                          <a:gd name="connsiteY13" fmla="*/ 65953 h 171204"/>
                          <a:gd name="connsiteX14" fmla="*/ 167792 w 416795"/>
                          <a:gd name="connsiteY14" fmla="*/ 92004 h 171204"/>
                          <a:gd name="connsiteX15" fmla="*/ 212255 w 416795"/>
                          <a:gd name="connsiteY15" fmla="*/ 106634 h 171204"/>
                          <a:gd name="connsiteX16" fmla="*/ 221856 w 416795"/>
                          <a:gd name="connsiteY16" fmla="*/ 105558 h 171204"/>
                          <a:gd name="connsiteX17" fmla="*/ 222809 w 416795"/>
                          <a:gd name="connsiteY17" fmla="*/ 115169 h 171204"/>
                          <a:gd name="connsiteX18" fmla="*/ 235039 w 416795"/>
                          <a:gd name="connsiteY18" fmla="*/ 140153 h 171204"/>
                          <a:gd name="connsiteX19" fmla="*/ 301047 w 416795"/>
                          <a:gd name="connsiteY19" fmla="*/ 138648 h 171204"/>
                          <a:gd name="connsiteX20" fmla="*/ 308248 w 416795"/>
                          <a:gd name="connsiteY20" fmla="*/ 129952 h 171204"/>
                          <a:gd name="connsiteX21" fmla="*/ 312058 w 416795"/>
                          <a:gd name="connsiteY21" fmla="*/ 123951 h 171204"/>
                          <a:gd name="connsiteX22" fmla="*/ 318888 w 416795"/>
                          <a:gd name="connsiteY22" fmla="*/ 125942 h 171204"/>
                          <a:gd name="connsiteX23" fmla="*/ 379819 w 416795"/>
                          <a:gd name="connsiteY23" fmla="*/ 111273 h 171204"/>
                          <a:gd name="connsiteX24" fmla="*/ 384666 w 416795"/>
                          <a:gd name="connsiteY24" fmla="*/ 37102 h 171204"/>
                          <a:gd name="connsiteX25" fmla="*/ 384658 w 416795"/>
                          <a:gd name="connsiteY25" fmla="*/ 37092 h 171204"/>
                          <a:gd name="connsiteX26" fmla="*/ 381800 w 416795"/>
                          <a:gd name="connsiteY26" fmla="*/ 34092 h 171204"/>
                          <a:gd name="connsiteX27" fmla="*/ 298809 w 416795"/>
                          <a:gd name="connsiteY27" fmla="*/ 35997 h 171204"/>
                          <a:gd name="connsiteX28" fmla="*/ 261195 w 416795"/>
                          <a:gd name="connsiteY28" fmla="*/ 36207 h 171204"/>
                          <a:gd name="connsiteX29" fmla="*/ 192195 w 416795"/>
                          <a:gd name="connsiteY29" fmla="*/ 36121 h 171204"/>
                          <a:gd name="connsiteX30" fmla="*/ 188385 w 416795"/>
                          <a:gd name="connsiteY30" fmla="*/ 39855 h 171204"/>
                          <a:gd name="connsiteX31" fmla="*/ 150686 w 416795"/>
                          <a:gd name="connsiteY31" fmla="*/ 40055 h 171204"/>
                          <a:gd name="connsiteX32" fmla="*/ 102946 w 416795"/>
                          <a:gd name="connsiteY32" fmla="*/ 21624 h 171204"/>
                          <a:gd name="connsiteX33" fmla="*/ 96126 w 416795"/>
                          <a:gd name="connsiteY33" fmla="*/ 21767 h 171204"/>
                          <a:gd name="connsiteX34" fmla="*/ 19050 w 416795"/>
                          <a:gd name="connsiteY34" fmla="*/ 94214 h 171204"/>
                          <a:gd name="connsiteX35" fmla="*/ 19050 w 416795"/>
                          <a:gd name="connsiteY35" fmla="*/ 104634 h 171204"/>
                          <a:gd name="connsiteX36" fmla="*/ 0 w 416795"/>
                          <a:gd name="connsiteY36" fmla="*/ 104634 h 171204"/>
                          <a:gd name="connsiteX37" fmla="*/ 0 w 416795"/>
                          <a:gd name="connsiteY37" fmla="*/ 93957 h 171204"/>
                          <a:gd name="connsiteX38" fmla="*/ 95860 w 416795"/>
                          <a:gd name="connsiteY38" fmla="*/ 2745 h 171204"/>
                          <a:gd name="connsiteX39" fmla="*/ 102794 w 416795"/>
                          <a:gd name="connsiteY39" fmla="*/ 2602 h 171204"/>
                          <a:gd name="connsiteX40" fmla="*/ 163649 w 416795"/>
                          <a:gd name="connsiteY40" fmla="*/ 26129 h 171204"/>
                          <a:gd name="connsiteX41" fmla="*/ 175241 w 416795"/>
                          <a:gd name="connsiteY41" fmla="*/ 26129 h 171204"/>
                          <a:gd name="connsiteX42" fmla="*/ 179051 w 416795"/>
                          <a:gd name="connsiteY42" fmla="*/ 22395 h 171204"/>
                          <a:gd name="connsiteX43" fmla="*/ 274034 w 416795"/>
                          <a:gd name="connsiteY43" fmla="*/ 22205 h 171204"/>
                          <a:gd name="connsiteX44" fmla="*/ 285826 w 416795"/>
                          <a:gd name="connsiteY44" fmla="*/ 22119 h 171204"/>
                          <a:gd name="connsiteX45" fmla="*/ 394726 w 416795"/>
                          <a:gd name="connsiteY45" fmla="*/ 20167 h 171204"/>
                          <a:gd name="connsiteX46" fmla="*/ 398945 w 416795"/>
                          <a:gd name="connsiteY46" fmla="*/ 24538 h 171204"/>
                          <a:gd name="connsiteX47" fmla="*/ 392668 w 416795"/>
                          <a:gd name="connsiteY47" fmla="*/ 125399 h 171204"/>
                          <a:gd name="connsiteX48" fmla="*/ 320278 w 416795"/>
                          <a:gd name="connsiteY48" fmla="*/ 145906 h 171204"/>
                          <a:gd name="connsiteX49" fmla="*/ 314249 w 416795"/>
                          <a:gd name="connsiteY49" fmla="*/ 152459 h 171204"/>
                          <a:gd name="connsiteX50" fmla="*/ 267243 w 416795"/>
                          <a:gd name="connsiteY50" fmla="*/ 171204 h 17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6795" h="171204">
                            <a:moveTo>
                              <a:pt x="267243" y="171204"/>
                            </a:moveTo>
                            <a:cubicBezTo>
                              <a:pt x="250664" y="171253"/>
                              <a:pt x="234644" y="165209"/>
                              <a:pt x="222228" y="154221"/>
                            </a:cubicBezTo>
                            <a:cubicBezTo>
                              <a:pt x="214067" y="146607"/>
                              <a:pt x="208239" y="136829"/>
                              <a:pt x="205426" y="126027"/>
                            </a:cubicBezTo>
                            <a:cubicBezTo>
                              <a:pt x="186613" y="125893"/>
                              <a:pt x="168534" y="118708"/>
                              <a:pt x="154762" y="105892"/>
                            </a:cubicBezTo>
                            <a:lnTo>
                              <a:pt x="127283" y="79841"/>
                            </a:lnTo>
                            <a:cubicBezTo>
                              <a:pt x="116982" y="71287"/>
                              <a:pt x="103705" y="67175"/>
                              <a:pt x="90373" y="68411"/>
                            </a:cubicBezTo>
                            <a:lnTo>
                              <a:pt x="85725" y="68773"/>
                            </a:lnTo>
                            <a:cubicBezTo>
                              <a:pt x="69913" y="69356"/>
                              <a:pt x="57471" y="82479"/>
                              <a:pt x="57731" y="98300"/>
                            </a:cubicBezTo>
                            <a:lnTo>
                              <a:pt x="57731" y="104663"/>
                            </a:lnTo>
                            <a:lnTo>
                              <a:pt x="38681" y="104663"/>
                            </a:lnTo>
                            <a:lnTo>
                              <a:pt x="38681" y="98491"/>
                            </a:lnTo>
                            <a:cubicBezTo>
                              <a:pt x="38091" y="72570"/>
                              <a:pt x="58345" y="50941"/>
                              <a:pt x="84249" y="49827"/>
                            </a:cubicBezTo>
                            <a:lnTo>
                              <a:pt x="89564" y="49437"/>
                            </a:lnTo>
                            <a:cubicBezTo>
                              <a:pt x="108011" y="47885"/>
                              <a:pt x="126304" y="53840"/>
                              <a:pt x="140303" y="65953"/>
                            </a:cubicBezTo>
                            <a:lnTo>
                              <a:pt x="167792" y="92004"/>
                            </a:lnTo>
                            <a:cubicBezTo>
                              <a:pt x="179781" y="103115"/>
                              <a:pt x="196012" y="108456"/>
                              <a:pt x="212255" y="106634"/>
                            </a:cubicBezTo>
                            <a:lnTo>
                              <a:pt x="221856" y="105558"/>
                            </a:lnTo>
                            <a:lnTo>
                              <a:pt x="222809" y="115169"/>
                            </a:lnTo>
                            <a:cubicBezTo>
                              <a:pt x="223717" y="124705"/>
                              <a:pt x="228064" y="133586"/>
                              <a:pt x="235039" y="140153"/>
                            </a:cubicBezTo>
                            <a:cubicBezTo>
                              <a:pt x="254124" y="156786"/>
                              <a:pt x="282740" y="156134"/>
                              <a:pt x="301047" y="138648"/>
                            </a:cubicBezTo>
                            <a:cubicBezTo>
                              <a:pt x="303788" y="136050"/>
                              <a:pt x="306206" y="133129"/>
                              <a:pt x="308248" y="129952"/>
                            </a:cubicBezTo>
                            <a:lnTo>
                              <a:pt x="312058" y="123951"/>
                            </a:lnTo>
                            <a:lnTo>
                              <a:pt x="318888" y="125942"/>
                            </a:lnTo>
                            <a:cubicBezTo>
                              <a:pt x="340364" y="132155"/>
                              <a:pt x="363524" y="126579"/>
                              <a:pt x="379819" y="111273"/>
                            </a:cubicBezTo>
                            <a:cubicBezTo>
                              <a:pt x="401639" y="92130"/>
                              <a:pt x="403810" y="58922"/>
                              <a:pt x="384666" y="37102"/>
                            </a:cubicBezTo>
                            <a:cubicBezTo>
                              <a:pt x="384663" y="37099"/>
                              <a:pt x="384660" y="37095"/>
                              <a:pt x="384658" y="37092"/>
                            </a:cubicBezTo>
                            <a:cubicBezTo>
                              <a:pt x="383743" y="36051"/>
                              <a:pt x="382791" y="35051"/>
                              <a:pt x="381800" y="34092"/>
                            </a:cubicBezTo>
                            <a:cubicBezTo>
                              <a:pt x="357796" y="13196"/>
                              <a:pt x="321828" y="14022"/>
                              <a:pt x="298809" y="35997"/>
                            </a:cubicBezTo>
                            <a:cubicBezTo>
                              <a:pt x="288205" y="45766"/>
                              <a:pt x="271907" y="45856"/>
                              <a:pt x="261195" y="36207"/>
                            </a:cubicBezTo>
                            <a:cubicBezTo>
                              <a:pt x="241703" y="18275"/>
                              <a:pt x="211732" y="18238"/>
                              <a:pt x="192195" y="36121"/>
                            </a:cubicBezTo>
                            <a:lnTo>
                              <a:pt x="188385" y="39855"/>
                            </a:lnTo>
                            <a:cubicBezTo>
                              <a:pt x="177786" y="49723"/>
                              <a:pt x="161389" y="49810"/>
                              <a:pt x="150686" y="40055"/>
                            </a:cubicBezTo>
                            <a:cubicBezTo>
                              <a:pt x="137622" y="28182"/>
                              <a:pt x="120599" y="21610"/>
                              <a:pt x="102946" y="21624"/>
                            </a:cubicBezTo>
                            <a:lnTo>
                              <a:pt x="96126" y="21767"/>
                            </a:lnTo>
                            <a:cubicBezTo>
                              <a:pt x="54883" y="20611"/>
                              <a:pt x="20448" y="52978"/>
                              <a:pt x="19050" y="94214"/>
                            </a:cubicBezTo>
                            <a:lnTo>
                              <a:pt x="19050" y="104634"/>
                            </a:lnTo>
                            <a:lnTo>
                              <a:pt x="0" y="104634"/>
                            </a:lnTo>
                            <a:lnTo>
                              <a:pt x="0" y="93957"/>
                            </a:lnTo>
                            <a:cubicBezTo>
                              <a:pt x="1983" y="42611"/>
                              <a:pt x="44479" y="2176"/>
                              <a:pt x="95860" y="2745"/>
                            </a:cubicBezTo>
                            <a:lnTo>
                              <a:pt x="102794" y="2602"/>
                            </a:lnTo>
                            <a:cubicBezTo>
                              <a:pt x="125303" y="2582"/>
                              <a:pt x="147007" y="10973"/>
                              <a:pt x="163649" y="26129"/>
                            </a:cubicBezTo>
                            <a:cubicBezTo>
                              <a:pt x="166928" y="29137"/>
                              <a:pt x="171962" y="29137"/>
                              <a:pt x="175241" y="26129"/>
                            </a:cubicBezTo>
                            <a:lnTo>
                              <a:pt x="179051" y="22395"/>
                            </a:lnTo>
                            <a:cubicBezTo>
                              <a:pt x="205858" y="-2325"/>
                              <a:pt x="247128" y="-2408"/>
                              <a:pt x="274034" y="22205"/>
                            </a:cubicBezTo>
                            <a:cubicBezTo>
                              <a:pt x="277407" y="25199"/>
                              <a:pt x="282497" y="25161"/>
                              <a:pt x="285826" y="22119"/>
                            </a:cubicBezTo>
                            <a:cubicBezTo>
                              <a:pt x="316155" y="-6606"/>
                              <a:pt x="363387" y="-7454"/>
                              <a:pt x="394726" y="20167"/>
                            </a:cubicBezTo>
                            <a:cubicBezTo>
                              <a:pt x="396383" y="21748"/>
                              <a:pt x="397688" y="23119"/>
                              <a:pt x="398945" y="24538"/>
                            </a:cubicBezTo>
                            <a:cubicBezTo>
                              <a:pt x="425010" y="54142"/>
                              <a:pt x="422202" y="99255"/>
                              <a:pt x="392668" y="125399"/>
                            </a:cubicBezTo>
                            <a:cubicBezTo>
                              <a:pt x="373255" y="143505"/>
                              <a:pt x="346303" y="151140"/>
                              <a:pt x="320278" y="145906"/>
                            </a:cubicBezTo>
                            <a:cubicBezTo>
                              <a:pt x="318417" y="148223"/>
                              <a:pt x="316402" y="150412"/>
                              <a:pt x="314249" y="152459"/>
                            </a:cubicBezTo>
                            <a:cubicBezTo>
                              <a:pt x="301597" y="164556"/>
                              <a:pt x="284747" y="171275"/>
                              <a:pt x="267243" y="171204"/>
                            </a:cubicBezTo>
                            <a:close/>
                          </a:path>
                        </a:pathLst>
                      </a:custGeom>
                      <a:solidFill>
                        <a:srgbClr val="000000"/>
                      </a:solidFill>
                      <a:ln w="9525" cap="flat">
                        <a:noFill/>
                        <a:prstDash val="solid"/>
                        <a:miter/>
                      </a:ln>
                    </p:spPr>
                    <p:txBody>
                      <a:bodyPr rtlCol="0" anchor="ctr"/>
                      <a:lstStyle/>
                      <a:p>
                        <a:endParaRPr lang="de-DE"/>
                      </a:p>
                    </p:txBody>
                  </p:sp>
                  <p:sp>
                    <p:nvSpPr>
                      <p:cNvPr id="122" name="Freihandform: Form 121">
                        <a:extLst>
                          <a:ext uri="{FF2B5EF4-FFF2-40B4-BE49-F238E27FC236}">
                            <a16:creationId xmlns:a16="http://schemas.microsoft.com/office/drawing/2014/main" id="{DEFB73D8-EA67-44CD-8B1B-246DF1F8FE4B}"/>
                          </a:ext>
                        </a:extLst>
                      </p:cNvPr>
                      <p:cNvSpPr/>
                      <p:nvPr/>
                    </p:nvSpPr>
                    <p:spPr>
                      <a:xfrm>
                        <a:off x="10416943" y="2738512"/>
                        <a:ext cx="100850" cy="75657"/>
                      </a:xfrm>
                      <a:custGeom>
                        <a:avLst/>
                        <a:gdLst>
                          <a:gd name="connsiteX0" fmla="*/ 81801 w 100850"/>
                          <a:gd name="connsiteY0" fmla="*/ 19050 h 75657"/>
                          <a:gd name="connsiteX1" fmla="*/ 81801 w 100850"/>
                          <a:gd name="connsiteY1" fmla="*/ 56607 h 75657"/>
                          <a:gd name="connsiteX2" fmla="*/ 19050 w 100850"/>
                          <a:gd name="connsiteY2" fmla="*/ 56607 h 75657"/>
                          <a:gd name="connsiteX3" fmla="*/ 19050 w 100850"/>
                          <a:gd name="connsiteY3" fmla="*/ 19050 h 75657"/>
                          <a:gd name="connsiteX4" fmla="*/ 0 w 100850"/>
                          <a:gd name="connsiteY4" fmla="*/ 0 h 75657"/>
                          <a:gd name="connsiteX5" fmla="*/ 0 w 100850"/>
                          <a:gd name="connsiteY5" fmla="*/ 75657 h 75657"/>
                          <a:gd name="connsiteX6" fmla="*/ 100851 w 100850"/>
                          <a:gd name="connsiteY6" fmla="*/ 75657 h 75657"/>
                          <a:gd name="connsiteX7" fmla="*/ 100851 w 100850"/>
                          <a:gd name="connsiteY7" fmla="*/ 0 h 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50" h="75657">
                            <a:moveTo>
                              <a:pt x="81801" y="19050"/>
                            </a:moveTo>
                            <a:lnTo>
                              <a:pt x="81801" y="56607"/>
                            </a:lnTo>
                            <a:lnTo>
                              <a:pt x="19050" y="56607"/>
                            </a:lnTo>
                            <a:lnTo>
                              <a:pt x="19050" y="19050"/>
                            </a:lnTo>
                            <a:close/>
                            <a:moveTo>
                              <a:pt x="0" y="0"/>
                            </a:moveTo>
                            <a:lnTo>
                              <a:pt x="0" y="75657"/>
                            </a:lnTo>
                            <a:lnTo>
                              <a:pt x="100851" y="75657"/>
                            </a:lnTo>
                            <a:lnTo>
                              <a:pt x="100851" y="0"/>
                            </a:lnTo>
                            <a:close/>
                          </a:path>
                        </a:pathLst>
                      </a:custGeom>
                      <a:solidFill>
                        <a:srgbClr val="000000"/>
                      </a:solidFill>
                      <a:ln w="9525" cap="flat">
                        <a:noFill/>
                        <a:prstDash val="solid"/>
                        <a:miter/>
                      </a:ln>
                    </p:spPr>
                    <p:txBody>
                      <a:bodyPr rtlCol="0" anchor="ctr"/>
                      <a:lstStyle/>
                      <a:p>
                        <a:endParaRPr lang="de-DE"/>
                      </a:p>
                    </p:txBody>
                  </p:sp>
                  <p:sp>
                    <p:nvSpPr>
                      <p:cNvPr id="123" name="Freihandform: Form 122">
                        <a:extLst>
                          <a:ext uri="{FF2B5EF4-FFF2-40B4-BE49-F238E27FC236}">
                            <a16:creationId xmlns:a16="http://schemas.microsoft.com/office/drawing/2014/main" id="{F73A6A59-5906-4055-9634-151BD7E29355}"/>
                          </a:ext>
                        </a:extLst>
                      </p:cNvPr>
                      <p:cNvSpPr/>
                      <p:nvPr/>
                    </p:nvSpPr>
                    <p:spPr>
                      <a:xfrm>
                        <a:off x="10890288" y="2738512"/>
                        <a:ext cx="100860" cy="75657"/>
                      </a:xfrm>
                      <a:custGeom>
                        <a:avLst/>
                        <a:gdLst>
                          <a:gd name="connsiteX0" fmla="*/ 81810 w 100860"/>
                          <a:gd name="connsiteY0" fmla="*/ 19050 h 75657"/>
                          <a:gd name="connsiteX1" fmla="*/ 81810 w 100860"/>
                          <a:gd name="connsiteY1" fmla="*/ 56607 h 75657"/>
                          <a:gd name="connsiteX2" fmla="*/ 19050 w 100860"/>
                          <a:gd name="connsiteY2" fmla="*/ 56607 h 75657"/>
                          <a:gd name="connsiteX3" fmla="*/ 19050 w 100860"/>
                          <a:gd name="connsiteY3" fmla="*/ 19050 h 75657"/>
                          <a:gd name="connsiteX4" fmla="*/ 0 w 100860"/>
                          <a:gd name="connsiteY4" fmla="*/ 0 h 75657"/>
                          <a:gd name="connsiteX5" fmla="*/ 0 w 100860"/>
                          <a:gd name="connsiteY5" fmla="*/ 75657 h 75657"/>
                          <a:gd name="connsiteX6" fmla="*/ 100860 w 100860"/>
                          <a:gd name="connsiteY6" fmla="*/ 75657 h 75657"/>
                          <a:gd name="connsiteX7" fmla="*/ 100860 w 100860"/>
                          <a:gd name="connsiteY7" fmla="*/ 0 h 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60" h="75657">
                            <a:moveTo>
                              <a:pt x="81810" y="19050"/>
                            </a:moveTo>
                            <a:lnTo>
                              <a:pt x="81810" y="56607"/>
                            </a:lnTo>
                            <a:lnTo>
                              <a:pt x="19050" y="56607"/>
                            </a:lnTo>
                            <a:lnTo>
                              <a:pt x="19050" y="19050"/>
                            </a:lnTo>
                            <a:close/>
                            <a:moveTo>
                              <a:pt x="0" y="0"/>
                            </a:moveTo>
                            <a:lnTo>
                              <a:pt x="0" y="75657"/>
                            </a:lnTo>
                            <a:lnTo>
                              <a:pt x="100860" y="75657"/>
                            </a:lnTo>
                            <a:lnTo>
                              <a:pt x="100860" y="0"/>
                            </a:lnTo>
                            <a:close/>
                          </a:path>
                        </a:pathLst>
                      </a:custGeom>
                      <a:solidFill>
                        <a:srgbClr val="000000"/>
                      </a:solidFill>
                      <a:ln w="9525" cap="flat">
                        <a:noFill/>
                        <a:prstDash val="solid"/>
                        <a:miter/>
                      </a:ln>
                    </p:spPr>
                    <p:txBody>
                      <a:bodyPr rtlCol="0" anchor="ctr"/>
                      <a:lstStyle/>
                      <a:p>
                        <a:endParaRPr lang="de-DE"/>
                      </a:p>
                    </p:txBody>
                  </p:sp>
                </p:grpSp>
                <p:sp>
                  <p:nvSpPr>
                    <p:cNvPr id="119" name="Ellipse 118">
                      <a:extLst>
                        <a:ext uri="{FF2B5EF4-FFF2-40B4-BE49-F238E27FC236}">
                          <a16:creationId xmlns:a16="http://schemas.microsoft.com/office/drawing/2014/main" id="{4FC2E760-4FAA-460B-A515-79327AF5AA9D}"/>
                        </a:ext>
                      </a:extLst>
                    </p:cNvPr>
                    <p:cNvSpPr/>
                    <p:nvPr/>
                  </p:nvSpPr>
                  <p:spPr>
                    <a:xfrm>
                      <a:off x="8932864" y="4072338"/>
                      <a:ext cx="225545" cy="21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 dirty="0">
                          <a:solidFill>
                            <a:schemeClr val="tx1"/>
                          </a:solidFill>
                        </a:rPr>
                        <a:t>H</a:t>
                      </a:r>
                    </a:p>
                  </p:txBody>
                </p:sp>
              </p:grpSp>
              <p:grpSp>
                <p:nvGrpSpPr>
                  <p:cNvPr id="115" name="Gruppieren 114">
                    <a:extLst>
                      <a:ext uri="{FF2B5EF4-FFF2-40B4-BE49-F238E27FC236}">
                        <a16:creationId xmlns:a16="http://schemas.microsoft.com/office/drawing/2014/main" id="{CD231E5B-628D-4A26-8EDD-C47DA56A6590}"/>
                      </a:ext>
                    </a:extLst>
                  </p:cNvPr>
                  <p:cNvGrpSpPr/>
                  <p:nvPr/>
                </p:nvGrpSpPr>
                <p:grpSpPr>
                  <a:xfrm>
                    <a:off x="-61872" y="2999840"/>
                    <a:ext cx="914400" cy="914400"/>
                    <a:chOff x="-61872" y="2999840"/>
                    <a:chExt cx="914400" cy="914400"/>
                  </a:xfrm>
                </p:grpSpPr>
                <p:pic>
                  <p:nvPicPr>
                    <p:cNvPr id="116" name="Grafik 115" descr="Auto mit einfarbiger Füllung">
                      <a:extLst>
                        <a:ext uri="{FF2B5EF4-FFF2-40B4-BE49-F238E27FC236}">
                          <a16:creationId xmlns:a16="http://schemas.microsoft.com/office/drawing/2014/main" id="{CA4A77D9-8953-4914-948F-D26150E7D05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61872" y="2999840"/>
                      <a:ext cx="914400" cy="914400"/>
                    </a:xfrm>
                    <a:prstGeom prst="rect">
                      <a:avLst/>
                    </a:prstGeom>
                  </p:spPr>
                </p:pic>
                <p:sp>
                  <p:nvSpPr>
                    <p:cNvPr id="117" name="Rechteck 116">
                      <a:extLst>
                        <a:ext uri="{FF2B5EF4-FFF2-40B4-BE49-F238E27FC236}">
                          <a16:creationId xmlns:a16="http://schemas.microsoft.com/office/drawing/2014/main" id="{3FB89BBA-8167-4DEE-AE9F-9493B9A53E4D}"/>
                        </a:ext>
                      </a:extLst>
                    </p:cNvPr>
                    <p:cNvSpPr/>
                    <p:nvPr/>
                  </p:nvSpPr>
                  <p:spPr>
                    <a:xfrm>
                      <a:off x="187985" y="3443631"/>
                      <a:ext cx="414686" cy="11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00" dirty="0">
                          <a:solidFill>
                            <a:schemeClr val="bg1"/>
                          </a:solidFill>
                        </a:rPr>
                        <a:t>H2</a:t>
                      </a:r>
                    </a:p>
                  </p:txBody>
                </p:sp>
              </p:grpSp>
            </p:grpSp>
            <p:grpSp>
              <p:nvGrpSpPr>
                <p:cNvPr id="92" name="Gruppieren 91">
                  <a:extLst>
                    <a:ext uri="{FF2B5EF4-FFF2-40B4-BE49-F238E27FC236}">
                      <a16:creationId xmlns:a16="http://schemas.microsoft.com/office/drawing/2014/main" id="{2DC526E2-A9C9-4E5E-A4A9-F63B63B862D8}"/>
                    </a:ext>
                  </a:extLst>
                </p:cNvPr>
                <p:cNvGrpSpPr/>
                <p:nvPr/>
              </p:nvGrpSpPr>
              <p:grpSpPr>
                <a:xfrm>
                  <a:off x="9515011" y="4542398"/>
                  <a:ext cx="2486952" cy="1618691"/>
                  <a:chOff x="5652210" y="2901421"/>
                  <a:chExt cx="2486952" cy="1618691"/>
                </a:xfrm>
              </p:grpSpPr>
              <p:sp>
                <p:nvSpPr>
                  <p:cNvPr id="93" name="Rechteck 92">
                    <a:extLst>
                      <a:ext uri="{FF2B5EF4-FFF2-40B4-BE49-F238E27FC236}">
                        <a16:creationId xmlns:a16="http://schemas.microsoft.com/office/drawing/2014/main" id="{020B7393-33A6-43D6-ADEF-73FBD8A5A97D}"/>
                      </a:ext>
                    </a:extLst>
                  </p:cNvPr>
                  <p:cNvSpPr/>
                  <p:nvPr/>
                </p:nvSpPr>
                <p:spPr>
                  <a:xfrm>
                    <a:off x="5652210" y="2901421"/>
                    <a:ext cx="2468114" cy="1618691"/>
                  </a:xfrm>
                  <a:prstGeom prst="rect">
                    <a:avLst/>
                  </a:prstGeom>
                  <a:solidFill>
                    <a:schemeClr val="accent2">
                      <a:lumMod val="60000"/>
                      <a:lumOff val="40000"/>
                    </a:schemeClr>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p>
                </p:txBody>
              </p:sp>
              <p:grpSp>
                <p:nvGrpSpPr>
                  <p:cNvPr id="94" name="Gruppieren 93">
                    <a:extLst>
                      <a:ext uri="{FF2B5EF4-FFF2-40B4-BE49-F238E27FC236}">
                        <a16:creationId xmlns:a16="http://schemas.microsoft.com/office/drawing/2014/main" id="{F72BAE9B-33FF-407F-AF01-E664A5188281}"/>
                      </a:ext>
                    </a:extLst>
                  </p:cNvPr>
                  <p:cNvGrpSpPr/>
                  <p:nvPr/>
                </p:nvGrpSpPr>
                <p:grpSpPr>
                  <a:xfrm>
                    <a:off x="7071836" y="3099218"/>
                    <a:ext cx="1067326" cy="755917"/>
                    <a:chOff x="5247878" y="5378144"/>
                    <a:chExt cx="1067326" cy="755917"/>
                  </a:xfrm>
                </p:grpSpPr>
                <p:grpSp>
                  <p:nvGrpSpPr>
                    <p:cNvPr id="104" name="Gruppieren 103">
                      <a:extLst>
                        <a:ext uri="{FF2B5EF4-FFF2-40B4-BE49-F238E27FC236}">
                          <a16:creationId xmlns:a16="http://schemas.microsoft.com/office/drawing/2014/main" id="{C3B43346-451E-4E66-A678-CFB36F8E68C2}"/>
                        </a:ext>
                      </a:extLst>
                    </p:cNvPr>
                    <p:cNvGrpSpPr/>
                    <p:nvPr/>
                  </p:nvGrpSpPr>
                  <p:grpSpPr>
                    <a:xfrm>
                      <a:off x="5545564" y="5805983"/>
                      <a:ext cx="461521" cy="237188"/>
                      <a:chOff x="2153662" y="6075114"/>
                      <a:chExt cx="785861" cy="416858"/>
                    </a:xfrm>
                  </p:grpSpPr>
                  <p:cxnSp>
                    <p:nvCxnSpPr>
                      <p:cNvPr id="106" name="Verbinder: gekrümmt 105">
                        <a:extLst>
                          <a:ext uri="{FF2B5EF4-FFF2-40B4-BE49-F238E27FC236}">
                            <a16:creationId xmlns:a16="http://schemas.microsoft.com/office/drawing/2014/main" id="{EC8B6723-99D2-40A6-AD0F-8D5946CA1F01}"/>
                          </a:ext>
                        </a:extLst>
                      </p:cNvPr>
                      <p:cNvCxnSpPr/>
                      <p:nvPr/>
                    </p:nvCxnSpPr>
                    <p:spPr>
                      <a:xfrm flipV="1">
                        <a:off x="2502873" y="6075114"/>
                        <a:ext cx="384048" cy="91474"/>
                      </a:xfrm>
                      <a:prstGeom prst="curved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Verbinder: gekrümmt 106">
                        <a:extLst>
                          <a:ext uri="{FF2B5EF4-FFF2-40B4-BE49-F238E27FC236}">
                            <a16:creationId xmlns:a16="http://schemas.microsoft.com/office/drawing/2014/main" id="{8C631D3C-F927-4A6C-BF58-0EE72E5E4474}"/>
                          </a:ext>
                        </a:extLst>
                      </p:cNvPr>
                      <p:cNvCxnSpPr>
                        <a:cxnSpLocks/>
                      </p:cNvCxnSpPr>
                      <p:nvPr/>
                    </p:nvCxnSpPr>
                    <p:spPr>
                      <a:xfrm flipV="1">
                        <a:off x="2555475" y="6175169"/>
                        <a:ext cx="384048" cy="91474"/>
                      </a:xfrm>
                      <a:prstGeom prst="curved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Verbinder: gekrümmt 107">
                        <a:extLst>
                          <a:ext uri="{FF2B5EF4-FFF2-40B4-BE49-F238E27FC236}">
                            <a16:creationId xmlns:a16="http://schemas.microsoft.com/office/drawing/2014/main" id="{00B65172-7511-45CE-841F-FF697D8BCFF3}"/>
                          </a:ext>
                        </a:extLst>
                      </p:cNvPr>
                      <p:cNvCxnSpPr>
                        <a:cxnSpLocks/>
                      </p:cNvCxnSpPr>
                      <p:nvPr/>
                    </p:nvCxnSpPr>
                    <p:spPr>
                      <a:xfrm flipV="1">
                        <a:off x="2546331" y="6295875"/>
                        <a:ext cx="384048" cy="91474"/>
                      </a:xfrm>
                      <a:prstGeom prst="curved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9" name="Gruppieren 108">
                        <a:extLst>
                          <a:ext uri="{FF2B5EF4-FFF2-40B4-BE49-F238E27FC236}">
                            <a16:creationId xmlns:a16="http://schemas.microsoft.com/office/drawing/2014/main" id="{302FD5F8-4D4B-438C-AD71-8779DF8BBBF8}"/>
                          </a:ext>
                        </a:extLst>
                      </p:cNvPr>
                      <p:cNvGrpSpPr/>
                      <p:nvPr/>
                    </p:nvGrpSpPr>
                    <p:grpSpPr>
                      <a:xfrm>
                        <a:off x="2153662" y="6115767"/>
                        <a:ext cx="384048" cy="376205"/>
                        <a:chOff x="1618488" y="5974465"/>
                        <a:chExt cx="329405" cy="329405"/>
                      </a:xfrm>
                    </p:grpSpPr>
                    <p:pic>
                      <p:nvPicPr>
                        <p:cNvPr id="110" name="Grafik 109" descr="Feuer mit einfarbiger Füllung">
                          <a:extLst>
                            <a:ext uri="{FF2B5EF4-FFF2-40B4-BE49-F238E27FC236}">
                              <a16:creationId xmlns:a16="http://schemas.microsoft.com/office/drawing/2014/main" id="{7BD16FCB-98BE-43DF-96DB-9EE804342FC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645458" y="5991420"/>
                          <a:ext cx="275464" cy="275464"/>
                        </a:xfrm>
                        <a:prstGeom prst="rect">
                          <a:avLst/>
                        </a:prstGeom>
                      </p:spPr>
                    </p:pic>
                    <p:sp>
                      <p:nvSpPr>
                        <p:cNvPr id="111" name="Ellipse 110">
                          <a:extLst>
                            <a:ext uri="{FF2B5EF4-FFF2-40B4-BE49-F238E27FC236}">
                              <a16:creationId xmlns:a16="http://schemas.microsoft.com/office/drawing/2014/main" id="{A3B91E3F-33B3-4278-9812-52DF891762CC}"/>
                            </a:ext>
                          </a:extLst>
                        </p:cNvPr>
                        <p:cNvSpPr/>
                        <p:nvPr/>
                      </p:nvSpPr>
                      <p:spPr>
                        <a:xfrm>
                          <a:off x="1618488" y="5974465"/>
                          <a:ext cx="329405" cy="32940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05" name="Freihandform: Form 104">
                      <a:extLst>
                        <a:ext uri="{FF2B5EF4-FFF2-40B4-BE49-F238E27FC236}">
                          <a16:creationId xmlns:a16="http://schemas.microsoft.com/office/drawing/2014/main" id="{0A2DAD39-C42F-4314-BC95-ED675585827D}"/>
                        </a:ext>
                      </a:extLst>
                    </p:cNvPr>
                    <p:cNvSpPr/>
                    <p:nvPr/>
                  </p:nvSpPr>
                  <p:spPr>
                    <a:xfrm>
                      <a:off x="5247878" y="5378144"/>
                      <a:ext cx="1067326" cy="755917"/>
                    </a:xfrm>
                    <a:custGeom>
                      <a:avLst/>
                      <a:gdLst>
                        <a:gd name="connsiteX0" fmla="*/ 108899 w 789298"/>
                        <a:gd name="connsiteY0" fmla="*/ 392087 h 699134"/>
                        <a:gd name="connsiteX1" fmla="*/ 108899 w 789298"/>
                        <a:gd name="connsiteY1" fmla="*/ 698906 h 699134"/>
                        <a:gd name="connsiteX2" fmla="*/ 680399 w 789298"/>
                        <a:gd name="connsiteY2" fmla="*/ 699135 h 699134"/>
                        <a:gd name="connsiteX3" fmla="*/ 680399 w 789298"/>
                        <a:gd name="connsiteY3" fmla="*/ 391687 h 699134"/>
                        <a:gd name="connsiteX4" fmla="*/ 727729 w 789298"/>
                        <a:gd name="connsiteY4" fmla="*/ 436455 h 699134"/>
                        <a:gd name="connsiteX5" fmla="*/ 789299 w 789298"/>
                        <a:gd name="connsiteY5" fmla="*/ 374894 h 699134"/>
                        <a:gd name="connsiteX6" fmla="*/ 394649 w 789298"/>
                        <a:gd name="connsiteY6" fmla="*/ 0 h 699134"/>
                        <a:gd name="connsiteX7" fmla="*/ 0 w 789298"/>
                        <a:gd name="connsiteY7" fmla="*/ 374885 h 699134"/>
                        <a:gd name="connsiteX8" fmla="*/ 61808 w 789298"/>
                        <a:gd name="connsiteY8" fmla="*/ 436683 h 699134"/>
                        <a:gd name="connsiteX9" fmla="*/ 661349 w 789298"/>
                        <a:gd name="connsiteY9" fmla="*/ 680085 h 699134"/>
                        <a:gd name="connsiteX10" fmla="*/ 127949 w 789298"/>
                        <a:gd name="connsiteY10" fmla="*/ 679866 h 699134"/>
                        <a:gd name="connsiteX11" fmla="*/ 127949 w 789298"/>
                        <a:gd name="connsiteY11" fmla="*/ 374047 h 699134"/>
                        <a:gd name="connsiteX12" fmla="*/ 394649 w 789298"/>
                        <a:gd name="connsiteY12" fmla="*/ 121482 h 699134"/>
                        <a:gd name="connsiteX13" fmla="*/ 661349 w 789298"/>
                        <a:gd name="connsiteY13" fmla="*/ 373675 h 699134"/>
                        <a:gd name="connsiteX14" fmla="*/ 62160 w 789298"/>
                        <a:gd name="connsiteY14" fmla="*/ 410108 h 699134"/>
                        <a:gd name="connsiteX15" fmla="*/ 27299 w 789298"/>
                        <a:gd name="connsiteY15" fmla="*/ 375285 h 699134"/>
                        <a:gd name="connsiteX16" fmla="*/ 394649 w 789298"/>
                        <a:gd name="connsiteY16" fmla="*/ 26251 h 699134"/>
                        <a:gd name="connsiteX17" fmla="*/ 762000 w 789298"/>
                        <a:gd name="connsiteY17" fmla="*/ 375285 h 699134"/>
                        <a:gd name="connsiteX18" fmla="*/ 727358 w 789298"/>
                        <a:gd name="connsiteY18" fmla="*/ 409880 h 699134"/>
                        <a:gd name="connsiteX19" fmla="*/ 394649 w 789298"/>
                        <a:gd name="connsiteY19" fmla="*/ 95250 h 69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298" h="699134">
                          <a:moveTo>
                            <a:pt x="108899" y="392087"/>
                          </a:moveTo>
                          <a:lnTo>
                            <a:pt x="108899" y="698906"/>
                          </a:lnTo>
                          <a:lnTo>
                            <a:pt x="680399" y="699135"/>
                          </a:lnTo>
                          <a:lnTo>
                            <a:pt x="680399" y="391687"/>
                          </a:lnTo>
                          <a:lnTo>
                            <a:pt x="727729" y="436455"/>
                          </a:lnTo>
                          <a:lnTo>
                            <a:pt x="789299" y="374894"/>
                          </a:lnTo>
                          <a:lnTo>
                            <a:pt x="394649" y="0"/>
                          </a:lnTo>
                          <a:lnTo>
                            <a:pt x="0" y="374885"/>
                          </a:lnTo>
                          <a:lnTo>
                            <a:pt x="61808" y="436683"/>
                          </a:lnTo>
                          <a:close/>
                          <a:moveTo>
                            <a:pt x="661349" y="680085"/>
                          </a:moveTo>
                          <a:lnTo>
                            <a:pt x="127949" y="679866"/>
                          </a:lnTo>
                          <a:lnTo>
                            <a:pt x="127949" y="374047"/>
                          </a:lnTo>
                          <a:lnTo>
                            <a:pt x="394649" y="121482"/>
                          </a:lnTo>
                          <a:lnTo>
                            <a:pt x="661349" y="373675"/>
                          </a:lnTo>
                          <a:close/>
                          <a:moveTo>
                            <a:pt x="62160" y="410108"/>
                          </a:moveTo>
                          <a:lnTo>
                            <a:pt x="27299" y="375285"/>
                          </a:lnTo>
                          <a:lnTo>
                            <a:pt x="394649" y="26251"/>
                          </a:lnTo>
                          <a:lnTo>
                            <a:pt x="762000" y="375285"/>
                          </a:lnTo>
                          <a:lnTo>
                            <a:pt x="727358" y="409880"/>
                          </a:lnTo>
                          <a:lnTo>
                            <a:pt x="394649" y="95250"/>
                          </a:lnTo>
                          <a:close/>
                        </a:path>
                      </a:pathLst>
                    </a:custGeom>
                    <a:solidFill>
                      <a:srgbClr val="000000"/>
                    </a:solidFill>
                    <a:ln w="9525" cap="flat">
                      <a:noFill/>
                      <a:prstDash val="solid"/>
                      <a:miter/>
                    </a:ln>
                  </p:spPr>
                  <p:txBody>
                    <a:bodyPr rtlCol="0" anchor="ctr"/>
                    <a:lstStyle/>
                    <a:p>
                      <a:endParaRPr lang="de-DE"/>
                    </a:p>
                  </p:txBody>
                </p:sp>
              </p:grpSp>
              <p:grpSp>
                <p:nvGrpSpPr>
                  <p:cNvPr id="95" name="Gruppieren 94">
                    <a:extLst>
                      <a:ext uri="{FF2B5EF4-FFF2-40B4-BE49-F238E27FC236}">
                        <a16:creationId xmlns:a16="http://schemas.microsoft.com/office/drawing/2014/main" id="{D22F56AB-8555-459E-8F53-C98453A8D3C6}"/>
                      </a:ext>
                    </a:extLst>
                  </p:cNvPr>
                  <p:cNvGrpSpPr/>
                  <p:nvPr/>
                </p:nvGrpSpPr>
                <p:grpSpPr>
                  <a:xfrm>
                    <a:off x="6566610" y="3664524"/>
                    <a:ext cx="914399" cy="810702"/>
                    <a:chOff x="10222658" y="3604183"/>
                    <a:chExt cx="914399" cy="810702"/>
                  </a:xfrm>
                </p:grpSpPr>
                <p:grpSp>
                  <p:nvGrpSpPr>
                    <p:cNvPr id="97" name="Grafik 150" descr="Produktion Silhouette">
                      <a:extLst>
                        <a:ext uri="{FF2B5EF4-FFF2-40B4-BE49-F238E27FC236}">
                          <a16:creationId xmlns:a16="http://schemas.microsoft.com/office/drawing/2014/main" id="{1E0364FC-33C6-49A7-B54A-2E898FCAE193}"/>
                        </a:ext>
                      </a:extLst>
                    </p:cNvPr>
                    <p:cNvGrpSpPr/>
                    <p:nvPr/>
                  </p:nvGrpSpPr>
                  <p:grpSpPr>
                    <a:xfrm>
                      <a:off x="10222658" y="3604183"/>
                      <a:ext cx="914399" cy="810702"/>
                      <a:chOff x="10349707" y="2220702"/>
                      <a:chExt cx="742950" cy="678157"/>
                    </a:xfrm>
                    <a:solidFill>
                      <a:srgbClr val="000000"/>
                    </a:solidFill>
                  </p:grpSpPr>
                  <p:sp>
                    <p:nvSpPr>
                      <p:cNvPr id="100" name="Freihandform: Form 99">
                        <a:extLst>
                          <a:ext uri="{FF2B5EF4-FFF2-40B4-BE49-F238E27FC236}">
                            <a16:creationId xmlns:a16="http://schemas.microsoft.com/office/drawing/2014/main" id="{4EF0BAF0-9DAA-4437-A1BD-2804149B1517}"/>
                          </a:ext>
                        </a:extLst>
                      </p:cNvPr>
                      <p:cNvSpPr/>
                      <p:nvPr/>
                    </p:nvSpPr>
                    <p:spPr>
                      <a:xfrm>
                        <a:off x="10349707" y="2327207"/>
                        <a:ext cx="742950" cy="571652"/>
                      </a:xfrm>
                      <a:custGeom>
                        <a:avLst/>
                        <a:gdLst>
                          <a:gd name="connsiteX0" fmla="*/ 74695 w 742950"/>
                          <a:gd name="connsiteY0" fmla="*/ 19050 h 571652"/>
                          <a:gd name="connsiteX1" fmla="*/ 98660 w 742950"/>
                          <a:gd name="connsiteY1" fmla="*/ 346072 h 571652"/>
                          <a:gd name="connsiteX2" fmla="*/ 100775 w 742950"/>
                          <a:gd name="connsiteY2" fmla="*/ 374895 h 571652"/>
                          <a:gd name="connsiteX3" fmla="*/ 126435 w 742950"/>
                          <a:gd name="connsiteY3" fmla="*/ 361559 h 571652"/>
                          <a:gd name="connsiteX4" fmla="*/ 325507 w 742950"/>
                          <a:gd name="connsiteY4" fmla="*/ 258289 h 571652"/>
                          <a:gd name="connsiteX5" fmla="*/ 325507 w 742950"/>
                          <a:gd name="connsiteY5" fmla="*/ 376018 h 571652"/>
                          <a:gd name="connsiteX6" fmla="*/ 353378 w 742950"/>
                          <a:gd name="connsiteY6" fmla="*/ 361588 h 571652"/>
                          <a:gd name="connsiteX7" fmla="*/ 552450 w 742950"/>
                          <a:gd name="connsiteY7" fmla="*/ 258318 h 571652"/>
                          <a:gd name="connsiteX8" fmla="*/ 552450 w 742950"/>
                          <a:gd name="connsiteY8" fmla="*/ 419205 h 571652"/>
                          <a:gd name="connsiteX9" fmla="*/ 723900 w 742950"/>
                          <a:gd name="connsiteY9" fmla="*/ 419205 h 571652"/>
                          <a:gd name="connsiteX10" fmla="*/ 723900 w 742950"/>
                          <a:gd name="connsiteY10" fmla="*/ 552555 h 571652"/>
                          <a:gd name="connsiteX11" fmla="*/ 19050 w 742950"/>
                          <a:gd name="connsiteY11" fmla="*/ 552555 h 571652"/>
                          <a:gd name="connsiteX12" fmla="*/ 19050 w 742950"/>
                          <a:gd name="connsiteY12" fmla="*/ 345376 h 571652"/>
                          <a:gd name="connsiteX13" fmla="*/ 42920 w 742950"/>
                          <a:gd name="connsiteY13" fmla="*/ 19050 h 571652"/>
                          <a:gd name="connsiteX14" fmla="*/ 25213 w 742950"/>
                          <a:gd name="connsiteY14" fmla="*/ 0 h 571652"/>
                          <a:gd name="connsiteX15" fmla="*/ 0 w 742950"/>
                          <a:gd name="connsiteY15" fmla="*/ 344681 h 571652"/>
                          <a:gd name="connsiteX16" fmla="*/ 0 w 742950"/>
                          <a:gd name="connsiteY16" fmla="*/ 571652 h 571652"/>
                          <a:gd name="connsiteX17" fmla="*/ 742950 w 742950"/>
                          <a:gd name="connsiteY17" fmla="*/ 571652 h 571652"/>
                          <a:gd name="connsiteX18" fmla="*/ 742950 w 742950"/>
                          <a:gd name="connsiteY18" fmla="*/ 400202 h 571652"/>
                          <a:gd name="connsiteX19" fmla="*/ 571500 w 742950"/>
                          <a:gd name="connsiteY19" fmla="*/ 400202 h 571652"/>
                          <a:gd name="connsiteX20" fmla="*/ 571500 w 742950"/>
                          <a:gd name="connsiteY20" fmla="*/ 226971 h 571652"/>
                          <a:gd name="connsiteX21" fmla="*/ 344586 w 742950"/>
                          <a:gd name="connsiteY21" fmla="*/ 344681 h 571652"/>
                          <a:gd name="connsiteX22" fmla="*/ 344586 w 742950"/>
                          <a:gd name="connsiteY22" fmla="*/ 226971 h 571652"/>
                          <a:gd name="connsiteX23" fmla="*/ 117662 w 742950"/>
                          <a:gd name="connsiteY23" fmla="*/ 344681 h 571652"/>
                          <a:gd name="connsiteX24" fmla="*/ 92393 w 742950"/>
                          <a:gd name="connsiteY24" fmla="*/ 0 h 5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2950" h="571652">
                            <a:moveTo>
                              <a:pt x="74695" y="19050"/>
                            </a:moveTo>
                            <a:lnTo>
                              <a:pt x="98660" y="346072"/>
                            </a:lnTo>
                            <a:lnTo>
                              <a:pt x="100775" y="374895"/>
                            </a:lnTo>
                            <a:lnTo>
                              <a:pt x="126435" y="361559"/>
                            </a:lnTo>
                            <a:lnTo>
                              <a:pt x="325507" y="258289"/>
                            </a:lnTo>
                            <a:lnTo>
                              <a:pt x="325507" y="376018"/>
                            </a:lnTo>
                            <a:lnTo>
                              <a:pt x="353378" y="361588"/>
                            </a:lnTo>
                            <a:lnTo>
                              <a:pt x="552450" y="258318"/>
                            </a:lnTo>
                            <a:lnTo>
                              <a:pt x="552450" y="419205"/>
                            </a:lnTo>
                            <a:lnTo>
                              <a:pt x="723900" y="419205"/>
                            </a:lnTo>
                            <a:lnTo>
                              <a:pt x="723900" y="552555"/>
                            </a:lnTo>
                            <a:lnTo>
                              <a:pt x="19050" y="552555"/>
                            </a:lnTo>
                            <a:lnTo>
                              <a:pt x="19050" y="345376"/>
                            </a:lnTo>
                            <a:lnTo>
                              <a:pt x="42920" y="19050"/>
                            </a:lnTo>
                            <a:close/>
                            <a:moveTo>
                              <a:pt x="25213" y="0"/>
                            </a:moveTo>
                            <a:lnTo>
                              <a:pt x="0" y="344681"/>
                            </a:lnTo>
                            <a:lnTo>
                              <a:pt x="0" y="571652"/>
                            </a:lnTo>
                            <a:lnTo>
                              <a:pt x="742950" y="571652"/>
                            </a:lnTo>
                            <a:lnTo>
                              <a:pt x="742950" y="400202"/>
                            </a:lnTo>
                            <a:lnTo>
                              <a:pt x="571500" y="400202"/>
                            </a:lnTo>
                            <a:lnTo>
                              <a:pt x="571500" y="226971"/>
                            </a:lnTo>
                            <a:lnTo>
                              <a:pt x="344586" y="344681"/>
                            </a:lnTo>
                            <a:lnTo>
                              <a:pt x="344586" y="226971"/>
                            </a:lnTo>
                            <a:lnTo>
                              <a:pt x="117662" y="344681"/>
                            </a:lnTo>
                            <a:lnTo>
                              <a:pt x="92393" y="0"/>
                            </a:lnTo>
                            <a:close/>
                          </a:path>
                        </a:pathLst>
                      </a:custGeom>
                      <a:solidFill>
                        <a:srgbClr val="000000"/>
                      </a:solidFill>
                      <a:ln w="9525"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0C6B9AE4-1A7C-4302-813E-73C19BB3C8ED}"/>
                          </a:ext>
                        </a:extLst>
                      </p:cNvPr>
                      <p:cNvSpPr/>
                      <p:nvPr/>
                    </p:nvSpPr>
                    <p:spPr>
                      <a:xfrm>
                        <a:off x="10387591" y="2220702"/>
                        <a:ext cx="416795" cy="171204"/>
                      </a:xfrm>
                      <a:custGeom>
                        <a:avLst/>
                        <a:gdLst>
                          <a:gd name="connsiteX0" fmla="*/ 267243 w 416795"/>
                          <a:gd name="connsiteY0" fmla="*/ 171204 h 171204"/>
                          <a:gd name="connsiteX1" fmla="*/ 222228 w 416795"/>
                          <a:gd name="connsiteY1" fmla="*/ 154221 h 171204"/>
                          <a:gd name="connsiteX2" fmla="*/ 205426 w 416795"/>
                          <a:gd name="connsiteY2" fmla="*/ 126027 h 171204"/>
                          <a:gd name="connsiteX3" fmla="*/ 154762 w 416795"/>
                          <a:gd name="connsiteY3" fmla="*/ 105892 h 171204"/>
                          <a:gd name="connsiteX4" fmla="*/ 127283 w 416795"/>
                          <a:gd name="connsiteY4" fmla="*/ 79841 h 171204"/>
                          <a:gd name="connsiteX5" fmla="*/ 90373 w 416795"/>
                          <a:gd name="connsiteY5" fmla="*/ 68411 h 171204"/>
                          <a:gd name="connsiteX6" fmla="*/ 85725 w 416795"/>
                          <a:gd name="connsiteY6" fmla="*/ 68773 h 171204"/>
                          <a:gd name="connsiteX7" fmla="*/ 57731 w 416795"/>
                          <a:gd name="connsiteY7" fmla="*/ 98300 h 171204"/>
                          <a:gd name="connsiteX8" fmla="*/ 57731 w 416795"/>
                          <a:gd name="connsiteY8" fmla="*/ 104663 h 171204"/>
                          <a:gd name="connsiteX9" fmla="*/ 38681 w 416795"/>
                          <a:gd name="connsiteY9" fmla="*/ 104663 h 171204"/>
                          <a:gd name="connsiteX10" fmla="*/ 38681 w 416795"/>
                          <a:gd name="connsiteY10" fmla="*/ 98491 h 171204"/>
                          <a:gd name="connsiteX11" fmla="*/ 84249 w 416795"/>
                          <a:gd name="connsiteY11" fmla="*/ 49827 h 171204"/>
                          <a:gd name="connsiteX12" fmla="*/ 89564 w 416795"/>
                          <a:gd name="connsiteY12" fmla="*/ 49437 h 171204"/>
                          <a:gd name="connsiteX13" fmla="*/ 140303 w 416795"/>
                          <a:gd name="connsiteY13" fmla="*/ 65953 h 171204"/>
                          <a:gd name="connsiteX14" fmla="*/ 167792 w 416795"/>
                          <a:gd name="connsiteY14" fmla="*/ 92004 h 171204"/>
                          <a:gd name="connsiteX15" fmla="*/ 212255 w 416795"/>
                          <a:gd name="connsiteY15" fmla="*/ 106634 h 171204"/>
                          <a:gd name="connsiteX16" fmla="*/ 221856 w 416795"/>
                          <a:gd name="connsiteY16" fmla="*/ 105558 h 171204"/>
                          <a:gd name="connsiteX17" fmla="*/ 222809 w 416795"/>
                          <a:gd name="connsiteY17" fmla="*/ 115169 h 171204"/>
                          <a:gd name="connsiteX18" fmla="*/ 235039 w 416795"/>
                          <a:gd name="connsiteY18" fmla="*/ 140153 h 171204"/>
                          <a:gd name="connsiteX19" fmla="*/ 301047 w 416795"/>
                          <a:gd name="connsiteY19" fmla="*/ 138648 h 171204"/>
                          <a:gd name="connsiteX20" fmla="*/ 308248 w 416795"/>
                          <a:gd name="connsiteY20" fmla="*/ 129952 h 171204"/>
                          <a:gd name="connsiteX21" fmla="*/ 312058 w 416795"/>
                          <a:gd name="connsiteY21" fmla="*/ 123951 h 171204"/>
                          <a:gd name="connsiteX22" fmla="*/ 318888 w 416795"/>
                          <a:gd name="connsiteY22" fmla="*/ 125942 h 171204"/>
                          <a:gd name="connsiteX23" fmla="*/ 379819 w 416795"/>
                          <a:gd name="connsiteY23" fmla="*/ 111273 h 171204"/>
                          <a:gd name="connsiteX24" fmla="*/ 384666 w 416795"/>
                          <a:gd name="connsiteY24" fmla="*/ 37102 h 171204"/>
                          <a:gd name="connsiteX25" fmla="*/ 384658 w 416795"/>
                          <a:gd name="connsiteY25" fmla="*/ 37092 h 171204"/>
                          <a:gd name="connsiteX26" fmla="*/ 381800 w 416795"/>
                          <a:gd name="connsiteY26" fmla="*/ 34092 h 171204"/>
                          <a:gd name="connsiteX27" fmla="*/ 298809 w 416795"/>
                          <a:gd name="connsiteY27" fmla="*/ 35997 h 171204"/>
                          <a:gd name="connsiteX28" fmla="*/ 261195 w 416795"/>
                          <a:gd name="connsiteY28" fmla="*/ 36207 h 171204"/>
                          <a:gd name="connsiteX29" fmla="*/ 192195 w 416795"/>
                          <a:gd name="connsiteY29" fmla="*/ 36121 h 171204"/>
                          <a:gd name="connsiteX30" fmla="*/ 188385 w 416795"/>
                          <a:gd name="connsiteY30" fmla="*/ 39855 h 171204"/>
                          <a:gd name="connsiteX31" fmla="*/ 150686 w 416795"/>
                          <a:gd name="connsiteY31" fmla="*/ 40055 h 171204"/>
                          <a:gd name="connsiteX32" fmla="*/ 102946 w 416795"/>
                          <a:gd name="connsiteY32" fmla="*/ 21624 h 171204"/>
                          <a:gd name="connsiteX33" fmla="*/ 96126 w 416795"/>
                          <a:gd name="connsiteY33" fmla="*/ 21767 h 171204"/>
                          <a:gd name="connsiteX34" fmla="*/ 19050 w 416795"/>
                          <a:gd name="connsiteY34" fmla="*/ 94214 h 171204"/>
                          <a:gd name="connsiteX35" fmla="*/ 19050 w 416795"/>
                          <a:gd name="connsiteY35" fmla="*/ 104634 h 171204"/>
                          <a:gd name="connsiteX36" fmla="*/ 0 w 416795"/>
                          <a:gd name="connsiteY36" fmla="*/ 104634 h 171204"/>
                          <a:gd name="connsiteX37" fmla="*/ 0 w 416795"/>
                          <a:gd name="connsiteY37" fmla="*/ 93957 h 171204"/>
                          <a:gd name="connsiteX38" fmla="*/ 95860 w 416795"/>
                          <a:gd name="connsiteY38" fmla="*/ 2745 h 171204"/>
                          <a:gd name="connsiteX39" fmla="*/ 102794 w 416795"/>
                          <a:gd name="connsiteY39" fmla="*/ 2602 h 171204"/>
                          <a:gd name="connsiteX40" fmla="*/ 163649 w 416795"/>
                          <a:gd name="connsiteY40" fmla="*/ 26129 h 171204"/>
                          <a:gd name="connsiteX41" fmla="*/ 175241 w 416795"/>
                          <a:gd name="connsiteY41" fmla="*/ 26129 h 171204"/>
                          <a:gd name="connsiteX42" fmla="*/ 179051 w 416795"/>
                          <a:gd name="connsiteY42" fmla="*/ 22395 h 171204"/>
                          <a:gd name="connsiteX43" fmla="*/ 274034 w 416795"/>
                          <a:gd name="connsiteY43" fmla="*/ 22205 h 171204"/>
                          <a:gd name="connsiteX44" fmla="*/ 285826 w 416795"/>
                          <a:gd name="connsiteY44" fmla="*/ 22119 h 171204"/>
                          <a:gd name="connsiteX45" fmla="*/ 394726 w 416795"/>
                          <a:gd name="connsiteY45" fmla="*/ 20167 h 171204"/>
                          <a:gd name="connsiteX46" fmla="*/ 398945 w 416795"/>
                          <a:gd name="connsiteY46" fmla="*/ 24538 h 171204"/>
                          <a:gd name="connsiteX47" fmla="*/ 392668 w 416795"/>
                          <a:gd name="connsiteY47" fmla="*/ 125399 h 171204"/>
                          <a:gd name="connsiteX48" fmla="*/ 320278 w 416795"/>
                          <a:gd name="connsiteY48" fmla="*/ 145906 h 171204"/>
                          <a:gd name="connsiteX49" fmla="*/ 314249 w 416795"/>
                          <a:gd name="connsiteY49" fmla="*/ 152459 h 171204"/>
                          <a:gd name="connsiteX50" fmla="*/ 267243 w 416795"/>
                          <a:gd name="connsiteY50" fmla="*/ 171204 h 17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6795" h="171204">
                            <a:moveTo>
                              <a:pt x="267243" y="171204"/>
                            </a:moveTo>
                            <a:cubicBezTo>
                              <a:pt x="250664" y="171253"/>
                              <a:pt x="234644" y="165209"/>
                              <a:pt x="222228" y="154221"/>
                            </a:cubicBezTo>
                            <a:cubicBezTo>
                              <a:pt x="214067" y="146607"/>
                              <a:pt x="208239" y="136829"/>
                              <a:pt x="205426" y="126027"/>
                            </a:cubicBezTo>
                            <a:cubicBezTo>
                              <a:pt x="186613" y="125893"/>
                              <a:pt x="168534" y="118708"/>
                              <a:pt x="154762" y="105892"/>
                            </a:cubicBezTo>
                            <a:lnTo>
                              <a:pt x="127283" y="79841"/>
                            </a:lnTo>
                            <a:cubicBezTo>
                              <a:pt x="116982" y="71287"/>
                              <a:pt x="103705" y="67175"/>
                              <a:pt x="90373" y="68411"/>
                            </a:cubicBezTo>
                            <a:lnTo>
                              <a:pt x="85725" y="68773"/>
                            </a:lnTo>
                            <a:cubicBezTo>
                              <a:pt x="69913" y="69356"/>
                              <a:pt x="57471" y="82479"/>
                              <a:pt x="57731" y="98300"/>
                            </a:cubicBezTo>
                            <a:lnTo>
                              <a:pt x="57731" y="104663"/>
                            </a:lnTo>
                            <a:lnTo>
                              <a:pt x="38681" y="104663"/>
                            </a:lnTo>
                            <a:lnTo>
                              <a:pt x="38681" y="98491"/>
                            </a:lnTo>
                            <a:cubicBezTo>
                              <a:pt x="38091" y="72570"/>
                              <a:pt x="58345" y="50941"/>
                              <a:pt x="84249" y="49827"/>
                            </a:cubicBezTo>
                            <a:lnTo>
                              <a:pt x="89564" y="49437"/>
                            </a:lnTo>
                            <a:cubicBezTo>
                              <a:pt x="108011" y="47885"/>
                              <a:pt x="126304" y="53840"/>
                              <a:pt x="140303" y="65953"/>
                            </a:cubicBezTo>
                            <a:lnTo>
                              <a:pt x="167792" y="92004"/>
                            </a:lnTo>
                            <a:cubicBezTo>
                              <a:pt x="179781" y="103115"/>
                              <a:pt x="196012" y="108456"/>
                              <a:pt x="212255" y="106634"/>
                            </a:cubicBezTo>
                            <a:lnTo>
                              <a:pt x="221856" y="105558"/>
                            </a:lnTo>
                            <a:lnTo>
                              <a:pt x="222809" y="115169"/>
                            </a:lnTo>
                            <a:cubicBezTo>
                              <a:pt x="223717" y="124705"/>
                              <a:pt x="228064" y="133586"/>
                              <a:pt x="235039" y="140153"/>
                            </a:cubicBezTo>
                            <a:cubicBezTo>
                              <a:pt x="254124" y="156786"/>
                              <a:pt x="282740" y="156134"/>
                              <a:pt x="301047" y="138648"/>
                            </a:cubicBezTo>
                            <a:cubicBezTo>
                              <a:pt x="303788" y="136050"/>
                              <a:pt x="306206" y="133129"/>
                              <a:pt x="308248" y="129952"/>
                            </a:cubicBezTo>
                            <a:lnTo>
                              <a:pt x="312058" y="123951"/>
                            </a:lnTo>
                            <a:lnTo>
                              <a:pt x="318888" y="125942"/>
                            </a:lnTo>
                            <a:cubicBezTo>
                              <a:pt x="340364" y="132155"/>
                              <a:pt x="363524" y="126579"/>
                              <a:pt x="379819" y="111273"/>
                            </a:cubicBezTo>
                            <a:cubicBezTo>
                              <a:pt x="401639" y="92130"/>
                              <a:pt x="403810" y="58922"/>
                              <a:pt x="384666" y="37102"/>
                            </a:cubicBezTo>
                            <a:cubicBezTo>
                              <a:pt x="384663" y="37099"/>
                              <a:pt x="384660" y="37095"/>
                              <a:pt x="384658" y="37092"/>
                            </a:cubicBezTo>
                            <a:cubicBezTo>
                              <a:pt x="383743" y="36051"/>
                              <a:pt x="382791" y="35051"/>
                              <a:pt x="381800" y="34092"/>
                            </a:cubicBezTo>
                            <a:cubicBezTo>
                              <a:pt x="357796" y="13196"/>
                              <a:pt x="321828" y="14022"/>
                              <a:pt x="298809" y="35997"/>
                            </a:cubicBezTo>
                            <a:cubicBezTo>
                              <a:pt x="288205" y="45766"/>
                              <a:pt x="271907" y="45856"/>
                              <a:pt x="261195" y="36207"/>
                            </a:cubicBezTo>
                            <a:cubicBezTo>
                              <a:pt x="241703" y="18275"/>
                              <a:pt x="211732" y="18238"/>
                              <a:pt x="192195" y="36121"/>
                            </a:cubicBezTo>
                            <a:lnTo>
                              <a:pt x="188385" y="39855"/>
                            </a:lnTo>
                            <a:cubicBezTo>
                              <a:pt x="177786" y="49723"/>
                              <a:pt x="161389" y="49810"/>
                              <a:pt x="150686" y="40055"/>
                            </a:cubicBezTo>
                            <a:cubicBezTo>
                              <a:pt x="137622" y="28182"/>
                              <a:pt x="120599" y="21610"/>
                              <a:pt x="102946" y="21624"/>
                            </a:cubicBezTo>
                            <a:lnTo>
                              <a:pt x="96126" y="21767"/>
                            </a:lnTo>
                            <a:cubicBezTo>
                              <a:pt x="54883" y="20611"/>
                              <a:pt x="20448" y="52978"/>
                              <a:pt x="19050" y="94214"/>
                            </a:cubicBezTo>
                            <a:lnTo>
                              <a:pt x="19050" y="104634"/>
                            </a:lnTo>
                            <a:lnTo>
                              <a:pt x="0" y="104634"/>
                            </a:lnTo>
                            <a:lnTo>
                              <a:pt x="0" y="93957"/>
                            </a:lnTo>
                            <a:cubicBezTo>
                              <a:pt x="1983" y="42611"/>
                              <a:pt x="44479" y="2176"/>
                              <a:pt x="95860" y="2745"/>
                            </a:cubicBezTo>
                            <a:lnTo>
                              <a:pt x="102794" y="2602"/>
                            </a:lnTo>
                            <a:cubicBezTo>
                              <a:pt x="125303" y="2582"/>
                              <a:pt x="147007" y="10973"/>
                              <a:pt x="163649" y="26129"/>
                            </a:cubicBezTo>
                            <a:cubicBezTo>
                              <a:pt x="166928" y="29137"/>
                              <a:pt x="171962" y="29137"/>
                              <a:pt x="175241" y="26129"/>
                            </a:cubicBezTo>
                            <a:lnTo>
                              <a:pt x="179051" y="22395"/>
                            </a:lnTo>
                            <a:cubicBezTo>
                              <a:pt x="205858" y="-2325"/>
                              <a:pt x="247128" y="-2408"/>
                              <a:pt x="274034" y="22205"/>
                            </a:cubicBezTo>
                            <a:cubicBezTo>
                              <a:pt x="277407" y="25199"/>
                              <a:pt x="282497" y="25161"/>
                              <a:pt x="285826" y="22119"/>
                            </a:cubicBezTo>
                            <a:cubicBezTo>
                              <a:pt x="316155" y="-6606"/>
                              <a:pt x="363387" y="-7454"/>
                              <a:pt x="394726" y="20167"/>
                            </a:cubicBezTo>
                            <a:cubicBezTo>
                              <a:pt x="396383" y="21748"/>
                              <a:pt x="397688" y="23119"/>
                              <a:pt x="398945" y="24538"/>
                            </a:cubicBezTo>
                            <a:cubicBezTo>
                              <a:pt x="425010" y="54142"/>
                              <a:pt x="422202" y="99255"/>
                              <a:pt x="392668" y="125399"/>
                            </a:cubicBezTo>
                            <a:cubicBezTo>
                              <a:pt x="373255" y="143505"/>
                              <a:pt x="346303" y="151140"/>
                              <a:pt x="320278" y="145906"/>
                            </a:cubicBezTo>
                            <a:cubicBezTo>
                              <a:pt x="318417" y="148223"/>
                              <a:pt x="316402" y="150412"/>
                              <a:pt x="314249" y="152459"/>
                            </a:cubicBezTo>
                            <a:cubicBezTo>
                              <a:pt x="301597" y="164556"/>
                              <a:pt x="284747" y="171275"/>
                              <a:pt x="267243" y="171204"/>
                            </a:cubicBezTo>
                            <a:close/>
                          </a:path>
                        </a:pathLst>
                      </a:custGeom>
                      <a:solidFill>
                        <a:srgbClr val="000000"/>
                      </a:solidFill>
                      <a:ln w="9525"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E99BA631-5AFB-4FBE-A0CC-97559C823A2D}"/>
                          </a:ext>
                        </a:extLst>
                      </p:cNvPr>
                      <p:cNvSpPr/>
                      <p:nvPr/>
                    </p:nvSpPr>
                    <p:spPr>
                      <a:xfrm>
                        <a:off x="10416943" y="2764338"/>
                        <a:ext cx="100850" cy="75657"/>
                      </a:xfrm>
                      <a:custGeom>
                        <a:avLst/>
                        <a:gdLst>
                          <a:gd name="connsiteX0" fmla="*/ 81801 w 100850"/>
                          <a:gd name="connsiteY0" fmla="*/ 19050 h 75657"/>
                          <a:gd name="connsiteX1" fmla="*/ 81801 w 100850"/>
                          <a:gd name="connsiteY1" fmla="*/ 56607 h 75657"/>
                          <a:gd name="connsiteX2" fmla="*/ 19050 w 100850"/>
                          <a:gd name="connsiteY2" fmla="*/ 56607 h 75657"/>
                          <a:gd name="connsiteX3" fmla="*/ 19050 w 100850"/>
                          <a:gd name="connsiteY3" fmla="*/ 19050 h 75657"/>
                          <a:gd name="connsiteX4" fmla="*/ 0 w 100850"/>
                          <a:gd name="connsiteY4" fmla="*/ 0 h 75657"/>
                          <a:gd name="connsiteX5" fmla="*/ 0 w 100850"/>
                          <a:gd name="connsiteY5" fmla="*/ 75657 h 75657"/>
                          <a:gd name="connsiteX6" fmla="*/ 100851 w 100850"/>
                          <a:gd name="connsiteY6" fmla="*/ 75657 h 75657"/>
                          <a:gd name="connsiteX7" fmla="*/ 100851 w 100850"/>
                          <a:gd name="connsiteY7" fmla="*/ 0 h 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50" h="75657">
                            <a:moveTo>
                              <a:pt x="81801" y="19050"/>
                            </a:moveTo>
                            <a:lnTo>
                              <a:pt x="81801" y="56607"/>
                            </a:lnTo>
                            <a:lnTo>
                              <a:pt x="19050" y="56607"/>
                            </a:lnTo>
                            <a:lnTo>
                              <a:pt x="19050" y="19050"/>
                            </a:lnTo>
                            <a:close/>
                            <a:moveTo>
                              <a:pt x="0" y="0"/>
                            </a:moveTo>
                            <a:lnTo>
                              <a:pt x="0" y="75657"/>
                            </a:lnTo>
                            <a:lnTo>
                              <a:pt x="100851" y="75657"/>
                            </a:lnTo>
                            <a:lnTo>
                              <a:pt x="100851" y="0"/>
                            </a:lnTo>
                            <a:close/>
                          </a:path>
                        </a:pathLst>
                      </a:custGeom>
                      <a:solidFill>
                        <a:srgbClr val="000000"/>
                      </a:solidFill>
                      <a:ln w="9525"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F47CB55E-F7B6-4613-A606-0F991C3F73A4}"/>
                          </a:ext>
                        </a:extLst>
                      </p:cNvPr>
                      <p:cNvSpPr/>
                      <p:nvPr/>
                    </p:nvSpPr>
                    <p:spPr>
                      <a:xfrm>
                        <a:off x="10890288" y="2764338"/>
                        <a:ext cx="100860" cy="75657"/>
                      </a:xfrm>
                      <a:custGeom>
                        <a:avLst/>
                        <a:gdLst>
                          <a:gd name="connsiteX0" fmla="*/ 81810 w 100860"/>
                          <a:gd name="connsiteY0" fmla="*/ 19050 h 75657"/>
                          <a:gd name="connsiteX1" fmla="*/ 81810 w 100860"/>
                          <a:gd name="connsiteY1" fmla="*/ 56607 h 75657"/>
                          <a:gd name="connsiteX2" fmla="*/ 19050 w 100860"/>
                          <a:gd name="connsiteY2" fmla="*/ 56607 h 75657"/>
                          <a:gd name="connsiteX3" fmla="*/ 19050 w 100860"/>
                          <a:gd name="connsiteY3" fmla="*/ 19050 h 75657"/>
                          <a:gd name="connsiteX4" fmla="*/ 0 w 100860"/>
                          <a:gd name="connsiteY4" fmla="*/ 0 h 75657"/>
                          <a:gd name="connsiteX5" fmla="*/ 0 w 100860"/>
                          <a:gd name="connsiteY5" fmla="*/ 75657 h 75657"/>
                          <a:gd name="connsiteX6" fmla="*/ 100860 w 100860"/>
                          <a:gd name="connsiteY6" fmla="*/ 75657 h 75657"/>
                          <a:gd name="connsiteX7" fmla="*/ 100860 w 100860"/>
                          <a:gd name="connsiteY7" fmla="*/ 0 h 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60" h="75657">
                            <a:moveTo>
                              <a:pt x="81810" y="19050"/>
                            </a:moveTo>
                            <a:lnTo>
                              <a:pt x="81810" y="56607"/>
                            </a:lnTo>
                            <a:lnTo>
                              <a:pt x="19050" y="56607"/>
                            </a:lnTo>
                            <a:lnTo>
                              <a:pt x="19050" y="19050"/>
                            </a:lnTo>
                            <a:close/>
                            <a:moveTo>
                              <a:pt x="0" y="0"/>
                            </a:moveTo>
                            <a:lnTo>
                              <a:pt x="0" y="75657"/>
                            </a:lnTo>
                            <a:lnTo>
                              <a:pt x="100860" y="75657"/>
                            </a:lnTo>
                            <a:lnTo>
                              <a:pt x="100860" y="0"/>
                            </a:lnTo>
                            <a:close/>
                          </a:path>
                        </a:pathLst>
                      </a:custGeom>
                      <a:solidFill>
                        <a:srgbClr val="000000"/>
                      </a:solidFill>
                      <a:ln w="9525" cap="flat">
                        <a:noFill/>
                        <a:prstDash val="solid"/>
                        <a:miter/>
                      </a:ln>
                    </p:spPr>
                    <p:txBody>
                      <a:bodyPr rtlCol="0" anchor="ctr"/>
                      <a:lstStyle/>
                      <a:p>
                        <a:endParaRPr lang="de-DE"/>
                      </a:p>
                    </p:txBody>
                  </p:sp>
                </p:grpSp>
                <p:sp>
                  <p:nvSpPr>
                    <p:cNvPr id="98" name="Ellipse 97">
                      <a:extLst>
                        <a:ext uri="{FF2B5EF4-FFF2-40B4-BE49-F238E27FC236}">
                          <a16:creationId xmlns:a16="http://schemas.microsoft.com/office/drawing/2014/main" id="{4924E428-3645-4A1A-AA1B-93CDA0F27642}"/>
                        </a:ext>
                      </a:extLst>
                    </p:cNvPr>
                    <p:cNvSpPr/>
                    <p:nvPr/>
                  </p:nvSpPr>
                  <p:spPr>
                    <a:xfrm>
                      <a:off x="10502340" y="4173076"/>
                      <a:ext cx="225545" cy="21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600" dirty="0">
                        <a:solidFill>
                          <a:schemeClr val="tx1"/>
                        </a:solidFill>
                      </a:endParaRPr>
                    </a:p>
                  </p:txBody>
                </p:sp>
                <p:pic>
                  <p:nvPicPr>
                    <p:cNvPr id="99" name="Grafik 98" descr="Feuer mit einfarbiger Füllung">
                      <a:extLst>
                        <a:ext uri="{FF2B5EF4-FFF2-40B4-BE49-F238E27FC236}">
                          <a16:creationId xmlns:a16="http://schemas.microsoft.com/office/drawing/2014/main" id="{6F67EC15-ED1F-44B7-A804-F9B5C9DAD3B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0524657" y="4194500"/>
                      <a:ext cx="188611" cy="179005"/>
                    </a:xfrm>
                    <a:prstGeom prst="rect">
                      <a:avLst/>
                    </a:prstGeom>
                  </p:spPr>
                </p:pic>
              </p:grpSp>
              <p:pic>
                <p:nvPicPr>
                  <p:cNvPr id="96" name="Grafik 95" descr="Auto mit einfarbiger Füllung">
                    <a:extLst>
                      <a:ext uri="{FF2B5EF4-FFF2-40B4-BE49-F238E27FC236}">
                        <a16:creationId xmlns:a16="http://schemas.microsoft.com/office/drawing/2014/main" id="{3CD9DADA-7EDB-4264-B31B-837E7BB1EC0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652210" y="2977573"/>
                    <a:ext cx="914400" cy="914400"/>
                  </a:xfrm>
                  <a:prstGeom prst="rect">
                    <a:avLst/>
                  </a:prstGeom>
                </p:spPr>
              </p:pic>
            </p:grpSp>
          </p:grpSp>
          <p:sp>
            <p:nvSpPr>
              <p:cNvPr id="48" name="Textfeld 47">
                <a:extLst>
                  <a:ext uri="{FF2B5EF4-FFF2-40B4-BE49-F238E27FC236}">
                    <a16:creationId xmlns:a16="http://schemas.microsoft.com/office/drawing/2014/main" id="{F1292D55-1378-4AA7-A440-933E3451F98D}"/>
                  </a:ext>
                </a:extLst>
              </p:cNvPr>
              <p:cNvSpPr txBox="1"/>
              <p:nvPr/>
            </p:nvSpPr>
            <p:spPr>
              <a:xfrm>
                <a:off x="3813892" y="3711208"/>
                <a:ext cx="572830" cy="282650"/>
              </a:xfrm>
              <a:prstGeom prst="rect">
                <a:avLst/>
              </a:prstGeom>
              <a:noFill/>
            </p:spPr>
            <p:txBody>
              <a:bodyPr wrap="square" rtlCol="0">
                <a:spAutoFit/>
              </a:bodyPr>
              <a:lstStyle/>
              <a:p>
                <a:r>
                  <a:rPr lang="de-DE" sz="675" dirty="0"/>
                  <a:t>65%</a:t>
                </a:r>
              </a:p>
            </p:txBody>
          </p:sp>
        </p:grpSp>
        <p:sp>
          <p:nvSpPr>
            <p:cNvPr id="41" name="Textfeld 40">
              <a:extLst>
                <a:ext uri="{FF2B5EF4-FFF2-40B4-BE49-F238E27FC236}">
                  <a16:creationId xmlns:a16="http://schemas.microsoft.com/office/drawing/2014/main" id="{BBD637CD-EB41-4525-B321-05470F7EEAA7}"/>
                </a:ext>
              </a:extLst>
            </p:cNvPr>
            <p:cNvSpPr txBox="1"/>
            <p:nvPr/>
          </p:nvSpPr>
          <p:spPr>
            <a:xfrm>
              <a:off x="2926707" y="4594012"/>
              <a:ext cx="1239106" cy="282650"/>
            </a:xfrm>
            <a:prstGeom prst="rect">
              <a:avLst/>
            </a:prstGeom>
            <a:noFill/>
          </p:spPr>
          <p:txBody>
            <a:bodyPr wrap="square" rtlCol="0">
              <a:spAutoFit/>
            </a:bodyPr>
            <a:lstStyle/>
            <a:p>
              <a:r>
                <a:rPr lang="de-DE" sz="675" dirty="0" err="1"/>
                <a:t>Methanation</a:t>
              </a:r>
              <a:endParaRPr lang="de-DE" sz="675" dirty="0"/>
            </a:p>
          </p:txBody>
        </p:sp>
      </p:grpSp>
      <p:sp>
        <p:nvSpPr>
          <p:cNvPr id="3" name="Textfeld 2">
            <a:extLst>
              <a:ext uri="{FF2B5EF4-FFF2-40B4-BE49-F238E27FC236}">
                <a16:creationId xmlns:a16="http://schemas.microsoft.com/office/drawing/2014/main" id="{D36FFDCB-60DA-4901-907A-6D47E37354F1}"/>
              </a:ext>
            </a:extLst>
          </p:cNvPr>
          <p:cNvSpPr txBox="1"/>
          <p:nvPr/>
        </p:nvSpPr>
        <p:spPr>
          <a:xfrm>
            <a:off x="1073079" y="5877272"/>
            <a:ext cx="7361311" cy="338554"/>
          </a:xfrm>
          <a:prstGeom prst="rect">
            <a:avLst/>
          </a:prstGeom>
          <a:noFill/>
        </p:spPr>
        <p:txBody>
          <a:bodyPr wrap="none" rtlCol="0">
            <a:spAutoFit/>
          </a:bodyPr>
          <a:lstStyle/>
          <a:p>
            <a:r>
              <a:rPr lang="de-DE" sz="1600" dirty="0"/>
              <a:t>Source: </a:t>
            </a:r>
            <a:r>
              <a:rPr lang="de-DE" sz="1600" dirty="0">
                <a:hlinkClick r:id="rId18"/>
              </a:rPr>
              <a:t>„</a:t>
            </a:r>
            <a:r>
              <a:rPr lang="de-DE" sz="1600" dirty="0" err="1">
                <a:hlinkClick r:id="rId18"/>
              </a:rPr>
              <a:t>Decarbonisation</a:t>
            </a:r>
            <a:r>
              <a:rPr lang="de-DE" sz="1600" dirty="0">
                <a:hlinkClick r:id="rId18"/>
              </a:rPr>
              <a:t> </a:t>
            </a:r>
            <a:r>
              <a:rPr lang="de-DE" sz="1600" dirty="0" err="1">
                <a:hlinkClick r:id="rId18"/>
              </a:rPr>
              <a:t>of</a:t>
            </a:r>
            <a:r>
              <a:rPr lang="de-DE" sz="1600" dirty="0">
                <a:hlinkClick r:id="rId18"/>
              </a:rPr>
              <a:t> </a:t>
            </a:r>
            <a:r>
              <a:rPr lang="de-DE" sz="1600" dirty="0" err="1">
                <a:hlinkClick r:id="rId18"/>
              </a:rPr>
              <a:t>energy</a:t>
            </a:r>
            <a:r>
              <a:rPr lang="de-DE" sz="1600" dirty="0">
                <a:hlinkClick r:id="rId18"/>
              </a:rPr>
              <a:t>“ (2021, </a:t>
            </a:r>
            <a:r>
              <a:rPr lang="de-DE" sz="1600" dirty="0" err="1">
                <a:hlinkClick r:id="rId18"/>
              </a:rPr>
              <a:t>study</a:t>
            </a:r>
            <a:r>
              <a:rPr lang="de-DE" sz="1600" dirty="0">
                <a:hlinkClick r:id="rId18"/>
              </a:rPr>
              <a:t> </a:t>
            </a:r>
            <a:r>
              <a:rPr lang="de-DE" sz="1600" dirty="0" err="1">
                <a:hlinkClick r:id="rId18"/>
              </a:rPr>
              <a:t>for</a:t>
            </a:r>
            <a:r>
              <a:rPr lang="de-DE" sz="1600" dirty="0">
                <a:hlinkClick r:id="rId18"/>
              </a:rPr>
              <a:t> </a:t>
            </a:r>
            <a:r>
              <a:rPr lang="de-DE" sz="1600" dirty="0" err="1">
                <a:hlinkClick r:id="rId18"/>
              </a:rPr>
              <a:t>the</a:t>
            </a:r>
            <a:r>
              <a:rPr lang="de-DE" sz="1600" dirty="0">
                <a:hlinkClick r:id="rId18"/>
              </a:rPr>
              <a:t> European </a:t>
            </a:r>
            <a:r>
              <a:rPr lang="de-DE" sz="1600" dirty="0" err="1">
                <a:hlinkClick r:id="rId18"/>
              </a:rPr>
              <a:t>Parliament</a:t>
            </a:r>
            <a:r>
              <a:rPr lang="de-DE" sz="1600" dirty="0"/>
              <a:t>)</a:t>
            </a:r>
          </a:p>
        </p:txBody>
      </p:sp>
      <p:pic>
        <p:nvPicPr>
          <p:cNvPr id="151" name="Grafik 150">
            <a:extLst>
              <a:ext uri="{FF2B5EF4-FFF2-40B4-BE49-F238E27FC236}">
                <a16:creationId xmlns:a16="http://schemas.microsoft.com/office/drawing/2014/main" id="{E9B5E16E-9CB5-41BB-AB97-9CF41E511447}"/>
              </a:ext>
            </a:extLst>
          </p:cNvPr>
          <p:cNvPicPr/>
          <p:nvPr/>
        </p:nvPicPr>
        <p:blipFill>
          <a:blip r:embed="rId19"/>
          <a:stretch>
            <a:fillRect/>
          </a:stretch>
        </p:blipFill>
        <p:spPr>
          <a:xfrm>
            <a:off x="7884000" y="6642000"/>
            <a:ext cx="881633" cy="166687"/>
          </a:xfrm>
          <a:prstGeom prst="rect">
            <a:avLst/>
          </a:prstGeom>
        </p:spPr>
      </p:pic>
      <p:pic>
        <p:nvPicPr>
          <p:cNvPr id="152" name="Grafik 151">
            <a:extLst>
              <a:ext uri="{FF2B5EF4-FFF2-40B4-BE49-F238E27FC236}">
                <a16:creationId xmlns:a16="http://schemas.microsoft.com/office/drawing/2014/main" id="{B044D76D-9B04-461A-86C8-80D228FC929E}"/>
              </a:ext>
            </a:extLst>
          </p:cNvPr>
          <p:cNvPicPr>
            <a:picLocks noChangeAspect="1"/>
          </p:cNvPicPr>
          <p:nvPr/>
        </p:nvPicPr>
        <p:blipFill>
          <a:blip r:embed="rId20"/>
          <a:stretch>
            <a:fillRect/>
          </a:stretch>
        </p:blipFill>
        <p:spPr>
          <a:xfrm>
            <a:off x="250595" y="5138007"/>
            <a:ext cx="722623" cy="1025144"/>
          </a:xfrm>
          <a:prstGeom prst="rect">
            <a:avLst/>
          </a:prstGeom>
          <a:ln w="12700">
            <a:solidFill>
              <a:schemeClr val="tx1"/>
            </a:solidFill>
          </a:ln>
        </p:spPr>
      </p:pic>
    </p:spTree>
    <p:extLst>
      <p:ext uri="{BB962C8B-B14F-4D97-AF65-F5344CB8AC3E}">
        <p14:creationId xmlns:p14="http://schemas.microsoft.com/office/powerpoint/2010/main" val="3235847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83C6DD1-B951-4F99-8DE8-28327DEE8E60}"/>
              </a:ext>
            </a:extLst>
          </p:cNvPr>
          <p:cNvSpPr>
            <a:spLocks noGrp="1"/>
          </p:cNvSpPr>
          <p:nvPr>
            <p:ph type="title"/>
          </p:nvPr>
        </p:nvSpPr>
        <p:spPr/>
        <p:txBody>
          <a:bodyPr/>
          <a:lstStyle/>
          <a:p>
            <a:r>
              <a:rPr lang="de-DE" dirty="0"/>
              <a:t>Main </a:t>
            </a:r>
            <a:r>
              <a:rPr lang="de-DE" dirty="0" err="1"/>
              <a:t>replacement</a:t>
            </a:r>
            <a:r>
              <a:rPr lang="de-DE" dirty="0"/>
              <a:t> </a:t>
            </a:r>
            <a:r>
              <a:rPr lang="de-DE" dirty="0" err="1"/>
              <a:t>for</a:t>
            </a:r>
            <a:r>
              <a:rPr lang="de-DE" dirty="0"/>
              <a:t> </a:t>
            </a:r>
            <a:r>
              <a:rPr lang="de-DE" dirty="0" err="1"/>
              <a:t>natural</a:t>
            </a:r>
            <a:r>
              <a:rPr lang="de-DE" dirty="0"/>
              <a:t> gas: </a:t>
            </a:r>
            <a:r>
              <a:rPr lang="de-DE" dirty="0" err="1"/>
              <a:t>electricity</a:t>
            </a:r>
            <a:endParaRPr lang="de-DE" dirty="0"/>
          </a:p>
        </p:txBody>
      </p:sp>
      <p:sp>
        <p:nvSpPr>
          <p:cNvPr id="4" name="Datumsplatzhalter 3">
            <a:extLst>
              <a:ext uri="{FF2B5EF4-FFF2-40B4-BE49-F238E27FC236}">
                <a16:creationId xmlns:a16="http://schemas.microsoft.com/office/drawing/2014/main" id="{410705E6-9E65-43CF-B917-ED52FBA5EBCC}"/>
              </a:ext>
            </a:extLst>
          </p:cNvPr>
          <p:cNvSpPr>
            <a:spLocks noGrp="1"/>
          </p:cNvSpPr>
          <p:nvPr>
            <p:ph type="dt" sz="half" idx="10"/>
          </p:nvPr>
        </p:nvSpPr>
        <p:spPr/>
        <p:txBody>
          <a:bodyPr/>
          <a:lstStyle/>
          <a:p>
            <a:fld id="{6D4EBAF9-4770-4A68-AEAE-8917E8C99364}" type="datetime1">
              <a:rPr lang="en-GB" smtClean="0"/>
              <a:t>29/11/2022</a:t>
            </a:fld>
            <a:endParaRPr lang="en-GB"/>
          </a:p>
        </p:txBody>
      </p:sp>
      <p:sp>
        <p:nvSpPr>
          <p:cNvPr id="5" name="Fußzeilenplatzhalter 4">
            <a:extLst>
              <a:ext uri="{FF2B5EF4-FFF2-40B4-BE49-F238E27FC236}">
                <a16:creationId xmlns:a16="http://schemas.microsoft.com/office/drawing/2014/main" id="{25A88F20-C4BA-436E-9500-790B219EF1DD}"/>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A6B6FCCA-F23B-472E-B9FB-0855BD1B289F}"/>
              </a:ext>
            </a:extLst>
          </p:cNvPr>
          <p:cNvSpPr>
            <a:spLocks noGrp="1"/>
          </p:cNvSpPr>
          <p:nvPr>
            <p:ph type="sldNum" sz="quarter" idx="12"/>
          </p:nvPr>
        </p:nvSpPr>
        <p:spPr/>
        <p:txBody>
          <a:bodyPr/>
          <a:lstStyle/>
          <a:p>
            <a:fld id="{EFAB8014-9DAF-4A96-A0A4-3EA91C85472D}" type="slidenum">
              <a:rPr lang="en-GB" smtClean="0"/>
              <a:t>19</a:t>
            </a:fld>
            <a:endParaRPr lang="en-GB"/>
          </a:p>
        </p:txBody>
      </p:sp>
      <p:pic>
        <p:nvPicPr>
          <p:cNvPr id="8" name="Grafik 7">
            <a:extLst>
              <a:ext uri="{FF2B5EF4-FFF2-40B4-BE49-F238E27FC236}">
                <a16:creationId xmlns:a16="http://schemas.microsoft.com/office/drawing/2014/main" id="{76A327BF-0F2B-4D9D-8329-4D2A634E96FD}"/>
              </a:ext>
            </a:extLst>
          </p:cNvPr>
          <p:cNvPicPr>
            <a:picLocks noChangeAspect="1"/>
          </p:cNvPicPr>
          <p:nvPr/>
        </p:nvPicPr>
        <p:blipFill>
          <a:blip r:embed="rId2"/>
          <a:stretch>
            <a:fillRect/>
          </a:stretch>
        </p:blipFill>
        <p:spPr>
          <a:xfrm>
            <a:off x="1260000" y="1268760"/>
            <a:ext cx="7531876" cy="4065500"/>
          </a:xfrm>
          <a:prstGeom prst="rect">
            <a:avLst/>
          </a:prstGeom>
        </p:spPr>
      </p:pic>
      <p:sp>
        <p:nvSpPr>
          <p:cNvPr id="9" name="Textfeld 8">
            <a:extLst>
              <a:ext uri="{FF2B5EF4-FFF2-40B4-BE49-F238E27FC236}">
                <a16:creationId xmlns:a16="http://schemas.microsoft.com/office/drawing/2014/main" id="{8C1986DE-1118-44C8-83C5-6A731DB6CADC}"/>
              </a:ext>
            </a:extLst>
          </p:cNvPr>
          <p:cNvSpPr txBox="1"/>
          <p:nvPr/>
        </p:nvSpPr>
        <p:spPr>
          <a:xfrm>
            <a:off x="495300" y="5608777"/>
            <a:ext cx="8683330" cy="584775"/>
          </a:xfrm>
          <a:prstGeom prst="rect">
            <a:avLst/>
          </a:prstGeom>
          <a:noFill/>
        </p:spPr>
        <p:txBody>
          <a:bodyPr wrap="square" rtlCol="0">
            <a:spAutoFit/>
          </a:bodyPr>
          <a:lstStyle/>
          <a:p>
            <a:r>
              <a:rPr lang="de-DE" sz="1600" dirty="0"/>
              <a:t>Figure: </a:t>
            </a:r>
            <a:r>
              <a:rPr lang="en-US" sz="1600" dirty="0"/>
              <a:t>Electrification rate per sector and scenario until 2050 </a:t>
            </a:r>
            <a:r>
              <a:rPr lang="de-DE" sz="1600" dirty="0"/>
              <a:t>in openENTRANCE </a:t>
            </a:r>
            <a:r>
              <a:rPr lang="de-DE" sz="1600" dirty="0" err="1"/>
              <a:t>scenarios</a:t>
            </a:r>
            <a:r>
              <a:rPr lang="de-DE" sz="1600" dirty="0"/>
              <a:t> </a:t>
            </a:r>
            <a:r>
              <a:rPr lang="en-US" sz="1600" dirty="0"/>
              <a:t>(grey line represents annual average)</a:t>
            </a:r>
            <a:r>
              <a:rPr lang="de-DE" sz="1600" dirty="0"/>
              <a:t> (Source: </a:t>
            </a:r>
            <a:r>
              <a:rPr lang="de-DE" sz="1600" dirty="0" err="1">
                <a:hlinkClick r:id="rId3"/>
              </a:rPr>
              <a:t>Deliverable</a:t>
            </a:r>
            <a:r>
              <a:rPr lang="de-DE" sz="1600" dirty="0">
                <a:hlinkClick r:id="rId3"/>
              </a:rPr>
              <a:t> 3.2</a:t>
            </a:r>
            <a:r>
              <a:rPr lang="de-DE" sz="1600" dirty="0"/>
              <a:t>)</a:t>
            </a:r>
          </a:p>
        </p:txBody>
      </p:sp>
      <p:sp>
        <p:nvSpPr>
          <p:cNvPr id="10" name="Textfeld 9">
            <a:extLst>
              <a:ext uri="{FF2B5EF4-FFF2-40B4-BE49-F238E27FC236}">
                <a16:creationId xmlns:a16="http://schemas.microsoft.com/office/drawing/2014/main" id="{709B9B2F-13AC-475E-B95F-DA01F3EBB310}"/>
              </a:ext>
            </a:extLst>
          </p:cNvPr>
          <p:cNvSpPr txBox="1"/>
          <p:nvPr/>
        </p:nvSpPr>
        <p:spPr>
          <a:xfrm>
            <a:off x="1972241" y="5287720"/>
            <a:ext cx="1489495" cy="261610"/>
          </a:xfrm>
          <a:prstGeom prst="rect">
            <a:avLst/>
          </a:prstGeom>
          <a:noFill/>
        </p:spPr>
        <p:txBody>
          <a:bodyPr wrap="square" rtlCol="0">
            <a:spAutoFit/>
          </a:bodyPr>
          <a:lstStyle/>
          <a:p>
            <a:r>
              <a:rPr lang="de-DE" sz="1100" dirty="0"/>
              <a:t>1.5°2°  1.5°1.5°</a:t>
            </a:r>
          </a:p>
        </p:txBody>
      </p:sp>
      <p:sp>
        <p:nvSpPr>
          <p:cNvPr id="11" name="Textfeld 10">
            <a:extLst>
              <a:ext uri="{FF2B5EF4-FFF2-40B4-BE49-F238E27FC236}">
                <a16:creationId xmlns:a16="http://schemas.microsoft.com/office/drawing/2014/main" id="{DE016598-E68F-4205-BD70-A294C1A4CC0D}"/>
              </a:ext>
            </a:extLst>
          </p:cNvPr>
          <p:cNvSpPr txBox="1"/>
          <p:nvPr/>
        </p:nvSpPr>
        <p:spPr>
          <a:xfrm>
            <a:off x="3284232" y="5287720"/>
            <a:ext cx="1489495" cy="261610"/>
          </a:xfrm>
          <a:prstGeom prst="rect">
            <a:avLst/>
          </a:prstGeom>
          <a:noFill/>
        </p:spPr>
        <p:txBody>
          <a:bodyPr wrap="square" rtlCol="0">
            <a:spAutoFit/>
          </a:bodyPr>
          <a:lstStyle/>
          <a:p>
            <a:r>
              <a:rPr lang="de-DE" sz="1100" dirty="0"/>
              <a:t>1.5°2°  1.5°1.5°</a:t>
            </a:r>
          </a:p>
        </p:txBody>
      </p:sp>
      <p:sp>
        <p:nvSpPr>
          <p:cNvPr id="12" name="Textfeld 11">
            <a:extLst>
              <a:ext uri="{FF2B5EF4-FFF2-40B4-BE49-F238E27FC236}">
                <a16:creationId xmlns:a16="http://schemas.microsoft.com/office/drawing/2014/main" id="{6B0ACFE8-7020-4274-9B68-1E78E9877ED3}"/>
              </a:ext>
            </a:extLst>
          </p:cNvPr>
          <p:cNvSpPr txBox="1"/>
          <p:nvPr/>
        </p:nvSpPr>
        <p:spPr>
          <a:xfrm>
            <a:off x="4531926" y="5300407"/>
            <a:ext cx="1489495" cy="261610"/>
          </a:xfrm>
          <a:prstGeom prst="rect">
            <a:avLst/>
          </a:prstGeom>
          <a:noFill/>
        </p:spPr>
        <p:txBody>
          <a:bodyPr wrap="square" rtlCol="0">
            <a:spAutoFit/>
          </a:bodyPr>
          <a:lstStyle/>
          <a:p>
            <a:r>
              <a:rPr lang="de-DE" sz="1100" dirty="0"/>
              <a:t>1.5°2°  1.5°1.5°</a:t>
            </a:r>
          </a:p>
        </p:txBody>
      </p:sp>
      <p:sp>
        <p:nvSpPr>
          <p:cNvPr id="13" name="Textfeld 12">
            <a:extLst>
              <a:ext uri="{FF2B5EF4-FFF2-40B4-BE49-F238E27FC236}">
                <a16:creationId xmlns:a16="http://schemas.microsoft.com/office/drawing/2014/main" id="{253114E8-7270-4E37-B9C9-EE397726C2E9}"/>
              </a:ext>
            </a:extLst>
          </p:cNvPr>
          <p:cNvSpPr txBox="1"/>
          <p:nvPr/>
        </p:nvSpPr>
        <p:spPr>
          <a:xfrm>
            <a:off x="5843917" y="5282950"/>
            <a:ext cx="1489495" cy="261610"/>
          </a:xfrm>
          <a:prstGeom prst="rect">
            <a:avLst/>
          </a:prstGeom>
          <a:noFill/>
        </p:spPr>
        <p:txBody>
          <a:bodyPr wrap="square" rtlCol="0">
            <a:spAutoFit/>
          </a:bodyPr>
          <a:lstStyle/>
          <a:p>
            <a:r>
              <a:rPr lang="de-DE" sz="1100" dirty="0"/>
              <a:t>1.5°2°  1.5°1.5°</a:t>
            </a:r>
          </a:p>
        </p:txBody>
      </p:sp>
      <p:pic>
        <p:nvPicPr>
          <p:cNvPr id="14" name="Inhaltsplatzhalter 4">
            <a:extLst>
              <a:ext uri="{FF2B5EF4-FFF2-40B4-BE49-F238E27FC236}">
                <a16:creationId xmlns:a16="http://schemas.microsoft.com/office/drawing/2014/main" id="{3F9E6F2B-4374-47C0-B486-1988264E315B}"/>
              </a:ext>
            </a:extLst>
          </p:cNvPr>
          <p:cNvPicPr>
            <a:picLocks noChangeAspect="1"/>
          </p:cNvPicPr>
          <p:nvPr/>
        </p:nvPicPr>
        <p:blipFill>
          <a:blip r:embed="rId4"/>
          <a:stretch>
            <a:fillRect/>
          </a:stretch>
        </p:blipFill>
        <p:spPr>
          <a:xfrm>
            <a:off x="7406686" y="235072"/>
            <a:ext cx="1409808" cy="896429"/>
          </a:xfrm>
          <a:prstGeom prst="rect">
            <a:avLst/>
          </a:prstGeom>
        </p:spPr>
      </p:pic>
      <p:pic>
        <p:nvPicPr>
          <p:cNvPr id="15" name="Grafik 14">
            <a:extLst>
              <a:ext uri="{FF2B5EF4-FFF2-40B4-BE49-F238E27FC236}">
                <a16:creationId xmlns:a16="http://schemas.microsoft.com/office/drawing/2014/main" id="{11D7D8DC-13D5-4D17-B01C-712C44E707E4}"/>
              </a:ext>
            </a:extLst>
          </p:cNvPr>
          <p:cNvPicPr/>
          <p:nvPr/>
        </p:nvPicPr>
        <p:blipFill>
          <a:blip r:embed="rId5"/>
          <a:stretch>
            <a:fillRect/>
          </a:stretch>
        </p:blipFill>
        <p:spPr>
          <a:xfrm>
            <a:off x="7884000" y="6642000"/>
            <a:ext cx="881633" cy="166687"/>
          </a:xfrm>
          <a:prstGeom prst="rect">
            <a:avLst/>
          </a:prstGeom>
        </p:spPr>
      </p:pic>
    </p:spTree>
    <p:extLst>
      <p:ext uri="{BB962C8B-B14F-4D97-AF65-F5344CB8AC3E}">
        <p14:creationId xmlns:p14="http://schemas.microsoft.com/office/powerpoint/2010/main" val="387742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60000" y="230400"/>
            <a:ext cx="4420800" cy="687600"/>
          </a:xfrm>
        </p:spPr>
        <p:txBody>
          <a:bodyPr/>
          <a:lstStyle/>
          <a:p>
            <a:r>
              <a:rPr lang="de-DE" dirty="0"/>
              <a:t>Main </a:t>
            </a:r>
            <a:r>
              <a:rPr lang="de-DE" dirty="0" err="1"/>
              <a:t>messages</a:t>
            </a:r>
            <a:endParaRPr lang="de-DE" dirty="0"/>
          </a:p>
        </p:txBody>
      </p:sp>
      <p:sp>
        <p:nvSpPr>
          <p:cNvPr id="3" name="Textplatzhalter 2"/>
          <p:cNvSpPr>
            <a:spLocks noGrp="1"/>
          </p:cNvSpPr>
          <p:nvPr>
            <p:ph type="body" sz="quarter" idx="18"/>
          </p:nvPr>
        </p:nvSpPr>
        <p:spPr>
          <a:xfrm>
            <a:off x="687600" y="1117992"/>
            <a:ext cx="8204880" cy="4039200"/>
          </a:xfrm>
        </p:spPr>
        <p:txBody>
          <a:bodyPr/>
          <a:lstStyle/>
          <a:p>
            <a:pPr lvl="0"/>
            <a:r>
              <a:rPr lang="en-US" dirty="0"/>
              <a:t>Natural gas has played a large role in many European countries and the medium-term outlook does not foresee a major change.</a:t>
            </a:r>
          </a:p>
          <a:p>
            <a:pPr lvl="0"/>
            <a:r>
              <a:rPr lang="en-US" dirty="0"/>
              <a:t>Thanks to large import capacities, European importers can cope with Russian shortfalls in 2022 and in the next years by increasing imports from elsewhere while only modestly reducing their consumption.</a:t>
            </a:r>
          </a:p>
          <a:p>
            <a:pPr lvl="0"/>
            <a:r>
              <a:rPr lang="en-US" dirty="0"/>
              <a:t>The effect of climate policy for natural gas is yet uncertain – in Europe and globally.</a:t>
            </a:r>
          </a:p>
        </p:txBody>
      </p:sp>
      <p:sp>
        <p:nvSpPr>
          <p:cNvPr id="5" name="Datumsplatzhalter 4"/>
          <p:cNvSpPr>
            <a:spLocks noGrp="1"/>
          </p:cNvSpPr>
          <p:nvPr>
            <p:ph type="dt" sz="half" idx="19"/>
          </p:nvPr>
        </p:nvSpPr>
        <p:spPr/>
        <p:txBody>
          <a:bodyPr/>
          <a:lstStyle/>
          <a:p>
            <a:pPr>
              <a:defRPr/>
            </a:pPr>
            <a:r>
              <a:rPr lang="de-DE"/>
              <a:t>Franziska Holz // 29.11.2022</a:t>
            </a:r>
            <a:endParaRPr lang="de-DE" dirty="0"/>
          </a:p>
        </p:txBody>
      </p:sp>
      <p:sp>
        <p:nvSpPr>
          <p:cNvPr id="6" name="Fußzeilenplatzhalter 5"/>
          <p:cNvSpPr>
            <a:spLocks noGrp="1"/>
          </p:cNvSpPr>
          <p:nvPr>
            <p:ph type="ftr" sz="quarter" idx="20"/>
          </p:nvPr>
        </p:nvSpPr>
        <p:spPr/>
        <p:txBody>
          <a:bodyPr/>
          <a:lstStyle/>
          <a:p>
            <a:pPr>
              <a:defRPr/>
            </a:pPr>
            <a:r>
              <a:rPr lang="en-US"/>
              <a:t>European gas markets between Ukraine war today and climate neutrality in the future</a:t>
            </a:r>
            <a:endParaRPr lang="de-DE" dirty="0"/>
          </a:p>
        </p:txBody>
      </p:sp>
      <p:sp>
        <p:nvSpPr>
          <p:cNvPr id="7" name="Foliennummernplatzhalter 6"/>
          <p:cNvSpPr>
            <a:spLocks noGrp="1"/>
          </p:cNvSpPr>
          <p:nvPr>
            <p:ph type="sldNum" sz="quarter" idx="21"/>
          </p:nvPr>
        </p:nvSpPr>
        <p:spPr/>
        <p:txBody>
          <a:bodyPr/>
          <a:lstStyle/>
          <a:p>
            <a:fld id="{0A013803-4526-4645-B715-105BE440F5D7}" type="slidenum">
              <a:rPr lang="de-DE" smtClean="0"/>
              <a:pPr/>
              <a:t>2</a:t>
            </a:fld>
            <a:endParaRPr lang="de-DE" dirty="0"/>
          </a:p>
        </p:txBody>
      </p:sp>
      <p:pic>
        <p:nvPicPr>
          <p:cNvPr id="8" name="Grafik 7">
            <a:extLst>
              <a:ext uri="{FF2B5EF4-FFF2-40B4-BE49-F238E27FC236}">
                <a16:creationId xmlns:a16="http://schemas.microsoft.com/office/drawing/2014/main" id="{5A87692F-4D09-4A31-B17A-B4574324EC39}"/>
              </a:ext>
            </a:extLst>
          </p:cNvPr>
          <p:cNvPicPr/>
          <p:nvPr/>
        </p:nvPicPr>
        <p:blipFill>
          <a:blip r:embed="rId2"/>
          <a:stretch>
            <a:fillRect/>
          </a:stretch>
        </p:blipFill>
        <p:spPr>
          <a:xfrm>
            <a:off x="7884000" y="6642000"/>
            <a:ext cx="881633" cy="166687"/>
          </a:xfrm>
          <a:prstGeom prst="rect">
            <a:avLst/>
          </a:prstGeom>
        </p:spPr>
      </p:pic>
    </p:spTree>
    <p:extLst>
      <p:ext uri="{BB962C8B-B14F-4D97-AF65-F5344CB8AC3E}">
        <p14:creationId xmlns:p14="http://schemas.microsoft.com/office/powerpoint/2010/main" val="214442101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60000" y="230400"/>
            <a:ext cx="4420800" cy="534304"/>
          </a:xfrm>
        </p:spPr>
        <p:txBody>
          <a:bodyPr/>
          <a:lstStyle/>
          <a:p>
            <a:r>
              <a:rPr lang="de-DE" dirty="0" err="1"/>
              <a:t>Conclusions</a:t>
            </a:r>
            <a:endParaRPr lang="de-DE" dirty="0"/>
          </a:p>
        </p:txBody>
      </p:sp>
      <p:sp>
        <p:nvSpPr>
          <p:cNvPr id="3" name="Textplatzhalter 2"/>
          <p:cNvSpPr>
            <a:spLocks noGrp="1"/>
          </p:cNvSpPr>
          <p:nvPr>
            <p:ph type="body" sz="quarter" idx="18"/>
          </p:nvPr>
        </p:nvSpPr>
        <p:spPr>
          <a:xfrm>
            <a:off x="1043608" y="1117992"/>
            <a:ext cx="7848872" cy="4039200"/>
          </a:xfrm>
        </p:spPr>
        <p:txBody>
          <a:bodyPr/>
          <a:lstStyle/>
          <a:p>
            <a:pPr lvl="0"/>
            <a:r>
              <a:rPr lang="en-US" dirty="0"/>
              <a:t>Natural gas has played a large role in many European countries and the medium-term outlook does not foresee a major change.</a:t>
            </a:r>
          </a:p>
          <a:p>
            <a:pPr lvl="0"/>
            <a:r>
              <a:rPr lang="en-US" dirty="0"/>
              <a:t>Thanks to large import capacities, European importers can cope with Russian shortfalls in 2022 and in the next years by increasing imports from elsewhere, notably Norway and LNG, while only modestly reducing their consumption.</a:t>
            </a:r>
          </a:p>
          <a:p>
            <a:pPr lvl="0"/>
            <a:r>
              <a:rPr lang="en-US" dirty="0"/>
              <a:t>The effect of climate policy for natural gas is yet uncertain – in Europe and globally.</a:t>
            </a:r>
          </a:p>
        </p:txBody>
      </p:sp>
      <p:sp>
        <p:nvSpPr>
          <p:cNvPr id="5" name="Datumsplatzhalter 4"/>
          <p:cNvSpPr>
            <a:spLocks noGrp="1"/>
          </p:cNvSpPr>
          <p:nvPr>
            <p:ph type="dt" sz="half" idx="19"/>
          </p:nvPr>
        </p:nvSpPr>
        <p:spPr/>
        <p:txBody>
          <a:bodyPr/>
          <a:lstStyle/>
          <a:p>
            <a:pPr>
              <a:defRPr/>
            </a:pPr>
            <a:r>
              <a:rPr lang="de-DE"/>
              <a:t>Franziska Holz // 29.11.2022</a:t>
            </a:r>
            <a:endParaRPr lang="de-DE" dirty="0"/>
          </a:p>
        </p:txBody>
      </p:sp>
      <p:sp>
        <p:nvSpPr>
          <p:cNvPr id="6" name="Fußzeilenplatzhalter 5"/>
          <p:cNvSpPr>
            <a:spLocks noGrp="1"/>
          </p:cNvSpPr>
          <p:nvPr>
            <p:ph type="ftr" sz="quarter" idx="20"/>
          </p:nvPr>
        </p:nvSpPr>
        <p:spPr/>
        <p:txBody>
          <a:bodyPr/>
          <a:lstStyle/>
          <a:p>
            <a:pPr>
              <a:defRPr/>
            </a:pPr>
            <a:r>
              <a:rPr lang="en-US"/>
              <a:t>European gas markets between Ukraine war today and climate neutrality in the future</a:t>
            </a:r>
            <a:endParaRPr lang="de-DE" dirty="0"/>
          </a:p>
        </p:txBody>
      </p:sp>
      <p:sp>
        <p:nvSpPr>
          <p:cNvPr id="7" name="Foliennummernplatzhalter 6"/>
          <p:cNvSpPr>
            <a:spLocks noGrp="1"/>
          </p:cNvSpPr>
          <p:nvPr>
            <p:ph type="sldNum" sz="quarter" idx="21"/>
          </p:nvPr>
        </p:nvSpPr>
        <p:spPr/>
        <p:txBody>
          <a:bodyPr/>
          <a:lstStyle/>
          <a:p>
            <a:fld id="{0A013803-4526-4645-B715-105BE440F5D7}" type="slidenum">
              <a:rPr lang="de-DE" smtClean="0"/>
              <a:pPr/>
              <a:t>20</a:t>
            </a:fld>
            <a:endParaRPr lang="de-DE" dirty="0"/>
          </a:p>
        </p:txBody>
      </p:sp>
      <p:pic>
        <p:nvPicPr>
          <p:cNvPr id="8" name="Grafik 7">
            <a:extLst>
              <a:ext uri="{FF2B5EF4-FFF2-40B4-BE49-F238E27FC236}">
                <a16:creationId xmlns:a16="http://schemas.microsoft.com/office/drawing/2014/main" id="{5A87692F-4D09-4A31-B17A-B4574324EC39}"/>
              </a:ext>
            </a:extLst>
          </p:cNvPr>
          <p:cNvPicPr/>
          <p:nvPr/>
        </p:nvPicPr>
        <p:blipFill>
          <a:blip r:embed="rId2"/>
          <a:stretch>
            <a:fillRect/>
          </a:stretch>
        </p:blipFill>
        <p:spPr>
          <a:xfrm>
            <a:off x="7884000" y="6642000"/>
            <a:ext cx="881633" cy="166687"/>
          </a:xfrm>
          <a:prstGeom prst="rect">
            <a:avLst/>
          </a:prstGeom>
        </p:spPr>
      </p:pic>
    </p:spTree>
    <p:extLst>
      <p:ext uri="{BB962C8B-B14F-4D97-AF65-F5344CB8AC3E}">
        <p14:creationId xmlns:p14="http://schemas.microsoft.com/office/powerpoint/2010/main" val="234850153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US" dirty="0"/>
              <a:t>Prof. Dr. Franziska </a:t>
            </a:r>
            <a:r>
              <a:rPr lang="en-US" dirty="0" err="1"/>
              <a:t>Holz</a:t>
            </a:r>
            <a:endParaRPr lang="en-US" dirty="0"/>
          </a:p>
        </p:txBody>
      </p:sp>
      <p:pic>
        <p:nvPicPr>
          <p:cNvPr id="3" name="Inhaltsplatzhalter 4">
            <a:extLst>
              <a:ext uri="{FF2B5EF4-FFF2-40B4-BE49-F238E27FC236}">
                <a16:creationId xmlns:a16="http://schemas.microsoft.com/office/drawing/2014/main" id="{87D9ABCA-D60D-43F9-9DC9-DA31DBBD9C0B}"/>
              </a:ext>
            </a:extLst>
          </p:cNvPr>
          <p:cNvPicPr>
            <a:picLocks noChangeAspect="1"/>
          </p:cNvPicPr>
          <p:nvPr/>
        </p:nvPicPr>
        <p:blipFill>
          <a:blip r:embed="rId2"/>
          <a:stretch>
            <a:fillRect/>
          </a:stretch>
        </p:blipFill>
        <p:spPr>
          <a:xfrm>
            <a:off x="7308304" y="836712"/>
            <a:ext cx="1481816" cy="942216"/>
          </a:xfrm>
          <a:prstGeom prst="rect">
            <a:avLst/>
          </a:prstGeom>
        </p:spPr>
      </p:pic>
      <p:pic>
        <p:nvPicPr>
          <p:cNvPr id="4" name="Grafik 3">
            <a:extLst>
              <a:ext uri="{FF2B5EF4-FFF2-40B4-BE49-F238E27FC236}">
                <a16:creationId xmlns:a16="http://schemas.microsoft.com/office/drawing/2014/main" id="{0D84FE1E-77D4-4310-8B70-8A7928CFA380}"/>
              </a:ext>
            </a:extLst>
          </p:cNvPr>
          <p:cNvPicPr/>
          <p:nvPr/>
        </p:nvPicPr>
        <p:blipFill>
          <a:blip r:embed="rId3"/>
          <a:stretch>
            <a:fillRect/>
          </a:stretch>
        </p:blipFill>
        <p:spPr>
          <a:xfrm>
            <a:off x="3131840" y="3150151"/>
            <a:ext cx="1440160" cy="278849"/>
          </a:xfrm>
          <a:prstGeom prst="rect">
            <a:avLst/>
          </a:prstGeom>
        </p:spPr>
      </p:pic>
    </p:spTree>
    <p:extLst>
      <p:ext uri="{BB962C8B-B14F-4D97-AF65-F5344CB8AC3E}">
        <p14:creationId xmlns:p14="http://schemas.microsoft.com/office/powerpoint/2010/main" val="25182706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AB8B34-B5DD-4AA2-A642-6675EA345CDC}"/>
              </a:ext>
            </a:extLst>
          </p:cNvPr>
          <p:cNvSpPr>
            <a:spLocks noGrp="1"/>
          </p:cNvSpPr>
          <p:nvPr>
            <p:ph type="title"/>
          </p:nvPr>
        </p:nvSpPr>
        <p:spPr/>
        <p:txBody>
          <a:bodyPr>
            <a:normAutofit/>
          </a:bodyPr>
          <a:lstStyle/>
          <a:p>
            <a:r>
              <a:rPr lang="de-DE" sz="1800" dirty="0"/>
              <a:t>The </a:t>
            </a:r>
            <a:r>
              <a:rPr lang="de-DE" sz="1800" dirty="0" err="1"/>
              <a:t>EU‘s</a:t>
            </a:r>
            <a:r>
              <a:rPr lang="de-DE" sz="1800" dirty="0"/>
              <a:t> </a:t>
            </a:r>
            <a:r>
              <a:rPr lang="de-DE" sz="1800" dirty="0" err="1"/>
              <a:t>dependency</a:t>
            </a:r>
            <a:r>
              <a:rPr lang="de-DE" sz="1800" dirty="0"/>
              <a:t> on (</a:t>
            </a:r>
            <a:r>
              <a:rPr lang="de-DE" sz="1800" dirty="0" err="1"/>
              <a:t>Russian</a:t>
            </a:r>
            <a:r>
              <a:rPr lang="de-DE" sz="1800" dirty="0"/>
              <a:t>) fossil </a:t>
            </a:r>
            <a:r>
              <a:rPr lang="de-DE" sz="1800" dirty="0" err="1"/>
              <a:t>fuel</a:t>
            </a:r>
            <a:r>
              <a:rPr lang="de-DE" sz="1800" dirty="0"/>
              <a:t> </a:t>
            </a:r>
            <a:r>
              <a:rPr lang="de-DE" sz="1800" dirty="0" err="1"/>
              <a:t>imports</a:t>
            </a:r>
            <a:r>
              <a:rPr lang="de-DE" sz="1800" dirty="0"/>
              <a:t> (2020)</a:t>
            </a:r>
          </a:p>
        </p:txBody>
      </p:sp>
      <p:sp>
        <p:nvSpPr>
          <p:cNvPr id="5" name="Datumsplatzhalter 4">
            <a:extLst>
              <a:ext uri="{FF2B5EF4-FFF2-40B4-BE49-F238E27FC236}">
                <a16:creationId xmlns:a16="http://schemas.microsoft.com/office/drawing/2014/main" id="{F7CCA55A-0150-4CCB-BE1C-B19B3B3D4120}"/>
              </a:ext>
            </a:extLst>
          </p:cNvPr>
          <p:cNvSpPr>
            <a:spLocks noGrp="1"/>
          </p:cNvSpPr>
          <p:nvPr>
            <p:ph type="dt" sz="half" idx="19"/>
          </p:nvPr>
        </p:nvSpPr>
        <p:spPr/>
        <p:txBody>
          <a:bodyPr/>
          <a:lstStyle/>
          <a:p>
            <a:r>
              <a:rPr lang="de-DE"/>
              <a:t>Franziska Holz // 29.11.2022</a:t>
            </a:r>
            <a:endParaRPr lang="en-GB"/>
          </a:p>
        </p:txBody>
      </p:sp>
      <p:sp>
        <p:nvSpPr>
          <p:cNvPr id="13" name="Fußzeilenplatzhalter 12">
            <a:extLst>
              <a:ext uri="{FF2B5EF4-FFF2-40B4-BE49-F238E27FC236}">
                <a16:creationId xmlns:a16="http://schemas.microsoft.com/office/drawing/2014/main" id="{7A375A35-B62A-4228-88DA-9D790EC57219}"/>
              </a:ext>
            </a:extLst>
          </p:cNvPr>
          <p:cNvSpPr>
            <a:spLocks noGrp="1"/>
          </p:cNvSpPr>
          <p:nvPr>
            <p:ph type="ftr" sz="quarter" idx="20"/>
          </p:nvPr>
        </p:nvSpPr>
        <p:spPr/>
        <p:txBody>
          <a:bodyPr/>
          <a:lstStyle/>
          <a:p>
            <a:r>
              <a:rPr lang="en-US"/>
              <a:t>European gas markets between Ukraine war today and climate neutrality in the future</a:t>
            </a:r>
            <a:endParaRPr lang="en-GB"/>
          </a:p>
        </p:txBody>
      </p:sp>
      <p:sp>
        <p:nvSpPr>
          <p:cNvPr id="6" name="Foliennummernplatzhalter 5">
            <a:extLst>
              <a:ext uri="{FF2B5EF4-FFF2-40B4-BE49-F238E27FC236}">
                <a16:creationId xmlns:a16="http://schemas.microsoft.com/office/drawing/2014/main" id="{B34CF9BA-6779-40E4-8613-3CE2DEC30035}"/>
              </a:ext>
            </a:extLst>
          </p:cNvPr>
          <p:cNvSpPr>
            <a:spLocks noGrp="1"/>
          </p:cNvSpPr>
          <p:nvPr>
            <p:ph type="sldNum" sz="quarter" idx="21"/>
          </p:nvPr>
        </p:nvSpPr>
        <p:spPr/>
        <p:txBody>
          <a:bodyPr/>
          <a:lstStyle/>
          <a:p>
            <a:pPr defTabSz="685800" fontAlgn="auto">
              <a:spcBef>
                <a:spcPts val="0"/>
              </a:spcBef>
              <a:spcAft>
                <a:spcPts val="0"/>
              </a:spcAft>
            </a:pPr>
            <a:fld id="{EFAB8014-9DAF-4A96-A0A4-3EA91C85472D}" type="slidenum">
              <a:rPr lang="en-GB">
                <a:solidFill>
                  <a:prstClr val="black">
                    <a:tint val="75000"/>
                  </a:prstClr>
                </a:solidFill>
                <a:latin typeface="Calibri" panose="020F0502020204030204"/>
                <a:ea typeface="+mn-ea"/>
                <a:cs typeface="+mn-cs"/>
              </a:rPr>
              <a:pPr defTabSz="685800" fontAlgn="auto">
                <a:spcBef>
                  <a:spcPts val="0"/>
                </a:spcBef>
                <a:spcAft>
                  <a:spcPts val="0"/>
                </a:spcAft>
              </a:pPr>
              <a:t>3</a:t>
            </a:fld>
            <a:endParaRPr lang="en-GB">
              <a:solidFill>
                <a:prstClr val="black">
                  <a:tint val="75000"/>
                </a:prstClr>
              </a:solidFill>
              <a:latin typeface="Calibri" panose="020F0502020204030204"/>
              <a:ea typeface="+mn-ea"/>
              <a:cs typeface="+mn-cs"/>
            </a:endParaRPr>
          </a:p>
        </p:txBody>
      </p:sp>
      <p:graphicFrame>
        <p:nvGraphicFramePr>
          <p:cNvPr id="7" name="Diagramm 6">
            <a:extLst>
              <a:ext uri="{FF2B5EF4-FFF2-40B4-BE49-F238E27FC236}">
                <a16:creationId xmlns:a16="http://schemas.microsoft.com/office/drawing/2014/main" id="{A6AB1822-DABF-4D27-A0C6-2B25963CAFDE}"/>
              </a:ext>
            </a:extLst>
          </p:cNvPr>
          <p:cNvGraphicFramePr>
            <a:graphicFrameLocks/>
          </p:cNvGraphicFramePr>
          <p:nvPr>
            <p:extLst>
              <p:ext uri="{D42A27DB-BD31-4B8C-83A1-F6EECF244321}">
                <p14:modId xmlns:p14="http://schemas.microsoft.com/office/powerpoint/2010/main" val="905096630"/>
              </p:ext>
            </p:extLst>
          </p:nvPr>
        </p:nvGraphicFramePr>
        <p:xfrm>
          <a:off x="257176" y="1196752"/>
          <a:ext cx="3136106" cy="30963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7">
            <a:extLst>
              <a:ext uri="{FF2B5EF4-FFF2-40B4-BE49-F238E27FC236}">
                <a16:creationId xmlns:a16="http://schemas.microsoft.com/office/drawing/2014/main" id="{3EC31F96-F167-4918-B8D0-FAA68D231974}"/>
              </a:ext>
            </a:extLst>
          </p:cNvPr>
          <p:cNvGraphicFramePr>
            <a:graphicFrameLocks/>
          </p:cNvGraphicFramePr>
          <p:nvPr>
            <p:extLst>
              <p:ext uri="{D42A27DB-BD31-4B8C-83A1-F6EECF244321}">
                <p14:modId xmlns:p14="http://schemas.microsoft.com/office/powerpoint/2010/main" val="3513778156"/>
              </p:ext>
            </p:extLst>
          </p:nvPr>
        </p:nvGraphicFramePr>
        <p:xfrm>
          <a:off x="2793144" y="1619736"/>
          <a:ext cx="3429000" cy="29917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 8">
            <a:extLst>
              <a:ext uri="{FF2B5EF4-FFF2-40B4-BE49-F238E27FC236}">
                <a16:creationId xmlns:a16="http://schemas.microsoft.com/office/drawing/2014/main" id="{2CA6648A-9D59-40D9-B6A1-85BA978BC765}"/>
              </a:ext>
            </a:extLst>
          </p:cNvPr>
          <p:cNvGraphicFramePr>
            <a:graphicFrameLocks/>
          </p:cNvGraphicFramePr>
          <p:nvPr>
            <p:extLst>
              <p:ext uri="{D42A27DB-BD31-4B8C-83A1-F6EECF244321}">
                <p14:modId xmlns:p14="http://schemas.microsoft.com/office/powerpoint/2010/main" val="744232016"/>
              </p:ext>
            </p:extLst>
          </p:nvPr>
        </p:nvGraphicFramePr>
        <p:xfrm>
          <a:off x="5822156" y="1253924"/>
          <a:ext cx="3146499" cy="309634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feld 9">
            <a:extLst>
              <a:ext uri="{FF2B5EF4-FFF2-40B4-BE49-F238E27FC236}">
                <a16:creationId xmlns:a16="http://schemas.microsoft.com/office/drawing/2014/main" id="{E7B174C3-EBD7-4B3F-832D-3E8DEF17D5E6}"/>
              </a:ext>
            </a:extLst>
          </p:cNvPr>
          <p:cNvSpPr txBox="1"/>
          <p:nvPr/>
        </p:nvSpPr>
        <p:spPr>
          <a:xfrm>
            <a:off x="500063" y="4393951"/>
            <a:ext cx="2057276" cy="300082"/>
          </a:xfrm>
          <a:prstGeom prst="rect">
            <a:avLst/>
          </a:prstGeom>
          <a:solidFill>
            <a:srgbClr val="00786B"/>
          </a:solidFill>
        </p:spPr>
        <p:txBody>
          <a:bodyPr wrap="square" rtlCol="0">
            <a:spAutoFit/>
          </a:bodyPr>
          <a:lstStyle/>
          <a:p>
            <a:pPr defTabSz="685800" fontAlgn="auto">
              <a:spcBef>
                <a:spcPts val="0"/>
              </a:spcBef>
              <a:spcAft>
                <a:spcPts val="0"/>
              </a:spcAft>
            </a:pPr>
            <a:r>
              <a:rPr lang="de-DE" sz="1350" dirty="0">
                <a:solidFill>
                  <a:prstClr val="white"/>
                </a:solidFill>
                <a:latin typeface="Calibri" panose="020F0502020204030204"/>
                <a:ea typeface="+mn-ea"/>
                <a:cs typeface="+mn-cs"/>
              </a:rPr>
              <a:t>Import </a:t>
            </a:r>
            <a:r>
              <a:rPr lang="de-DE" sz="1350" dirty="0" err="1">
                <a:solidFill>
                  <a:prstClr val="white"/>
                </a:solidFill>
                <a:latin typeface="Calibri" panose="020F0502020204030204"/>
                <a:ea typeface="+mn-ea"/>
                <a:cs typeface="+mn-cs"/>
              </a:rPr>
              <a:t>dependency</a:t>
            </a:r>
            <a:r>
              <a:rPr lang="de-DE" sz="1350" dirty="0">
                <a:solidFill>
                  <a:prstClr val="white"/>
                </a:solidFill>
                <a:latin typeface="Calibri" panose="020F0502020204030204"/>
                <a:ea typeface="+mn-ea"/>
                <a:cs typeface="+mn-cs"/>
              </a:rPr>
              <a:t>: 84%</a:t>
            </a:r>
          </a:p>
        </p:txBody>
      </p:sp>
      <p:sp>
        <p:nvSpPr>
          <p:cNvPr id="11" name="Textfeld 10">
            <a:extLst>
              <a:ext uri="{FF2B5EF4-FFF2-40B4-BE49-F238E27FC236}">
                <a16:creationId xmlns:a16="http://schemas.microsoft.com/office/drawing/2014/main" id="{BBFEC7AB-E9C7-49AE-A19B-6CBD52E26040}"/>
              </a:ext>
            </a:extLst>
          </p:cNvPr>
          <p:cNvSpPr txBox="1"/>
          <p:nvPr/>
        </p:nvSpPr>
        <p:spPr>
          <a:xfrm>
            <a:off x="3409364" y="4725144"/>
            <a:ext cx="2002352" cy="300082"/>
          </a:xfrm>
          <a:prstGeom prst="rect">
            <a:avLst/>
          </a:prstGeom>
          <a:solidFill>
            <a:srgbClr val="00786B"/>
          </a:solidFill>
        </p:spPr>
        <p:txBody>
          <a:bodyPr wrap="square" rtlCol="0">
            <a:spAutoFit/>
          </a:bodyPr>
          <a:lstStyle>
            <a:defPPr>
              <a:defRPr lang="en-US"/>
            </a:defPPr>
            <a:lvl1pPr>
              <a:defRPr>
                <a:solidFill>
                  <a:schemeClr val="bg1"/>
                </a:solidFill>
              </a:defRPr>
            </a:lvl1pPr>
          </a:lstStyle>
          <a:p>
            <a:pPr defTabSz="685800" fontAlgn="auto">
              <a:spcBef>
                <a:spcPts val="0"/>
              </a:spcBef>
              <a:spcAft>
                <a:spcPts val="0"/>
              </a:spcAft>
            </a:pPr>
            <a:r>
              <a:rPr lang="de-DE" sz="1350" dirty="0">
                <a:solidFill>
                  <a:prstClr val="white"/>
                </a:solidFill>
                <a:latin typeface="Calibri" panose="020F0502020204030204"/>
                <a:ea typeface="+mn-ea"/>
                <a:cs typeface="+mn-cs"/>
              </a:rPr>
              <a:t>Import </a:t>
            </a:r>
            <a:r>
              <a:rPr lang="de-DE" sz="1350" dirty="0" err="1">
                <a:solidFill>
                  <a:prstClr val="white"/>
                </a:solidFill>
                <a:latin typeface="Calibri" panose="020F0502020204030204"/>
                <a:ea typeface="+mn-ea"/>
                <a:cs typeface="+mn-cs"/>
              </a:rPr>
              <a:t>dependency</a:t>
            </a:r>
            <a:r>
              <a:rPr lang="de-DE" sz="1350" dirty="0">
                <a:solidFill>
                  <a:prstClr val="white"/>
                </a:solidFill>
                <a:latin typeface="Calibri" panose="020F0502020204030204"/>
                <a:ea typeface="+mn-ea"/>
                <a:cs typeface="+mn-cs"/>
              </a:rPr>
              <a:t>: 36%</a:t>
            </a:r>
          </a:p>
        </p:txBody>
      </p:sp>
      <p:sp>
        <p:nvSpPr>
          <p:cNvPr id="12" name="Textfeld 11">
            <a:extLst>
              <a:ext uri="{FF2B5EF4-FFF2-40B4-BE49-F238E27FC236}">
                <a16:creationId xmlns:a16="http://schemas.microsoft.com/office/drawing/2014/main" id="{0C6DBA06-34C1-431B-9B3D-308D03E5A919}"/>
              </a:ext>
            </a:extLst>
          </p:cNvPr>
          <p:cNvSpPr txBox="1"/>
          <p:nvPr/>
        </p:nvSpPr>
        <p:spPr>
          <a:xfrm>
            <a:off x="6457950" y="4382972"/>
            <a:ext cx="2057276" cy="300082"/>
          </a:xfrm>
          <a:prstGeom prst="rect">
            <a:avLst/>
          </a:prstGeom>
          <a:solidFill>
            <a:srgbClr val="00786B"/>
          </a:solidFill>
        </p:spPr>
        <p:txBody>
          <a:bodyPr wrap="square" rtlCol="0">
            <a:spAutoFit/>
          </a:bodyPr>
          <a:lstStyle>
            <a:defPPr>
              <a:defRPr lang="en-US"/>
            </a:defPPr>
            <a:lvl1pPr>
              <a:defRPr>
                <a:solidFill>
                  <a:schemeClr val="bg1"/>
                </a:solidFill>
              </a:defRPr>
            </a:lvl1pPr>
          </a:lstStyle>
          <a:p>
            <a:pPr defTabSz="685800" fontAlgn="auto">
              <a:spcBef>
                <a:spcPts val="0"/>
              </a:spcBef>
              <a:spcAft>
                <a:spcPts val="0"/>
              </a:spcAft>
            </a:pPr>
            <a:r>
              <a:rPr lang="de-DE" sz="1350" dirty="0">
                <a:solidFill>
                  <a:prstClr val="white"/>
                </a:solidFill>
                <a:latin typeface="Calibri" panose="020F0502020204030204"/>
                <a:ea typeface="+mn-ea"/>
                <a:cs typeface="+mn-cs"/>
              </a:rPr>
              <a:t>Import </a:t>
            </a:r>
            <a:r>
              <a:rPr lang="de-DE" sz="1350" dirty="0" err="1">
                <a:solidFill>
                  <a:prstClr val="white"/>
                </a:solidFill>
                <a:latin typeface="Calibri" panose="020F0502020204030204"/>
                <a:ea typeface="+mn-ea"/>
                <a:cs typeface="+mn-cs"/>
              </a:rPr>
              <a:t>dependency</a:t>
            </a:r>
            <a:r>
              <a:rPr lang="de-DE" sz="1350" dirty="0">
                <a:solidFill>
                  <a:prstClr val="white"/>
                </a:solidFill>
                <a:latin typeface="Calibri" panose="020F0502020204030204"/>
                <a:ea typeface="+mn-ea"/>
                <a:cs typeface="+mn-cs"/>
              </a:rPr>
              <a:t>: 97%</a:t>
            </a:r>
          </a:p>
        </p:txBody>
      </p:sp>
      <p:sp>
        <p:nvSpPr>
          <p:cNvPr id="3" name="Pfeil: nach rechts 2">
            <a:extLst>
              <a:ext uri="{FF2B5EF4-FFF2-40B4-BE49-F238E27FC236}">
                <a16:creationId xmlns:a16="http://schemas.microsoft.com/office/drawing/2014/main" id="{67CAF466-4CBE-4DAB-8216-81F8F7B44B3F}"/>
              </a:ext>
            </a:extLst>
          </p:cNvPr>
          <p:cNvSpPr/>
          <p:nvPr/>
        </p:nvSpPr>
        <p:spPr>
          <a:xfrm>
            <a:off x="1260000" y="5430314"/>
            <a:ext cx="6786563" cy="727492"/>
          </a:xfrm>
          <a:prstGeom prst="rightArrow">
            <a:avLst>
              <a:gd name="adj1" fmla="val 63748"/>
              <a:gd name="adj2" fmla="val 50000"/>
            </a:avLst>
          </a:prstGeom>
          <a:noFill/>
          <a:ln w="28575">
            <a:solidFill>
              <a:srgbClr val="007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dirty="0">
                <a:solidFill>
                  <a:srgbClr val="00786B"/>
                </a:solidFill>
                <a:latin typeface="Calibri" panose="020F0502020204030204"/>
              </a:rPr>
              <a:t>Since February 2022: reduction of imports from Russia </a:t>
            </a:r>
          </a:p>
        </p:txBody>
      </p:sp>
      <p:pic>
        <p:nvPicPr>
          <p:cNvPr id="14" name="Grafik 13">
            <a:extLst>
              <a:ext uri="{FF2B5EF4-FFF2-40B4-BE49-F238E27FC236}">
                <a16:creationId xmlns:a16="http://schemas.microsoft.com/office/drawing/2014/main" id="{6368FDC6-5B44-47A9-914C-F21C91BA10B2}"/>
              </a:ext>
            </a:extLst>
          </p:cNvPr>
          <p:cNvPicPr/>
          <p:nvPr/>
        </p:nvPicPr>
        <p:blipFill>
          <a:blip r:embed="rId5"/>
          <a:stretch>
            <a:fillRect/>
          </a:stretch>
        </p:blipFill>
        <p:spPr>
          <a:xfrm>
            <a:off x="7884000" y="6642000"/>
            <a:ext cx="881633" cy="166687"/>
          </a:xfrm>
          <a:prstGeom prst="rect">
            <a:avLst/>
          </a:prstGeom>
        </p:spPr>
      </p:pic>
    </p:spTree>
    <p:extLst>
      <p:ext uri="{BB962C8B-B14F-4D97-AF65-F5344CB8AC3E}">
        <p14:creationId xmlns:p14="http://schemas.microsoft.com/office/powerpoint/2010/main" val="220507053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600C49B-1ACC-401B-BA7A-5BB14B69DE24}"/>
              </a:ext>
            </a:extLst>
          </p:cNvPr>
          <p:cNvSpPr>
            <a:spLocks noGrp="1"/>
          </p:cNvSpPr>
          <p:nvPr>
            <p:ph type="body" sz="quarter" idx="13"/>
          </p:nvPr>
        </p:nvSpPr>
        <p:spPr/>
        <p:txBody>
          <a:bodyPr vert="horz" lIns="0" tIns="0" rIns="0" bIns="0" rtlCol="0" anchor="b" anchorCtr="0">
            <a:normAutofit/>
          </a:bodyPr>
          <a:lstStyle/>
          <a:p>
            <a:pPr>
              <a:spcAft>
                <a:spcPct val="0"/>
              </a:spcAft>
            </a:pPr>
            <a:r>
              <a:rPr lang="de-DE" sz="1800" dirty="0" err="1">
                <a:solidFill>
                  <a:schemeClr val="bg1"/>
                </a:solidFill>
                <a:latin typeface="+mn-lt"/>
                <a:cs typeface="Arial"/>
              </a:rPr>
              <a:t>Russia‘s</a:t>
            </a:r>
            <a:r>
              <a:rPr lang="de-DE" sz="1800" dirty="0">
                <a:solidFill>
                  <a:schemeClr val="bg1"/>
                </a:solidFill>
                <a:latin typeface="+mn-lt"/>
                <a:cs typeface="Arial"/>
              </a:rPr>
              <a:t> </a:t>
            </a:r>
            <a:r>
              <a:rPr lang="de-DE" sz="1800" dirty="0" err="1">
                <a:solidFill>
                  <a:schemeClr val="bg1"/>
                </a:solidFill>
                <a:latin typeface="+mn-lt"/>
                <a:cs typeface="Arial"/>
              </a:rPr>
              <a:t>role</a:t>
            </a:r>
            <a:r>
              <a:rPr lang="de-DE" sz="1800" dirty="0">
                <a:solidFill>
                  <a:schemeClr val="bg1"/>
                </a:solidFill>
                <a:latin typeface="+mn-lt"/>
                <a:cs typeface="Arial"/>
              </a:rPr>
              <a:t> in gas </a:t>
            </a:r>
            <a:r>
              <a:rPr lang="de-DE" sz="1800" dirty="0" err="1">
                <a:solidFill>
                  <a:schemeClr val="bg1"/>
                </a:solidFill>
                <a:latin typeface="+mn-lt"/>
                <a:cs typeface="Arial"/>
              </a:rPr>
              <a:t>supplies</a:t>
            </a:r>
            <a:r>
              <a:rPr lang="de-DE" sz="1800" dirty="0">
                <a:solidFill>
                  <a:schemeClr val="bg1"/>
                </a:solidFill>
                <a:latin typeface="+mn-lt"/>
                <a:cs typeface="Arial"/>
              </a:rPr>
              <a:t> was larger in CEE &amp; Germany</a:t>
            </a:r>
          </a:p>
        </p:txBody>
      </p:sp>
      <p:sp>
        <p:nvSpPr>
          <p:cNvPr id="3" name="Datumsplatzhalter 2">
            <a:extLst>
              <a:ext uri="{FF2B5EF4-FFF2-40B4-BE49-F238E27FC236}">
                <a16:creationId xmlns:a16="http://schemas.microsoft.com/office/drawing/2014/main" id="{E51EBC09-25A8-490E-B87D-A85CA1762CAF}"/>
              </a:ext>
            </a:extLst>
          </p:cNvPr>
          <p:cNvSpPr>
            <a:spLocks noGrp="1"/>
          </p:cNvSpPr>
          <p:nvPr>
            <p:ph type="dt" sz="half" idx="14"/>
          </p:nvPr>
        </p:nvSpPr>
        <p:spPr/>
        <p:txBody>
          <a:bodyPr/>
          <a:lstStyle/>
          <a:p>
            <a:pPr>
              <a:defRPr/>
            </a:pPr>
            <a:r>
              <a:rPr lang="de-DE"/>
              <a:t>Franziska Holz // 29.11.2022</a:t>
            </a:r>
            <a:endParaRPr lang="de-DE" dirty="0"/>
          </a:p>
        </p:txBody>
      </p:sp>
      <p:sp>
        <p:nvSpPr>
          <p:cNvPr id="4" name="Foliennummernplatzhalter 3">
            <a:extLst>
              <a:ext uri="{FF2B5EF4-FFF2-40B4-BE49-F238E27FC236}">
                <a16:creationId xmlns:a16="http://schemas.microsoft.com/office/drawing/2014/main" id="{0E0693D3-1178-413F-9917-72AC4016B0C1}"/>
              </a:ext>
            </a:extLst>
          </p:cNvPr>
          <p:cNvSpPr>
            <a:spLocks noGrp="1"/>
          </p:cNvSpPr>
          <p:nvPr>
            <p:ph type="sldNum" sz="quarter" idx="15"/>
          </p:nvPr>
        </p:nvSpPr>
        <p:spPr/>
        <p:txBody>
          <a:bodyPr/>
          <a:lstStyle/>
          <a:p>
            <a:fld id="{0A013803-4526-4645-B715-105BE440F5D7}" type="slidenum">
              <a:rPr lang="de-DE" smtClean="0"/>
              <a:pPr/>
              <a:t>4</a:t>
            </a:fld>
            <a:endParaRPr lang="de-DE" dirty="0"/>
          </a:p>
        </p:txBody>
      </p:sp>
      <p:sp>
        <p:nvSpPr>
          <p:cNvPr id="5" name="Fußzeilenplatzhalter 4">
            <a:extLst>
              <a:ext uri="{FF2B5EF4-FFF2-40B4-BE49-F238E27FC236}">
                <a16:creationId xmlns:a16="http://schemas.microsoft.com/office/drawing/2014/main" id="{AC5937DB-3A39-4EBA-804C-121CDE869157}"/>
              </a:ext>
            </a:extLst>
          </p:cNvPr>
          <p:cNvSpPr>
            <a:spLocks noGrp="1"/>
          </p:cNvSpPr>
          <p:nvPr>
            <p:ph type="ftr" sz="quarter" idx="16"/>
          </p:nvPr>
        </p:nvSpPr>
        <p:spPr/>
        <p:txBody>
          <a:bodyPr/>
          <a:lstStyle/>
          <a:p>
            <a:pPr>
              <a:defRPr/>
            </a:pPr>
            <a:r>
              <a:rPr lang="en-US"/>
              <a:t>European gas markets between Ukraine war today and climate neutrality in the future</a:t>
            </a:r>
            <a:endParaRPr lang="de-DE" dirty="0"/>
          </a:p>
        </p:txBody>
      </p:sp>
      <p:sp>
        <p:nvSpPr>
          <p:cNvPr id="8" name="Textplatzhalter 7">
            <a:extLst>
              <a:ext uri="{FF2B5EF4-FFF2-40B4-BE49-F238E27FC236}">
                <a16:creationId xmlns:a16="http://schemas.microsoft.com/office/drawing/2014/main" id="{F6B82346-1031-48E8-B1FF-CB5F52202E98}"/>
              </a:ext>
            </a:extLst>
          </p:cNvPr>
          <p:cNvSpPr>
            <a:spLocks noGrp="1"/>
          </p:cNvSpPr>
          <p:nvPr>
            <p:ph type="body" sz="quarter" idx="19"/>
          </p:nvPr>
        </p:nvSpPr>
        <p:spPr/>
        <p:txBody>
          <a:bodyPr/>
          <a:lstStyle/>
          <a:p>
            <a:endParaRPr lang="de-DE"/>
          </a:p>
        </p:txBody>
      </p:sp>
      <p:graphicFrame>
        <p:nvGraphicFramePr>
          <p:cNvPr id="9" name="Diagramm 8">
            <a:extLst>
              <a:ext uri="{FF2B5EF4-FFF2-40B4-BE49-F238E27FC236}">
                <a16:creationId xmlns:a16="http://schemas.microsoft.com/office/drawing/2014/main" id="{CFF52B73-2FED-416E-B5BC-1F528D1F023F}"/>
              </a:ext>
            </a:extLst>
          </p:cNvPr>
          <p:cNvGraphicFramePr>
            <a:graphicFrameLocks/>
          </p:cNvGraphicFramePr>
          <p:nvPr>
            <p:extLst/>
          </p:nvPr>
        </p:nvGraphicFramePr>
        <p:xfrm>
          <a:off x="1082537" y="1401540"/>
          <a:ext cx="7680960"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feld 9">
            <a:extLst>
              <a:ext uri="{FF2B5EF4-FFF2-40B4-BE49-F238E27FC236}">
                <a16:creationId xmlns:a16="http://schemas.microsoft.com/office/drawing/2014/main" id="{AF042FDF-DA0B-4AB6-98AF-D54D5E294118}"/>
              </a:ext>
            </a:extLst>
          </p:cNvPr>
          <p:cNvSpPr txBox="1"/>
          <p:nvPr/>
        </p:nvSpPr>
        <p:spPr>
          <a:xfrm>
            <a:off x="1082537" y="5871904"/>
            <a:ext cx="6350969" cy="276999"/>
          </a:xfrm>
          <a:prstGeom prst="rect">
            <a:avLst/>
          </a:prstGeom>
          <a:noFill/>
        </p:spPr>
        <p:txBody>
          <a:bodyPr wrap="none" rtlCol="0">
            <a:spAutoFit/>
          </a:bodyPr>
          <a:lstStyle/>
          <a:p>
            <a:r>
              <a:rPr lang="de-DE" sz="1200" dirty="0"/>
              <a:t>Source: own </a:t>
            </a:r>
            <a:r>
              <a:rPr lang="de-DE" sz="1200" dirty="0" err="1"/>
              <a:t>calculations</a:t>
            </a:r>
            <a:r>
              <a:rPr lang="de-DE" sz="1200" dirty="0"/>
              <a:t> </a:t>
            </a:r>
            <a:r>
              <a:rPr lang="de-DE" sz="1200" dirty="0" err="1"/>
              <a:t>based</a:t>
            </a:r>
            <a:r>
              <a:rPr lang="de-DE" sz="1200" dirty="0"/>
              <a:t> on Eurostat, cf. Holz, Kemfert et al. (2022, DIW Aktuell 81)</a:t>
            </a:r>
          </a:p>
        </p:txBody>
      </p:sp>
      <p:pic>
        <p:nvPicPr>
          <p:cNvPr id="11" name="Grafik 10">
            <a:extLst>
              <a:ext uri="{FF2B5EF4-FFF2-40B4-BE49-F238E27FC236}">
                <a16:creationId xmlns:a16="http://schemas.microsoft.com/office/drawing/2014/main" id="{54CB32A3-7BEF-409E-A774-B0F03AD79093}"/>
              </a:ext>
            </a:extLst>
          </p:cNvPr>
          <p:cNvPicPr/>
          <p:nvPr/>
        </p:nvPicPr>
        <p:blipFill>
          <a:blip r:embed="rId3"/>
          <a:stretch>
            <a:fillRect/>
          </a:stretch>
        </p:blipFill>
        <p:spPr>
          <a:xfrm>
            <a:off x="7884000" y="6642000"/>
            <a:ext cx="881633" cy="166687"/>
          </a:xfrm>
          <a:prstGeom prst="rect">
            <a:avLst/>
          </a:prstGeom>
        </p:spPr>
      </p:pic>
    </p:spTree>
    <p:extLst>
      <p:ext uri="{BB962C8B-B14F-4D97-AF65-F5344CB8AC3E}">
        <p14:creationId xmlns:p14="http://schemas.microsoft.com/office/powerpoint/2010/main" val="228116124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0C027DC9-70E6-49DE-BA90-DA7E1874757F}"/>
              </a:ext>
            </a:extLst>
          </p:cNvPr>
          <p:cNvSpPr>
            <a:spLocks noGrp="1"/>
          </p:cNvSpPr>
          <p:nvPr>
            <p:ph type="body" sz="quarter" idx="13"/>
          </p:nvPr>
        </p:nvSpPr>
        <p:spPr>
          <a:noFill/>
          <a:ln w="9525">
            <a:noFill/>
            <a:miter lim="800000"/>
            <a:headEnd/>
            <a:tailEnd/>
          </a:ln>
        </p:spPr>
        <p:txBody>
          <a:bodyPr vert="horz" wrap="none" lIns="0" tIns="0" rIns="0" bIns="0" numCol="1" anchor="b" anchorCtr="0" compatLnSpc="1">
            <a:prstTxWarp prst="textNoShape">
              <a:avLst/>
            </a:prstTxWarp>
          </a:bodyPr>
          <a:lstStyle/>
          <a:p>
            <a:r>
              <a:rPr lang="de-DE" sz="1800" dirty="0" err="1"/>
              <a:t>Nordstream</a:t>
            </a:r>
            <a:r>
              <a:rPr lang="de-DE" sz="1800" dirty="0"/>
              <a:t> 1 and 2: End </a:t>
            </a:r>
            <a:r>
              <a:rPr lang="de-DE" sz="1800" dirty="0" err="1"/>
              <a:t>of</a:t>
            </a:r>
            <a:r>
              <a:rPr lang="de-DE" sz="1800" dirty="0"/>
              <a:t> massive </a:t>
            </a:r>
            <a:r>
              <a:rPr lang="de-DE" sz="1800" dirty="0" err="1"/>
              <a:t>Russian</a:t>
            </a:r>
            <a:r>
              <a:rPr lang="de-DE" sz="1800" dirty="0"/>
              <a:t> </a:t>
            </a:r>
            <a:r>
              <a:rPr lang="de-DE" sz="1800" dirty="0" err="1"/>
              <a:t>exports</a:t>
            </a:r>
            <a:r>
              <a:rPr lang="de-DE" sz="1800" dirty="0"/>
              <a:t> </a:t>
            </a:r>
            <a:r>
              <a:rPr lang="de-DE" sz="1800" dirty="0" err="1"/>
              <a:t>to</a:t>
            </a:r>
            <a:r>
              <a:rPr lang="de-DE" sz="1800" dirty="0"/>
              <a:t> Europe </a:t>
            </a:r>
          </a:p>
        </p:txBody>
      </p:sp>
      <p:sp>
        <p:nvSpPr>
          <p:cNvPr id="16" name="Textplatzhalter 15">
            <a:extLst>
              <a:ext uri="{FF2B5EF4-FFF2-40B4-BE49-F238E27FC236}">
                <a16:creationId xmlns:a16="http://schemas.microsoft.com/office/drawing/2014/main" id="{9E5B8940-918D-4D5C-8EE5-91FB325A4FF3}"/>
              </a:ext>
            </a:extLst>
          </p:cNvPr>
          <p:cNvSpPr>
            <a:spLocks noGrp="1"/>
          </p:cNvSpPr>
          <p:nvPr>
            <p:ph type="body" sz="quarter" idx="17"/>
          </p:nvPr>
        </p:nvSpPr>
        <p:spPr>
          <a:xfrm>
            <a:off x="1260475" y="1143000"/>
            <a:ext cx="7502525" cy="5094312"/>
          </a:xfrm>
        </p:spPr>
        <p:txBody>
          <a:bodyPr/>
          <a:lstStyle/>
          <a:p>
            <a:pPr marL="0" indent="0">
              <a:spcBef>
                <a:spcPts val="600"/>
              </a:spcBef>
              <a:spcAft>
                <a:spcPts val="600"/>
              </a:spcAft>
              <a:buNone/>
            </a:pPr>
            <a:r>
              <a:rPr lang="de-DE" dirty="0"/>
              <a:t>26.9.2022: </a:t>
            </a:r>
            <a:r>
              <a:rPr lang="de-DE" dirty="0" err="1"/>
              <a:t>Explosions</a:t>
            </a:r>
            <a:r>
              <a:rPr lang="de-DE" dirty="0"/>
              <a:t> in NS1 and NS2 </a:t>
            </a:r>
            <a:r>
              <a:rPr lang="de-DE" dirty="0" err="1"/>
              <a:t>pipelines</a:t>
            </a:r>
            <a:endParaRPr lang="de-DE" dirty="0"/>
          </a:p>
          <a:p>
            <a:pPr marL="0" indent="0">
              <a:spcBef>
                <a:spcPts val="600"/>
              </a:spcBef>
              <a:spcAft>
                <a:spcPts val="600"/>
              </a:spcAft>
              <a:buNone/>
            </a:pPr>
            <a:endParaRPr lang="de-DE" dirty="0"/>
          </a:p>
          <a:p>
            <a:pPr marL="0" indent="0">
              <a:spcBef>
                <a:spcPts val="600"/>
              </a:spcBef>
              <a:spcAft>
                <a:spcPts val="600"/>
              </a:spcAft>
              <a:buNone/>
            </a:pPr>
            <a:endParaRPr lang="de-DE" dirty="0"/>
          </a:p>
          <a:p>
            <a:pPr marL="0" indent="0">
              <a:spcBef>
                <a:spcPts val="600"/>
              </a:spcBef>
              <a:spcAft>
                <a:spcPts val="600"/>
              </a:spcAft>
              <a:buNone/>
            </a:pPr>
            <a:endParaRPr lang="de-DE" dirty="0"/>
          </a:p>
          <a:p>
            <a:pPr marL="0" indent="0">
              <a:spcBef>
                <a:spcPts val="600"/>
              </a:spcBef>
              <a:spcAft>
                <a:spcPts val="600"/>
              </a:spcAft>
              <a:buNone/>
            </a:pPr>
            <a:endParaRPr lang="de-DE" dirty="0"/>
          </a:p>
          <a:p>
            <a:pPr marL="0" indent="0">
              <a:spcBef>
                <a:spcPts val="600"/>
              </a:spcBef>
              <a:spcAft>
                <a:spcPts val="600"/>
              </a:spcAft>
              <a:buNone/>
            </a:pPr>
            <a:endParaRPr lang="de-DE" dirty="0"/>
          </a:p>
          <a:p>
            <a:pPr>
              <a:spcBef>
                <a:spcPts val="600"/>
              </a:spcBef>
              <a:spcAft>
                <a:spcPts val="600"/>
              </a:spcAft>
              <a:buFont typeface="Wingdings" panose="05000000000000000000" pitchFamily="2" charset="2"/>
              <a:buChar char="à"/>
            </a:pPr>
            <a:r>
              <a:rPr lang="de-DE" sz="2000" dirty="0">
                <a:sym typeface="Wingdings" panose="05000000000000000000" pitchFamily="2" charset="2"/>
              </a:rPr>
              <a:t> </a:t>
            </a:r>
            <a:r>
              <a:rPr lang="de-DE" sz="2000" dirty="0" err="1">
                <a:sym typeface="Wingdings" panose="05000000000000000000" pitchFamily="2" charset="2"/>
              </a:rPr>
              <a:t>Ukrainian</a:t>
            </a:r>
            <a:r>
              <a:rPr lang="de-DE" sz="2000" dirty="0">
                <a:sym typeface="Wingdings" panose="05000000000000000000" pitchFamily="2" charset="2"/>
              </a:rPr>
              <a:t> </a:t>
            </a:r>
            <a:r>
              <a:rPr lang="de-DE" sz="2000" dirty="0" err="1">
                <a:sym typeface="Wingdings" panose="05000000000000000000" pitchFamily="2" charset="2"/>
              </a:rPr>
              <a:t>transit</a:t>
            </a:r>
            <a:r>
              <a:rPr lang="de-DE" sz="2000" dirty="0">
                <a:sym typeface="Wingdings" panose="05000000000000000000" pitchFamily="2" charset="2"/>
              </a:rPr>
              <a:t> and </a:t>
            </a:r>
            <a:r>
              <a:rPr lang="de-DE" sz="2000" dirty="0" err="1">
                <a:sym typeface="Wingdings" panose="05000000000000000000" pitchFamily="2" charset="2"/>
              </a:rPr>
              <a:t>Yamal</a:t>
            </a:r>
            <a:r>
              <a:rPr lang="de-DE" sz="2000" dirty="0">
                <a:sym typeface="Wingdings" panose="05000000000000000000" pitchFamily="2" charset="2"/>
              </a:rPr>
              <a:t>-Europe </a:t>
            </a:r>
            <a:r>
              <a:rPr lang="de-DE" sz="2000" dirty="0" err="1">
                <a:sym typeface="Wingdings" panose="05000000000000000000" pitchFamily="2" charset="2"/>
              </a:rPr>
              <a:t>pipeline</a:t>
            </a:r>
            <a:r>
              <a:rPr lang="de-DE" sz="2000" dirty="0">
                <a:sym typeface="Wingdings" panose="05000000000000000000" pitchFamily="2" charset="2"/>
              </a:rPr>
              <a:t> via </a:t>
            </a:r>
            <a:r>
              <a:rPr lang="de-DE" sz="2000" dirty="0" err="1">
                <a:sym typeface="Wingdings" panose="05000000000000000000" pitchFamily="2" charset="2"/>
              </a:rPr>
              <a:t>Poland</a:t>
            </a:r>
            <a:r>
              <a:rPr lang="de-DE" sz="2000" dirty="0">
                <a:sym typeface="Wingdings" panose="05000000000000000000" pitchFamily="2" charset="2"/>
              </a:rPr>
              <a:t> </a:t>
            </a:r>
            <a:r>
              <a:rPr lang="de-DE" sz="2000" dirty="0" err="1">
                <a:sym typeface="Wingdings" panose="05000000000000000000" pitchFamily="2" charset="2"/>
              </a:rPr>
              <a:t>are</a:t>
            </a:r>
            <a:r>
              <a:rPr lang="de-DE" sz="2000" dirty="0">
                <a:sym typeface="Wingdings" panose="05000000000000000000" pitchFamily="2" charset="2"/>
              </a:rPr>
              <a:t> still open and </a:t>
            </a:r>
            <a:r>
              <a:rPr lang="de-DE" sz="2000" dirty="0" err="1">
                <a:sym typeface="Wingdings" panose="05000000000000000000" pitchFamily="2" charset="2"/>
              </a:rPr>
              <a:t>available</a:t>
            </a:r>
            <a:endParaRPr lang="de-DE" sz="2000" dirty="0">
              <a:sym typeface="Wingdings" panose="05000000000000000000" pitchFamily="2" charset="2"/>
            </a:endParaRPr>
          </a:p>
          <a:p>
            <a:pPr>
              <a:spcBef>
                <a:spcPts val="600"/>
              </a:spcBef>
              <a:spcAft>
                <a:spcPts val="600"/>
              </a:spcAft>
              <a:buFont typeface="Wingdings" panose="05000000000000000000" pitchFamily="2" charset="2"/>
              <a:buChar char="à"/>
            </a:pPr>
            <a:r>
              <a:rPr lang="de-DE" sz="2000" dirty="0">
                <a:sym typeface="Wingdings" panose="05000000000000000000" pitchFamily="2" charset="2"/>
              </a:rPr>
              <a:t> </a:t>
            </a:r>
            <a:r>
              <a:rPr lang="de-DE" sz="2000" dirty="0" err="1">
                <a:sym typeface="Wingdings" panose="05000000000000000000" pitchFamily="2" charset="2"/>
              </a:rPr>
              <a:t>Only</a:t>
            </a:r>
            <a:r>
              <a:rPr lang="de-DE" sz="2000" dirty="0">
                <a:sym typeface="Wingdings" panose="05000000000000000000" pitchFamily="2" charset="2"/>
              </a:rPr>
              <a:t> </a:t>
            </a:r>
            <a:r>
              <a:rPr lang="de-DE" sz="2000" dirty="0" err="1">
                <a:sym typeface="Wingdings" panose="05000000000000000000" pitchFamily="2" charset="2"/>
              </a:rPr>
              <a:t>Ukrainian</a:t>
            </a:r>
            <a:r>
              <a:rPr lang="de-DE" sz="2000" dirty="0">
                <a:sym typeface="Wingdings" panose="05000000000000000000" pitchFamily="2" charset="2"/>
              </a:rPr>
              <a:t> </a:t>
            </a:r>
            <a:r>
              <a:rPr lang="de-DE" sz="2000" dirty="0" err="1">
                <a:sym typeface="Wingdings" panose="05000000000000000000" pitchFamily="2" charset="2"/>
              </a:rPr>
              <a:t>transit</a:t>
            </a:r>
            <a:r>
              <a:rPr lang="de-DE" sz="2000" dirty="0">
                <a:sym typeface="Wingdings" panose="05000000000000000000" pitchFamily="2" charset="2"/>
              </a:rPr>
              <a:t> </a:t>
            </a:r>
            <a:r>
              <a:rPr lang="de-DE" sz="2000" dirty="0" err="1">
                <a:sym typeface="Wingdings" panose="05000000000000000000" pitchFamily="2" charset="2"/>
              </a:rPr>
              <a:t>is</a:t>
            </a:r>
            <a:r>
              <a:rPr lang="de-DE" sz="2000" dirty="0">
                <a:sym typeface="Wingdings" panose="05000000000000000000" pitchFamily="2" charset="2"/>
              </a:rPr>
              <a:t> still </a:t>
            </a:r>
            <a:r>
              <a:rPr lang="de-DE" sz="2000" dirty="0" err="1">
                <a:sym typeface="Wingdings" panose="05000000000000000000" pitchFamily="2" charset="2"/>
              </a:rPr>
              <a:t>used</a:t>
            </a:r>
            <a:r>
              <a:rPr lang="de-DE" sz="2000" dirty="0">
                <a:sym typeface="Wingdings" panose="05000000000000000000" pitchFamily="2" charset="2"/>
              </a:rPr>
              <a:t>, but </a:t>
            </a:r>
            <a:r>
              <a:rPr lang="de-DE" sz="2000" dirty="0" err="1">
                <a:sym typeface="Wingdings" panose="05000000000000000000" pitchFamily="2" charset="2"/>
              </a:rPr>
              <a:t>for</a:t>
            </a:r>
            <a:r>
              <a:rPr lang="de-DE" sz="2000" dirty="0">
                <a:sym typeface="Wingdings" panose="05000000000000000000" pitchFamily="2" charset="2"/>
              </a:rPr>
              <a:t> </a:t>
            </a:r>
            <a:r>
              <a:rPr lang="de-DE" sz="2000" dirty="0" err="1">
                <a:sym typeface="Wingdings" panose="05000000000000000000" pitchFamily="2" charset="2"/>
              </a:rPr>
              <a:t>very</a:t>
            </a:r>
            <a:r>
              <a:rPr lang="de-DE" sz="2000" dirty="0">
                <a:sym typeface="Wingdings" panose="05000000000000000000" pitchFamily="2" charset="2"/>
              </a:rPr>
              <a:t> </a:t>
            </a:r>
            <a:r>
              <a:rPr lang="de-DE" sz="2000" dirty="0" err="1">
                <a:sym typeface="Wingdings" panose="05000000000000000000" pitchFamily="2" charset="2"/>
              </a:rPr>
              <a:t>small</a:t>
            </a:r>
            <a:r>
              <a:rPr lang="de-DE" sz="2000" dirty="0">
                <a:sym typeface="Wingdings" panose="05000000000000000000" pitchFamily="2" charset="2"/>
              </a:rPr>
              <a:t> </a:t>
            </a:r>
            <a:r>
              <a:rPr lang="de-DE" sz="2000" dirty="0" err="1">
                <a:sym typeface="Wingdings" panose="05000000000000000000" pitchFamily="2" charset="2"/>
              </a:rPr>
              <a:t>volumes</a:t>
            </a:r>
            <a:endParaRPr lang="de-DE" sz="2000" dirty="0">
              <a:sym typeface="Wingdings" panose="05000000000000000000" pitchFamily="2" charset="2"/>
            </a:endParaRPr>
          </a:p>
          <a:p>
            <a:pPr>
              <a:spcBef>
                <a:spcPts val="600"/>
              </a:spcBef>
              <a:spcAft>
                <a:spcPts val="600"/>
              </a:spcAft>
              <a:buFont typeface="Wingdings" panose="05000000000000000000" pitchFamily="2" charset="2"/>
              <a:buChar char="à"/>
            </a:pPr>
            <a:endParaRPr lang="de-DE" dirty="0"/>
          </a:p>
        </p:txBody>
      </p:sp>
      <p:sp>
        <p:nvSpPr>
          <p:cNvPr id="17" name="Textplatzhalter 16">
            <a:extLst>
              <a:ext uri="{FF2B5EF4-FFF2-40B4-BE49-F238E27FC236}">
                <a16:creationId xmlns:a16="http://schemas.microsoft.com/office/drawing/2014/main" id="{372C8077-C0A8-46BC-9468-3653F720B394}"/>
              </a:ext>
            </a:extLst>
          </p:cNvPr>
          <p:cNvSpPr>
            <a:spLocks noGrp="1"/>
          </p:cNvSpPr>
          <p:nvPr>
            <p:ph type="body" sz="quarter" idx="18"/>
          </p:nvPr>
        </p:nvSpPr>
        <p:spPr/>
        <p:txBody>
          <a:bodyPr/>
          <a:lstStyle/>
          <a:p>
            <a:endParaRPr lang="de-DE"/>
          </a:p>
        </p:txBody>
      </p:sp>
      <p:pic>
        <p:nvPicPr>
          <p:cNvPr id="21" name="Grafik 20">
            <a:extLst>
              <a:ext uri="{FF2B5EF4-FFF2-40B4-BE49-F238E27FC236}">
                <a16:creationId xmlns:a16="http://schemas.microsoft.com/office/drawing/2014/main" id="{4E2F22CB-8AB7-44A8-A6BE-233322CD7D66}"/>
              </a:ext>
            </a:extLst>
          </p:cNvPr>
          <p:cNvPicPr>
            <a:picLocks noChangeAspect="1"/>
          </p:cNvPicPr>
          <p:nvPr/>
        </p:nvPicPr>
        <p:blipFill>
          <a:blip r:embed="rId2"/>
          <a:stretch>
            <a:fillRect/>
          </a:stretch>
        </p:blipFill>
        <p:spPr>
          <a:xfrm>
            <a:off x="1709936" y="1628800"/>
            <a:ext cx="5724128" cy="3005167"/>
          </a:xfrm>
          <a:prstGeom prst="rect">
            <a:avLst/>
          </a:prstGeom>
        </p:spPr>
      </p:pic>
      <p:sp>
        <p:nvSpPr>
          <p:cNvPr id="22" name="Datumsplatzhalter 21">
            <a:extLst>
              <a:ext uri="{FF2B5EF4-FFF2-40B4-BE49-F238E27FC236}">
                <a16:creationId xmlns:a16="http://schemas.microsoft.com/office/drawing/2014/main" id="{75F3E6E8-EBF9-49CE-89B5-F0FDDE48828F}"/>
              </a:ext>
            </a:extLst>
          </p:cNvPr>
          <p:cNvSpPr>
            <a:spLocks noGrp="1"/>
          </p:cNvSpPr>
          <p:nvPr>
            <p:ph type="dt" sz="half" idx="14"/>
          </p:nvPr>
        </p:nvSpPr>
        <p:spPr/>
        <p:txBody>
          <a:bodyPr/>
          <a:lstStyle/>
          <a:p>
            <a:pPr>
              <a:defRPr/>
            </a:pPr>
            <a:r>
              <a:rPr lang="de-DE"/>
              <a:t>Franziska Holz // 29.11.2022</a:t>
            </a:r>
            <a:endParaRPr lang="de-DE" dirty="0"/>
          </a:p>
        </p:txBody>
      </p:sp>
      <p:sp>
        <p:nvSpPr>
          <p:cNvPr id="23" name="Fußzeilenplatzhalter 22">
            <a:extLst>
              <a:ext uri="{FF2B5EF4-FFF2-40B4-BE49-F238E27FC236}">
                <a16:creationId xmlns:a16="http://schemas.microsoft.com/office/drawing/2014/main" id="{3E9E3128-D417-4A78-B8A5-EFD7BC8440CA}"/>
              </a:ext>
            </a:extLst>
          </p:cNvPr>
          <p:cNvSpPr>
            <a:spLocks noGrp="1"/>
          </p:cNvSpPr>
          <p:nvPr>
            <p:ph type="ftr" sz="quarter" idx="16"/>
          </p:nvPr>
        </p:nvSpPr>
        <p:spPr/>
        <p:txBody>
          <a:bodyPr/>
          <a:lstStyle/>
          <a:p>
            <a:pPr>
              <a:defRPr/>
            </a:pPr>
            <a:r>
              <a:rPr lang="en-US"/>
              <a:t>European gas markets between Ukraine war today and climate neutrality in the future</a:t>
            </a:r>
            <a:endParaRPr lang="de-DE" dirty="0"/>
          </a:p>
        </p:txBody>
      </p:sp>
      <p:sp>
        <p:nvSpPr>
          <p:cNvPr id="24" name="Foliennummernplatzhalter 23">
            <a:extLst>
              <a:ext uri="{FF2B5EF4-FFF2-40B4-BE49-F238E27FC236}">
                <a16:creationId xmlns:a16="http://schemas.microsoft.com/office/drawing/2014/main" id="{56A10551-7D25-4C09-9EDB-B745935FBA1A}"/>
              </a:ext>
            </a:extLst>
          </p:cNvPr>
          <p:cNvSpPr>
            <a:spLocks noGrp="1"/>
          </p:cNvSpPr>
          <p:nvPr>
            <p:ph type="sldNum" sz="quarter" idx="15"/>
          </p:nvPr>
        </p:nvSpPr>
        <p:spPr/>
        <p:txBody>
          <a:bodyPr/>
          <a:lstStyle/>
          <a:p>
            <a:fld id="{0A013803-4526-4645-B715-105BE440F5D7}" type="slidenum">
              <a:rPr lang="de-DE" smtClean="0"/>
              <a:pPr/>
              <a:t>5</a:t>
            </a:fld>
            <a:endParaRPr lang="de-DE" dirty="0"/>
          </a:p>
        </p:txBody>
      </p:sp>
      <p:pic>
        <p:nvPicPr>
          <p:cNvPr id="9" name="Grafik 8">
            <a:extLst>
              <a:ext uri="{FF2B5EF4-FFF2-40B4-BE49-F238E27FC236}">
                <a16:creationId xmlns:a16="http://schemas.microsoft.com/office/drawing/2014/main" id="{237539DE-0D33-4D03-ACCC-7B25C2A99D22}"/>
              </a:ext>
            </a:extLst>
          </p:cNvPr>
          <p:cNvPicPr/>
          <p:nvPr/>
        </p:nvPicPr>
        <p:blipFill>
          <a:blip r:embed="rId3"/>
          <a:stretch>
            <a:fillRect/>
          </a:stretch>
        </p:blipFill>
        <p:spPr>
          <a:xfrm>
            <a:off x="7884000" y="6642000"/>
            <a:ext cx="881633" cy="166687"/>
          </a:xfrm>
          <a:prstGeom prst="rect">
            <a:avLst/>
          </a:prstGeom>
        </p:spPr>
      </p:pic>
    </p:spTree>
    <p:extLst>
      <p:ext uri="{BB962C8B-B14F-4D97-AF65-F5344CB8AC3E}">
        <p14:creationId xmlns:p14="http://schemas.microsoft.com/office/powerpoint/2010/main" val="305135983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a:xfrm>
            <a:off x="1187624" y="143944"/>
            <a:ext cx="8250087" cy="857250"/>
          </a:xfrm>
        </p:spPr>
        <p:txBody>
          <a:bodyPr vert="horz" lIns="68580" tIns="34290" rIns="68580" bIns="34290" rtlCol="0" anchor="ctr" anchorCtr="0">
            <a:noAutofit/>
          </a:bodyPr>
          <a:lstStyle/>
          <a:p>
            <a:r>
              <a:rPr lang="en-US" dirty="0"/>
              <a:t>European natural gas pipeline infrastructure very dense, but originally built around the backbone of Russian exports westwards</a:t>
            </a:r>
            <a:endParaRPr lang="de-DE" dirty="0"/>
          </a:p>
        </p:txBody>
      </p:sp>
      <p:sp>
        <p:nvSpPr>
          <p:cNvPr id="4" name="Foliennummernplatzhalter 3"/>
          <p:cNvSpPr>
            <a:spLocks noGrp="1"/>
          </p:cNvSpPr>
          <p:nvPr>
            <p:ph type="sldNum" sz="quarter" idx="4294967295"/>
          </p:nvPr>
        </p:nvSpPr>
        <p:spPr>
          <a:xfrm>
            <a:off x="5508104" y="6415078"/>
            <a:ext cx="1600200" cy="273844"/>
          </a:xfrm>
        </p:spPr>
        <p:txBody>
          <a:bodyPr/>
          <a:lstStyle/>
          <a:p>
            <a:fld id="{0A013803-4526-4645-B715-105BE440F5D7}" type="slidenum">
              <a:rPr lang="de-DE" smtClean="0"/>
              <a:pPr/>
              <a:t>6</a:t>
            </a:fld>
            <a:endParaRPr lang="de-DE" dirty="0"/>
          </a:p>
        </p:txBody>
      </p:sp>
      <p:sp>
        <p:nvSpPr>
          <p:cNvPr id="5" name="Fußzeilenplatzhalter 4"/>
          <p:cNvSpPr>
            <a:spLocks noGrp="1"/>
          </p:cNvSpPr>
          <p:nvPr>
            <p:ph type="ftr" sz="quarter" idx="4294967295"/>
          </p:nvPr>
        </p:nvSpPr>
        <p:spPr>
          <a:xfrm>
            <a:off x="1160942" y="6346617"/>
            <a:ext cx="5947361" cy="273844"/>
          </a:xfrm>
        </p:spPr>
        <p:txBody>
          <a:bodyPr/>
          <a:lstStyle/>
          <a:p>
            <a:pPr>
              <a:defRPr/>
            </a:pPr>
            <a:r>
              <a:rPr lang="en-US" dirty="0"/>
              <a:t>European gas markets between Ukraine war today and climate neutrality in the future</a:t>
            </a:r>
            <a:endParaRPr lang="de-DE" dirty="0"/>
          </a:p>
        </p:txBody>
      </p:sp>
      <p:pic>
        <p:nvPicPr>
          <p:cNvPr id="9" name="Grafik 8"/>
          <p:cNvPicPr>
            <a:picLocks noChangeAspect="1"/>
          </p:cNvPicPr>
          <p:nvPr/>
        </p:nvPicPr>
        <p:blipFill>
          <a:blip r:embed="rId2"/>
          <a:stretch>
            <a:fillRect/>
          </a:stretch>
        </p:blipFill>
        <p:spPr>
          <a:xfrm>
            <a:off x="3169041" y="1044375"/>
            <a:ext cx="5758327" cy="5069480"/>
          </a:xfrm>
          <a:prstGeom prst="rect">
            <a:avLst/>
          </a:prstGeom>
        </p:spPr>
      </p:pic>
      <p:sp>
        <p:nvSpPr>
          <p:cNvPr id="13" name="Textfeld 12"/>
          <p:cNvSpPr txBox="1"/>
          <p:nvPr/>
        </p:nvSpPr>
        <p:spPr>
          <a:xfrm>
            <a:off x="997341" y="5081226"/>
            <a:ext cx="2171700" cy="1169551"/>
          </a:xfrm>
          <a:prstGeom prst="rect">
            <a:avLst/>
          </a:prstGeom>
          <a:noFill/>
        </p:spPr>
        <p:txBody>
          <a:bodyPr wrap="square" rtlCol="0">
            <a:spAutoFit/>
          </a:bodyPr>
          <a:lstStyle/>
          <a:p>
            <a:r>
              <a:rPr lang="de-DE" sz="1400" dirty="0"/>
              <a:t>Figure: </a:t>
            </a:r>
            <a:r>
              <a:rPr lang="de-DE" sz="1400" dirty="0" err="1"/>
              <a:t>cross-border</a:t>
            </a:r>
            <a:r>
              <a:rPr lang="de-DE" sz="1400" dirty="0"/>
              <a:t> </a:t>
            </a:r>
            <a:r>
              <a:rPr lang="de-DE" sz="1400" dirty="0" err="1"/>
              <a:t>pipeline</a:t>
            </a:r>
            <a:r>
              <a:rPr lang="de-DE" sz="1400" dirty="0"/>
              <a:t> </a:t>
            </a:r>
            <a:r>
              <a:rPr lang="de-DE" sz="1400" dirty="0" err="1"/>
              <a:t>capacities</a:t>
            </a:r>
            <a:r>
              <a:rPr lang="de-DE" sz="1400" dirty="0"/>
              <a:t> </a:t>
            </a:r>
            <a:r>
              <a:rPr lang="de-DE" sz="1400" dirty="0" err="1"/>
              <a:t>into</a:t>
            </a:r>
            <a:r>
              <a:rPr lang="de-DE" sz="1400" dirty="0"/>
              <a:t> and </a:t>
            </a:r>
            <a:r>
              <a:rPr lang="de-DE" sz="1400" dirty="0" err="1"/>
              <a:t>within</a:t>
            </a:r>
            <a:r>
              <a:rPr lang="de-DE" sz="1400" dirty="0"/>
              <a:t> Europe</a:t>
            </a:r>
          </a:p>
          <a:p>
            <a:r>
              <a:rPr lang="de-DE" sz="1400" dirty="0"/>
              <a:t>Source: </a:t>
            </a:r>
            <a:r>
              <a:rPr lang="de-DE" sz="1400" i="1" dirty="0"/>
              <a:t>DIW Weekly Report </a:t>
            </a:r>
            <a:r>
              <a:rPr lang="de-DE" sz="1400" dirty="0"/>
              <a:t>27-2018 </a:t>
            </a:r>
          </a:p>
        </p:txBody>
      </p:sp>
      <p:sp>
        <p:nvSpPr>
          <p:cNvPr id="2" name="Datumsplatzhalter 1">
            <a:extLst>
              <a:ext uri="{FF2B5EF4-FFF2-40B4-BE49-F238E27FC236}">
                <a16:creationId xmlns:a16="http://schemas.microsoft.com/office/drawing/2014/main" id="{F5CD802A-32FA-400B-A8A5-871BDC680F1B}"/>
              </a:ext>
            </a:extLst>
          </p:cNvPr>
          <p:cNvSpPr>
            <a:spLocks noGrp="1"/>
          </p:cNvSpPr>
          <p:nvPr>
            <p:ph type="dt" sz="half" idx="10"/>
          </p:nvPr>
        </p:nvSpPr>
        <p:spPr>
          <a:xfrm>
            <a:off x="1151340" y="6552000"/>
            <a:ext cx="6094413" cy="180000"/>
          </a:xfrm>
        </p:spPr>
        <p:txBody>
          <a:bodyPr/>
          <a:lstStyle/>
          <a:p>
            <a:r>
              <a:rPr lang="de-DE"/>
              <a:t>Franziska Holz // 29.11.2022</a:t>
            </a:r>
            <a:endParaRPr lang="en-US" dirty="0"/>
          </a:p>
        </p:txBody>
      </p:sp>
      <p:sp>
        <p:nvSpPr>
          <p:cNvPr id="3" name="Multiplikationszeichen 2">
            <a:extLst>
              <a:ext uri="{FF2B5EF4-FFF2-40B4-BE49-F238E27FC236}">
                <a16:creationId xmlns:a16="http://schemas.microsoft.com/office/drawing/2014/main" id="{5FCF3512-8D50-4165-98E4-4AA47AE43036}"/>
              </a:ext>
            </a:extLst>
          </p:cNvPr>
          <p:cNvSpPr/>
          <p:nvPr/>
        </p:nvSpPr>
        <p:spPr>
          <a:xfrm rot="21444317">
            <a:off x="6446425" y="3080953"/>
            <a:ext cx="506670" cy="494379"/>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5"/>
              </a:solidFill>
              <a:highlight>
                <a:srgbClr val="FF0000"/>
              </a:highlight>
            </a:endParaRPr>
          </a:p>
        </p:txBody>
      </p:sp>
      <p:sp>
        <p:nvSpPr>
          <p:cNvPr id="6" name="Multiplikationszeichen 5">
            <a:extLst>
              <a:ext uri="{FF2B5EF4-FFF2-40B4-BE49-F238E27FC236}">
                <a16:creationId xmlns:a16="http://schemas.microsoft.com/office/drawing/2014/main" id="{C0FEB6F7-21E3-4FAC-8F2B-E6C0DBDD800D}"/>
              </a:ext>
            </a:extLst>
          </p:cNvPr>
          <p:cNvSpPr/>
          <p:nvPr/>
        </p:nvSpPr>
        <p:spPr>
          <a:xfrm>
            <a:off x="7411859" y="3269605"/>
            <a:ext cx="533838" cy="504056"/>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Multiplikationszeichen 6">
            <a:extLst>
              <a:ext uri="{FF2B5EF4-FFF2-40B4-BE49-F238E27FC236}">
                <a16:creationId xmlns:a16="http://schemas.microsoft.com/office/drawing/2014/main" id="{2B56B424-A1E0-4E8A-A71F-80C546F97546}"/>
              </a:ext>
            </a:extLst>
          </p:cNvPr>
          <p:cNvSpPr/>
          <p:nvPr/>
        </p:nvSpPr>
        <p:spPr>
          <a:xfrm>
            <a:off x="6978834" y="3959778"/>
            <a:ext cx="533838" cy="504056"/>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74212842-AD95-44E8-982E-76901FADD4C2}"/>
              </a:ext>
            </a:extLst>
          </p:cNvPr>
          <p:cNvPicPr/>
          <p:nvPr/>
        </p:nvPicPr>
        <p:blipFill>
          <a:blip r:embed="rId3"/>
          <a:stretch>
            <a:fillRect/>
          </a:stretch>
        </p:blipFill>
        <p:spPr>
          <a:xfrm>
            <a:off x="7884000" y="6642000"/>
            <a:ext cx="881633" cy="166687"/>
          </a:xfrm>
          <a:prstGeom prst="rect">
            <a:avLst/>
          </a:prstGeom>
        </p:spPr>
      </p:pic>
    </p:spTree>
    <p:extLst>
      <p:ext uri="{BB962C8B-B14F-4D97-AF65-F5344CB8AC3E}">
        <p14:creationId xmlns:p14="http://schemas.microsoft.com/office/powerpoint/2010/main" val="296172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a:ln w="9525">
            <a:noFill/>
            <a:miter lim="800000"/>
            <a:headEnd/>
            <a:tailEnd/>
          </a:ln>
        </p:spPr>
        <p:txBody>
          <a:bodyPr vert="horz" wrap="none" lIns="0" tIns="0" rIns="0" bIns="0" numCol="1" rtlCol="0" anchor="b" anchorCtr="0" compatLnSpc="1">
            <a:prstTxWarp prst="textNoShape">
              <a:avLst/>
            </a:prstTxWarp>
            <a:noAutofit/>
          </a:bodyPr>
          <a:lstStyle/>
          <a:p>
            <a:pPr>
              <a:buClr>
                <a:schemeClr val="tx2"/>
              </a:buClr>
              <a:buSzPct val="100000"/>
            </a:pPr>
            <a:r>
              <a:rPr lang="en-US" dirty="0"/>
              <a:t>2022: A boom of new LNG import terminal projects in Europe</a:t>
            </a:r>
          </a:p>
        </p:txBody>
      </p:sp>
      <p:sp>
        <p:nvSpPr>
          <p:cNvPr id="5" name="Footer Placeholder 4"/>
          <p:cNvSpPr>
            <a:spLocks noGrp="1"/>
          </p:cNvSpPr>
          <p:nvPr>
            <p:ph type="ftr" sz="quarter" idx="20"/>
          </p:nvPr>
        </p:nvSpPr>
        <p:spPr/>
        <p:txBody>
          <a:bodyPr/>
          <a:lstStyle/>
          <a:p>
            <a:pPr>
              <a:defRPr/>
            </a:pPr>
            <a:r>
              <a:rPr lang="en-US">
                <a:solidFill>
                  <a:srgbClr val="00786B"/>
                </a:solidFill>
              </a:rPr>
              <a:t>European gas markets between Ukraine war today and climate neutrality in the future</a:t>
            </a:r>
            <a:endParaRPr lang="de-DE" dirty="0">
              <a:solidFill>
                <a:srgbClr val="00786B"/>
              </a:solidFill>
            </a:endParaRPr>
          </a:p>
        </p:txBody>
      </p:sp>
      <p:sp>
        <p:nvSpPr>
          <p:cNvPr id="7" name="Content Placeholder 6"/>
          <p:cNvSpPr>
            <a:spLocks noGrp="1"/>
          </p:cNvSpPr>
          <p:nvPr>
            <p:ph sz="quarter" idx="22"/>
          </p:nvPr>
        </p:nvSpPr>
        <p:spPr>
          <a:xfrm>
            <a:off x="434303" y="1318197"/>
            <a:ext cx="2707961" cy="1284794"/>
          </a:xfrm>
        </p:spPr>
        <p:txBody>
          <a:bodyPr>
            <a:normAutofit/>
          </a:bodyPr>
          <a:lstStyle/>
          <a:p>
            <a:r>
              <a:rPr lang="en-US" sz="1600" dirty="0"/>
              <a:t>Until 2021: Already large EU LNG import capacities of ~200 </a:t>
            </a:r>
            <a:r>
              <a:rPr lang="en-US" sz="1600" dirty="0" err="1"/>
              <a:t>bcm</a:t>
            </a:r>
            <a:r>
              <a:rPr lang="en-US" sz="1600" dirty="0"/>
              <a:t>, now an additional ~ 50 </a:t>
            </a:r>
            <a:r>
              <a:rPr lang="en-US" sz="1600" dirty="0" err="1"/>
              <a:t>bcm</a:t>
            </a:r>
            <a:r>
              <a:rPr lang="en-US" sz="1600" dirty="0"/>
              <a:t>/a capacity planned</a:t>
            </a:r>
          </a:p>
        </p:txBody>
      </p:sp>
      <p:sp>
        <p:nvSpPr>
          <p:cNvPr id="6" name="Foliennummernplatzhalter 5"/>
          <p:cNvSpPr>
            <a:spLocks noGrp="1"/>
          </p:cNvSpPr>
          <p:nvPr>
            <p:ph type="sldNum" sz="quarter" idx="21"/>
          </p:nvPr>
        </p:nvSpPr>
        <p:spPr/>
        <p:txBody>
          <a:bodyPr/>
          <a:lstStyle/>
          <a:p>
            <a:fld id="{0A013803-4526-4645-B715-105BE440F5D7}" type="slidenum">
              <a:rPr lang="de-DE" smtClean="0">
                <a:solidFill>
                  <a:srgbClr val="00786B"/>
                </a:solidFill>
              </a:rPr>
              <a:pPr/>
              <a:t>7</a:t>
            </a:fld>
            <a:endParaRPr lang="de-DE" dirty="0">
              <a:solidFill>
                <a:srgbClr val="00786B"/>
              </a:solidFill>
            </a:endParaRPr>
          </a:p>
        </p:txBody>
      </p:sp>
      <p:sp>
        <p:nvSpPr>
          <p:cNvPr id="2" name="Datumsplatzhalter 1">
            <a:extLst>
              <a:ext uri="{FF2B5EF4-FFF2-40B4-BE49-F238E27FC236}">
                <a16:creationId xmlns:a16="http://schemas.microsoft.com/office/drawing/2014/main" id="{01CE8198-5D86-47F7-A5F9-FDF522B9EC8B}"/>
              </a:ext>
            </a:extLst>
          </p:cNvPr>
          <p:cNvSpPr>
            <a:spLocks noGrp="1"/>
          </p:cNvSpPr>
          <p:nvPr>
            <p:ph type="dt" sz="half" idx="19"/>
          </p:nvPr>
        </p:nvSpPr>
        <p:spPr/>
        <p:txBody>
          <a:bodyPr/>
          <a:lstStyle/>
          <a:p>
            <a:pPr>
              <a:defRPr/>
            </a:pPr>
            <a:r>
              <a:rPr lang="de-DE"/>
              <a:t>Franziska Holz // 29.11.2022</a:t>
            </a:r>
            <a:endParaRPr lang="de-DE" dirty="0"/>
          </a:p>
        </p:txBody>
      </p:sp>
      <p:graphicFrame>
        <p:nvGraphicFramePr>
          <p:cNvPr id="10" name="Tabelle 9">
            <a:extLst>
              <a:ext uri="{FF2B5EF4-FFF2-40B4-BE49-F238E27FC236}">
                <a16:creationId xmlns:a16="http://schemas.microsoft.com/office/drawing/2014/main" id="{2FA0E165-DC62-4970-8A0E-56B655F64710}"/>
              </a:ext>
            </a:extLst>
          </p:cNvPr>
          <p:cNvGraphicFramePr>
            <a:graphicFrameLocks noGrp="1"/>
          </p:cNvGraphicFramePr>
          <p:nvPr>
            <p:extLst/>
          </p:nvPr>
        </p:nvGraphicFramePr>
        <p:xfrm>
          <a:off x="359913" y="2945663"/>
          <a:ext cx="2668850" cy="1398270"/>
        </p:xfrm>
        <a:graphic>
          <a:graphicData uri="http://schemas.openxmlformats.org/drawingml/2006/table">
            <a:tbl>
              <a:tblPr firstRow="1" bandRow="1">
                <a:tableStyleId>{5C22544A-7EE6-4342-B048-85BDC9FD1C3A}</a:tableStyleId>
              </a:tblPr>
              <a:tblGrid>
                <a:gridCol w="920292">
                  <a:extLst>
                    <a:ext uri="{9D8B030D-6E8A-4147-A177-3AD203B41FA5}">
                      <a16:colId xmlns:a16="http://schemas.microsoft.com/office/drawing/2014/main" val="20000"/>
                    </a:ext>
                  </a:extLst>
                </a:gridCol>
                <a:gridCol w="920294">
                  <a:extLst>
                    <a:ext uri="{9D8B030D-6E8A-4147-A177-3AD203B41FA5}">
                      <a16:colId xmlns:a16="http://schemas.microsoft.com/office/drawing/2014/main" val="20001"/>
                    </a:ext>
                  </a:extLst>
                </a:gridCol>
                <a:gridCol w="828264">
                  <a:extLst>
                    <a:ext uri="{9D8B030D-6E8A-4147-A177-3AD203B41FA5}">
                      <a16:colId xmlns:a16="http://schemas.microsoft.com/office/drawing/2014/main" val="20002"/>
                    </a:ext>
                  </a:extLst>
                </a:gridCol>
              </a:tblGrid>
              <a:tr h="251460">
                <a:tc>
                  <a:txBody>
                    <a:bodyPr/>
                    <a:lstStyle/>
                    <a:p>
                      <a:r>
                        <a:rPr lang="de-DE" sz="1200" dirty="0"/>
                        <a:t>Region</a:t>
                      </a:r>
                    </a:p>
                  </a:txBody>
                  <a:tcPr marL="68580" marR="68580" marT="34290" marB="34290"/>
                </a:tc>
                <a:tc>
                  <a:txBody>
                    <a:bodyPr/>
                    <a:lstStyle/>
                    <a:p>
                      <a:r>
                        <a:rPr lang="de-DE" sz="1200" dirty="0"/>
                        <a:t>Pipeline</a:t>
                      </a:r>
                    </a:p>
                  </a:txBody>
                  <a:tcPr marL="68580" marR="68580" marT="34290" marB="34290"/>
                </a:tc>
                <a:tc>
                  <a:txBody>
                    <a:bodyPr/>
                    <a:lstStyle/>
                    <a:p>
                      <a:r>
                        <a:rPr lang="de-DE" sz="1200" dirty="0"/>
                        <a:t>LNG</a:t>
                      </a:r>
                    </a:p>
                  </a:txBody>
                  <a:tcPr marL="68580" marR="68580" marT="34290" marB="34290"/>
                </a:tc>
                <a:extLst>
                  <a:ext uri="{0D108BD9-81ED-4DB2-BD59-A6C34878D82A}">
                    <a16:rowId xmlns:a16="http://schemas.microsoft.com/office/drawing/2014/main" val="10000"/>
                  </a:ext>
                </a:extLst>
              </a:tr>
              <a:tr h="434340">
                <a:tc>
                  <a:txBody>
                    <a:bodyPr/>
                    <a:lstStyle/>
                    <a:p>
                      <a:r>
                        <a:rPr lang="de-DE" sz="1200" dirty="0"/>
                        <a:t>Europe </a:t>
                      </a:r>
                      <a:r>
                        <a:rPr lang="de-DE" sz="1200" dirty="0" err="1"/>
                        <a:t>imports</a:t>
                      </a:r>
                      <a:endParaRPr lang="de-DE" sz="1200" dirty="0"/>
                    </a:p>
                  </a:txBody>
                  <a:tcPr marL="68580" marR="68580" marT="34290" marB="34290" anchor="ctr"/>
                </a:tc>
                <a:tc>
                  <a:txBody>
                    <a:bodyPr/>
                    <a:lstStyle/>
                    <a:p>
                      <a:r>
                        <a:rPr lang="de-DE" sz="1200" dirty="0"/>
                        <a:t>78%</a:t>
                      </a:r>
                    </a:p>
                  </a:txBody>
                  <a:tcPr marL="68580" marR="68580" marT="34290" marB="34290" anchor="ctr"/>
                </a:tc>
                <a:tc>
                  <a:txBody>
                    <a:bodyPr/>
                    <a:lstStyle/>
                    <a:p>
                      <a:r>
                        <a:rPr lang="de-DE" sz="1200" dirty="0"/>
                        <a:t>22%</a:t>
                      </a:r>
                    </a:p>
                  </a:txBody>
                  <a:tcPr marL="68580" marR="68580" marT="34290" marB="34290" anchor="ctr"/>
                </a:tc>
                <a:extLst>
                  <a:ext uri="{0D108BD9-81ED-4DB2-BD59-A6C34878D82A}">
                    <a16:rowId xmlns:a16="http://schemas.microsoft.com/office/drawing/2014/main" val="10001"/>
                  </a:ext>
                </a:extLst>
              </a:tr>
              <a:tr h="434340">
                <a:tc>
                  <a:txBody>
                    <a:bodyPr/>
                    <a:lstStyle/>
                    <a:p>
                      <a:r>
                        <a:rPr lang="de-DE" sz="1200" dirty="0" err="1"/>
                        <a:t>Asia</a:t>
                      </a:r>
                      <a:r>
                        <a:rPr lang="de-DE" sz="1200" dirty="0"/>
                        <a:t> </a:t>
                      </a:r>
                      <a:r>
                        <a:rPr lang="de-DE" sz="1200" dirty="0" err="1"/>
                        <a:t>imports</a:t>
                      </a:r>
                      <a:endParaRPr lang="de-DE" sz="1200" dirty="0"/>
                    </a:p>
                  </a:txBody>
                  <a:tcPr marL="68580" marR="68580" marT="34290" marB="34290" anchor="ctr"/>
                </a:tc>
                <a:tc>
                  <a:txBody>
                    <a:bodyPr/>
                    <a:lstStyle/>
                    <a:p>
                      <a:r>
                        <a:rPr lang="de-DE" sz="1200" dirty="0"/>
                        <a:t>14%</a:t>
                      </a:r>
                    </a:p>
                  </a:txBody>
                  <a:tcPr marL="68580" marR="68580" marT="34290" marB="34290" anchor="ctr"/>
                </a:tc>
                <a:tc>
                  <a:txBody>
                    <a:bodyPr/>
                    <a:lstStyle/>
                    <a:p>
                      <a:r>
                        <a:rPr lang="de-DE" sz="1200" dirty="0"/>
                        <a:t>86%</a:t>
                      </a:r>
                    </a:p>
                  </a:txBody>
                  <a:tcPr marL="68580" marR="68580" marT="34290" marB="34290" anchor="ctr"/>
                </a:tc>
                <a:extLst>
                  <a:ext uri="{0D108BD9-81ED-4DB2-BD59-A6C34878D82A}">
                    <a16:rowId xmlns:a16="http://schemas.microsoft.com/office/drawing/2014/main" val="10002"/>
                  </a:ext>
                </a:extLst>
              </a:tr>
              <a:tr h="278130">
                <a:tc>
                  <a:txBody>
                    <a:bodyPr/>
                    <a:lstStyle/>
                    <a:p>
                      <a:r>
                        <a:rPr lang="de-DE" sz="1200" dirty="0"/>
                        <a:t>Global</a:t>
                      </a:r>
                    </a:p>
                  </a:txBody>
                  <a:tcPr marL="68580" marR="68580" marT="34290" marB="34290" anchor="ctr"/>
                </a:tc>
                <a:tc>
                  <a:txBody>
                    <a:bodyPr/>
                    <a:lstStyle/>
                    <a:p>
                      <a:r>
                        <a:rPr lang="de-DE" sz="1200" dirty="0"/>
                        <a:t>54,3%</a:t>
                      </a:r>
                    </a:p>
                  </a:txBody>
                  <a:tcPr marL="68580" marR="68580" marT="34290" marB="34290" anchor="ctr"/>
                </a:tc>
                <a:tc>
                  <a:txBody>
                    <a:bodyPr/>
                    <a:lstStyle/>
                    <a:p>
                      <a:r>
                        <a:rPr lang="de-DE" sz="1200" dirty="0"/>
                        <a:t>45,7%</a:t>
                      </a:r>
                    </a:p>
                  </a:txBody>
                  <a:tcPr marL="68580" marR="68580" marT="34290" marB="34290" anchor="ctr"/>
                </a:tc>
                <a:extLst>
                  <a:ext uri="{0D108BD9-81ED-4DB2-BD59-A6C34878D82A}">
                    <a16:rowId xmlns:a16="http://schemas.microsoft.com/office/drawing/2014/main" val="10003"/>
                  </a:ext>
                </a:extLst>
              </a:tr>
            </a:tbl>
          </a:graphicData>
        </a:graphic>
      </p:graphicFrame>
      <p:sp>
        <p:nvSpPr>
          <p:cNvPr id="11" name="Textfeld 10">
            <a:extLst>
              <a:ext uri="{FF2B5EF4-FFF2-40B4-BE49-F238E27FC236}">
                <a16:creationId xmlns:a16="http://schemas.microsoft.com/office/drawing/2014/main" id="{8D7A46CA-2559-4296-9A36-323ABC9C6C65}"/>
              </a:ext>
            </a:extLst>
          </p:cNvPr>
          <p:cNvSpPr txBox="1"/>
          <p:nvPr/>
        </p:nvSpPr>
        <p:spPr>
          <a:xfrm>
            <a:off x="359913" y="4608072"/>
            <a:ext cx="2888563" cy="923330"/>
          </a:xfrm>
          <a:prstGeom prst="rect">
            <a:avLst/>
          </a:prstGeom>
          <a:noFill/>
        </p:spPr>
        <p:txBody>
          <a:bodyPr wrap="square" rtlCol="0">
            <a:spAutoFit/>
          </a:bodyPr>
          <a:lstStyle/>
          <a:p>
            <a:r>
              <a:rPr lang="de-DE" dirty="0">
                <a:sym typeface="Wingdings" panose="05000000000000000000" pitchFamily="2" charset="2"/>
              </a:rPr>
              <a:t> Most EU </a:t>
            </a:r>
            <a:r>
              <a:rPr lang="de-DE" dirty="0" err="1">
                <a:sym typeface="Wingdings" panose="05000000000000000000" pitchFamily="2" charset="2"/>
              </a:rPr>
              <a:t>imports</a:t>
            </a:r>
            <a:r>
              <a:rPr lang="de-DE" dirty="0">
                <a:sym typeface="Wingdings" panose="05000000000000000000" pitchFamily="2" charset="2"/>
              </a:rPr>
              <a:t> </a:t>
            </a:r>
            <a:r>
              <a:rPr lang="de-DE" dirty="0" err="1">
                <a:sym typeface="Wingdings" panose="05000000000000000000" pitchFamily="2" charset="2"/>
              </a:rPr>
              <a:t>traditionally</a:t>
            </a:r>
            <a:r>
              <a:rPr lang="de-DE" dirty="0">
                <a:sym typeface="Wingdings" panose="05000000000000000000" pitchFamily="2" charset="2"/>
              </a:rPr>
              <a:t> </a:t>
            </a:r>
            <a:r>
              <a:rPr lang="de-DE" dirty="0" err="1">
                <a:sym typeface="Wingdings" panose="05000000000000000000" pitchFamily="2" charset="2"/>
              </a:rPr>
              <a:t>arrive</a:t>
            </a:r>
            <a:r>
              <a:rPr lang="de-DE" dirty="0">
                <a:sym typeface="Wingdings" panose="05000000000000000000" pitchFamily="2" charset="2"/>
              </a:rPr>
              <a:t> via </a:t>
            </a:r>
            <a:r>
              <a:rPr lang="de-DE" dirty="0" err="1">
                <a:sym typeface="Wingdings" panose="05000000000000000000" pitchFamily="2" charset="2"/>
              </a:rPr>
              <a:t>pipeline</a:t>
            </a:r>
            <a:endParaRPr lang="de-DE" dirty="0"/>
          </a:p>
        </p:txBody>
      </p:sp>
      <p:sp>
        <p:nvSpPr>
          <p:cNvPr id="12" name="Textplatzhalter 5">
            <a:extLst>
              <a:ext uri="{FF2B5EF4-FFF2-40B4-BE49-F238E27FC236}">
                <a16:creationId xmlns:a16="http://schemas.microsoft.com/office/drawing/2014/main" id="{C68FF34B-F766-4193-BB29-292F82E7F60A}"/>
              </a:ext>
            </a:extLst>
          </p:cNvPr>
          <p:cNvSpPr txBox="1">
            <a:spLocks/>
          </p:cNvSpPr>
          <p:nvPr/>
        </p:nvSpPr>
        <p:spPr>
          <a:xfrm>
            <a:off x="358264" y="4303056"/>
            <a:ext cx="1068278"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de-DE" altLang="de-DE" sz="900" dirty="0">
                <a:solidFill>
                  <a:srgbClr val="131313"/>
                </a:solidFill>
                <a:latin typeface="Arial" pitchFamily="34" charset="0"/>
                <a:ea typeface="MS Mincho" pitchFamily="49" charset="-128"/>
                <a:cs typeface="Times New Roman" pitchFamily="18" charset="0"/>
              </a:rPr>
              <a:t>Source: BP 2019</a:t>
            </a:r>
          </a:p>
        </p:txBody>
      </p:sp>
      <p:pic>
        <p:nvPicPr>
          <p:cNvPr id="13" name="Grafik 12">
            <a:extLst>
              <a:ext uri="{FF2B5EF4-FFF2-40B4-BE49-F238E27FC236}">
                <a16:creationId xmlns:a16="http://schemas.microsoft.com/office/drawing/2014/main" id="{6BEE9F09-7476-4C7D-BC26-CC06156C9250}"/>
              </a:ext>
            </a:extLst>
          </p:cNvPr>
          <p:cNvPicPr/>
          <p:nvPr/>
        </p:nvPicPr>
        <p:blipFill>
          <a:blip r:embed="rId2"/>
          <a:stretch>
            <a:fillRect/>
          </a:stretch>
        </p:blipFill>
        <p:spPr>
          <a:xfrm>
            <a:off x="7884000" y="6642000"/>
            <a:ext cx="881633" cy="166687"/>
          </a:xfrm>
          <a:prstGeom prst="rect">
            <a:avLst/>
          </a:prstGeom>
        </p:spPr>
      </p:pic>
      <p:pic>
        <p:nvPicPr>
          <p:cNvPr id="14" name="Grafik 13">
            <a:extLst>
              <a:ext uri="{FF2B5EF4-FFF2-40B4-BE49-F238E27FC236}">
                <a16:creationId xmlns:a16="http://schemas.microsoft.com/office/drawing/2014/main" id="{D5EB2660-232A-4DEE-A7F8-18A2546257BA}"/>
              </a:ext>
            </a:extLst>
          </p:cNvPr>
          <p:cNvPicPr>
            <a:picLocks noChangeAspect="1"/>
          </p:cNvPicPr>
          <p:nvPr/>
        </p:nvPicPr>
        <p:blipFill>
          <a:blip r:embed="rId3"/>
          <a:stretch>
            <a:fillRect/>
          </a:stretch>
        </p:blipFill>
        <p:spPr>
          <a:xfrm>
            <a:off x="3430510" y="1003990"/>
            <a:ext cx="5543390" cy="5229264"/>
          </a:xfrm>
          <a:prstGeom prst="rect">
            <a:avLst/>
          </a:prstGeom>
        </p:spPr>
      </p:pic>
      <p:sp>
        <p:nvSpPr>
          <p:cNvPr id="15" name="Textfeld 14">
            <a:extLst>
              <a:ext uri="{FF2B5EF4-FFF2-40B4-BE49-F238E27FC236}">
                <a16:creationId xmlns:a16="http://schemas.microsoft.com/office/drawing/2014/main" id="{050F91FB-BEFD-4A10-BF72-9C124DE6E3F9}"/>
              </a:ext>
            </a:extLst>
          </p:cNvPr>
          <p:cNvSpPr txBox="1"/>
          <p:nvPr/>
        </p:nvSpPr>
        <p:spPr>
          <a:xfrm>
            <a:off x="7016313" y="983678"/>
            <a:ext cx="1957587" cy="276999"/>
          </a:xfrm>
          <a:prstGeom prst="rect">
            <a:avLst/>
          </a:prstGeom>
          <a:noFill/>
        </p:spPr>
        <p:txBody>
          <a:bodyPr wrap="none" rtlCol="0">
            <a:spAutoFit/>
          </a:bodyPr>
          <a:lstStyle/>
          <a:p>
            <a:r>
              <a:rPr lang="de-DE" sz="1200" dirty="0"/>
              <a:t>Source: </a:t>
            </a:r>
            <a:r>
              <a:rPr lang="de-DE" sz="1200" dirty="0" err="1"/>
              <a:t>CleanEnergyWire</a:t>
            </a:r>
            <a:endParaRPr lang="de-DE" sz="1200" dirty="0"/>
          </a:p>
        </p:txBody>
      </p:sp>
    </p:spTree>
    <p:extLst>
      <p:ext uri="{BB962C8B-B14F-4D97-AF65-F5344CB8AC3E}">
        <p14:creationId xmlns:p14="http://schemas.microsoft.com/office/powerpoint/2010/main" val="4359185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EBC07-FD99-461E-B6FF-69CCBD90AAE5}"/>
              </a:ext>
            </a:extLst>
          </p:cNvPr>
          <p:cNvSpPr>
            <a:spLocks noGrp="1"/>
          </p:cNvSpPr>
          <p:nvPr>
            <p:ph type="title"/>
          </p:nvPr>
        </p:nvSpPr>
        <p:spPr/>
        <p:txBody>
          <a:bodyPr/>
          <a:lstStyle/>
          <a:p>
            <a:r>
              <a:rPr lang="de-DE" sz="1800" dirty="0"/>
              <a:t>Strong </a:t>
            </a:r>
            <a:r>
              <a:rPr lang="de-DE" sz="1800" dirty="0" err="1"/>
              <a:t>dependency</a:t>
            </a:r>
            <a:r>
              <a:rPr lang="de-DE" sz="1800" dirty="0"/>
              <a:t> on </a:t>
            </a:r>
            <a:r>
              <a:rPr lang="de-DE" sz="1800" dirty="0" err="1"/>
              <a:t>Russian</a:t>
            </a:r>
            <a:r>
              <a:rPr lang="de-DE" sz="1800" dirty="0"/>
              <a:t> </a:t>
            </a:r>
            <a:r>
              <a:rPr lang="de-DE" sz="1800" dirty="0" err="1"/>
              <a:t>imports</a:t>
            </a:r>
            <a:r>
              <a:rPr lang="de-DE" sz="1800" dirty="0"/>
              <a:t> in Germany</a:t>
            </a:r>
          </a:p>
        </p:txBody>
      </p:sp>
      <mc:AlternateContent xmlns:mc="http://schemas.openxmlformats.org/markup-compatibility/2006" xmlns:cx1="http://schemas.microsoft.com/office/drawing/2015/9/8/chartex">
        <mc:Choice Requires="cx1">
          <p:graphicFrame>
            <p:nvGraphicFramePr>
              <p:cNvPr id="4" name="Diagramm 3">
                <a:extLst>
                  <a:ext uri="{FF2B5EF4-FFF2-40B4-BE49-F238E27FC236}">
                    <a16:creationId xmlns:a16="http://schemas.microsoft.com/office/drawing/2014/main" id="{837E5AD5-21CE-462F-966B-799296450B0A}"/>
                  </a:ext>
                </a:extLst>
              </p:cNvPr>
              <p:cNvGraphicFramePr/>
              <p:nvPr>
                <p:extLst>
                  <p:ext uri="{D42A27DB-BD31-4B8C-83A1-F6EECF244321}">
                    <p14:modId xmlns:p14="http://schemas.microsoft.com/office/powerpoint/2010/main" val="96178412"/>
                  </p:ext>
                </p:extLst>
              </p:nvPr>
            </p:nvGraphicFramePr>
            <p:xfrm>
              <a:off x="1115616" y="1713916"/>
              <a:ext cx="7466400" cy="337286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Diagramm 3">
                <a:extLst>
                  <a:ext uri="{FF2B5EF4-FFF2-40B4-BE49-F238E27FC236}">
                    <a16:creationId xmlns:a16="http://schemas.microsoft.com/office/drawing/2014/main" id="{837E5AD5-21CE-462F-966B-799296450B0A}"/>
                  </a:ext>
                </a:extLst>
              </p:cNvPr>
              <p:cNvPicPr>
                <a:picLocks noGrp="1" noRot="1" noChangeAspect="1" noMove="1" noResize="1" noEditPoints="1" noAdjustHandles="1" noChangeArrowheads="1" noChangeShapeType="1"/>
              </p:cNvPicPr>
              <p:nvPr/>
            </p:nvPicPr>
            <p:blipFill>
              <a:blip r:embed="rId3"/>
              <a:stretch>
                <a:fillRect/>
              </a:stretch>
            </p:blipFill>
            <p:spPr>
              <a:xfrm>
                <a:off x="1115616" y="1713916"/>
                <a:ext cx="7466400" cy="3372867"/>
              </a:xfrm>
              <a:prstGeom prst="rect">
                <a:avLst/>
              </a:prstGeom>
            </p:spPr>
          </p:pic>
        </mc:Fallback>
      </mc:AlternateContent>
      <p:cxnSp>
        <p:nvCxnSpPr>
          <p:cNvPr id="5" name="Gerader Verbinder 4">
            <a:extLst>
              <a:ext uri="{FF2B5EF4-FFF2-40B4-BE49-F238E27FC236}">
                <a16:creationId xmlns:a16="http://schemas.microsoft.com/office/drawing/2014/main" id="{478E113F-C2F1-4247-96DA-2E00B453F7A8}"/>
              </a:ext>
            </a:extLst>
          </p:cNvPr>
          <p:cNvCxnSpPr/>
          <p:nvPr/>
        </p:nvCxnSpPr>
        <p:spPr>
          <a:xfrm flipV="1">
            <a:off x="1322705" y="8038465"/>
            <a:ext cx="4911090" cy="0"/>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Rectangle 3">
            <a:extLst>
              <a:ext uri="{FF2B5EF4-FFF2-40B4-BE49-F238E27FC236}">
                <a16:creationId xmlns:a16="http://schemas.microsoft.com/office/drawing/2014/main" id="{2ACFB6E6-E221-4D46-B10D-333478713DC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4">
            <a:extLst>
              <a:ext uri="{FF2B5EF4-FFF2-40B4-BE49-F238E27FC236}">
                <a16:creationId xmlns:a16="http://schemas.microsoft.com/office/drawing/2014/main" id="{7815643D-2872-4A32-B2D6-9526844C3951}"/>
              </a:ext>
            </a:extLst>
          </p:cNvPr>
          <p:cNvSpPr>
            <a:spLocks noChangeArrowheads="1"/>
          </p:cNvSpPr>
          <p:nvPr/>
        </p:nvSpPr>
        <p:spPr bwMode="auto">
          <a:xfrm>
            <a:off x="1115219" y="5148340"/>
            <a:ext cx="761078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r>
              <a:rPr kumimoji="0" lang="de-DE" altLang="de-DE"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nmerkungen: Heizperiode mit Ausspeicherung (d.h. Netto-Rückgang des Speicherfüllstandes) zwischen Dezember und März; April bis November Einspeicherung (d.h. Netto-Erhöhung des Speicherfüllstands)</a:t>
            </a:r>
            <a:endParaRPr kumimoji="0" lang="de-DE" altLang="de-DE" sz="1200" b="0" i="0" u="none" strike="noStrike" cap="none" normalizeH="0" baseline="0" dirty="0" bmk="">
              <a:ln>
                <a:noFill/>
              </a:ln>
              <a:solidFill>
                <a:schemeClr val="tx1"/>
              </a:solidFill>
              <a:effectLst/>
            </a:endParaRPr>
          </a:p>
          <a:p>
            <a:pPr defTabSz="914400" eaLnBrk="0" hangingPunct="0"/>
            <a:r>
              <a:rPr kumimoji="0" lang="de-DE" altLang="de-DE" sz="1600" b="0" i="1" u="none" strike="noStrike" cap="none" normalizeH="0" baseline="0" dirty="0" bmk="">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Figure</a:t>
            </a:r>
            <a:r>
              <a:rPr lang="de-DE" altLang="de-DE" sz="1600" i="1" dirty="0" bmk="_Hlk106658206">
                <a:solidFill>
                  <a:srgbClr val="44546A"/>
                </a:solidFill>
                <a:latin typeface="Calibri" panose="020F0502020204030204" pitchFamily="34" charset="0"/>
                <a:cs typeface="Times New Roman" panose="02020603050405020304" pitchFamily="18" charset="0"/>
              </a:rPr>
              <a:t>: </a:t>
            </a:r>
            <a:r>
              <a:rPr lang="de-DE" sz="1600" i="1" dirty="0" bmk="">
                <a:solidFill>
                  <a:srgbClr val="44546A"/>
                </a:solidFill>
                <a:latin typeface="Calibri" panose="020F0502020204030204" pitchFamily="34" charset="0"/>
                <a:cs typeface="Times New Roman" panose="02020603050405020304" pitchFamily="18" charset="0"/>
              </a:rPr>
              <a:t>Box </a:t>
            </a:r>
            <a:r>
              <a:rPr lang="de-DE" sz="1600" i="1" dirty="0" err="1" bmk="">
                <a:solidFill>
                  <a:srgbClr val="44546A"/>
                </a:solidFill>
                <a:latin typeface="Calibri" panose="020F0502020204030204" pitchFamily="34" charset="0"/>
                <a:cs typeface="Times New Roman" panose="02020603050405020304" pitchFamily="18" charset="0"/>
              </a:rPr>
              <a:t>plot</a:t>
            </a:r>
            <a:r>
              <a:rPr lang="de-DE" sz="1600" i="1" dirty="0" bmk="">
                <a:solidFill>
                  <a:srgbClr val="44546A"/>
                </a:solidFill>
                <a:latin typeface="Calibri" panose="020F0502020204030204" pitchFamily="34" charset="0"/>
                <a:cs typeface="Times New Roman" panose="02020603050405020304" pitchFamily="18" charset="0"/>
              </a:rPr>
              <a:t> </a:t>
            </a:r>
            <a:r>
              <a:rPr lang="de-DE" sz="1600" i="1" dirty="0" err="1" bmk="">
                <a:solidFill>
                  <a:srgbClr val="44546A"/>
                </a:solidFill>
                <a:latin typeface="Calibri" panose="020F0502020204030204" pitchFamily="34" charset="0"/>
                <a:cs typeface="Times New Roman" panose="02020603050405020304" pitchFamily="18" charset="0"/>
              </a:rPr>
              <a:t>of</a:t>
            </a:r>
            <a:r>
              <a:rPr lang="de-DE" sz="1600" i="1" dirty="0" bmk="">
                <a:solidFill>
                  <a:srgbClr val="44546A"/>
                </a:solidFill>
                <a:latin typeface="Calibri" panose="020F0502020204030204" pitchFamily="34" charset="0"/>
                <a:cs typeface="Times New Roman" panose="02020603050405020304" pitchFamily="18" charset="0"/>
              </a:rPr>
              <a:t> German </a:t>
            </a:r>
            <a:r>
              <a:rPr lang="de-DE" sz="1600" i="1" dirty="0" err="1" bmk="">
                <a:solidFill>
                  <a:srgbClr val="44546A"/>
                </a:solidFill>
                <a:latin typeface="Calibri" panose="020F0502020204030204" pitchFamily="34" charset="0"/>
                <a:cs typeface="Times New Roman" panose="02020603050405020304" pitchFamily="18" charset="0"/>
              </a:rPr>
              <a:t>supply</a:t>
            </a:r>
            <a:r>
              <a:rPr lang="de-DE" sz="1600" i="1" dirty="0" bmk="">
                <a:solidFill>
                  <a:srgbClr val="44546A"/>
                </a:solidFill>
                <a:latin typeface="Calibri" panose="020F0502020204030204" pitchFamily="34" charset="0"/>
                <a:cs typeface="Times New Roman" panose="02020603050405020304" pitchFamily="18" charset="0"/>
              </a:rPr>
              <a:t> </a:t>
            </a:r>
            <a:r>
              <a:rPr lang="de-DE" sz="1600" i="1" dirty="0" err="1" bmk="">
                <a:solidFill>
                  <a:srgbClr val="44546A"/>
                </a:solidFill>
                <a:latin typeface="Calibri" panose="020F0502020204030204" pitchFamily="34" charset="0"/>
                <a:cs typeface="Times New Roman" panose="02020603050405020304" pitchFamily="18" charset="0"/>
              </a:rPr>
              <a:t>gap</a:t>
            </a:r>
            <a:r>
              <a:rPr lang="de-DE" sz="1600" i="1" dirty="0" bmk="">
                <a:solidFill>
                  <a:srgbClr val="44546A"/>
                </a:solidFill>
                <a:latin typeface="Calibri" panose="020F0502020204030204" pitchFamily="34" charset="0"/>
                <a:cs typeface="Times New Roman" panose="02020603050405020304" pitchFamily="18" charset="0"/>
              </a:rPr>
              <a:t> </a:t>
            </a:r>
            <a:r>
              <a:rPr lang="de-DE" sz="1600" i="1" dirty="0" err="1" bmk="">
                <a:solidFill>
                  <a:srgbClr val="44546A"/>
                </a:solidFill>
                <a:latin typeface="Calibri" panose="020F0502020204030204" pitchFamily="34" charset="0"/>
                <a:cs typeface="Times New Roman" panose="02020603050405020304" pitchFamily="18" charset="0"/>
              </a:rPr>
              <a:t>taking</a:t>
            </a:r>
            <a:r>
              <a:rPr lang="de-DE" sz="1600" i="1" dirty="0" bmk="">
                <a:solidFill>
                  <a:srgbClr val="44546A"/>
                </a:solidFill>
                <a:latin typeface="Calibri" panose="020F0502020204030204" pitchFamily="34" charset="0"/>
                <a:cs typeface="Times New Roman" panose="02020603050405020304" pitchFamily="18" charset="0"/>
              </a:rPr>
              <a:t> </a:t>
            </a:r>
            <a:r>
              <a:rPr lang="de-DE" sz="1600" i="1" dirty="0" err="1" bmk="">
                <a:solidFill>
                  <a:srgbClr val="44546A"/>
                </a:solidFill>
                <a:latin typeface="Calibri" panose="020F0502020204030204" pitchFamily="34" charset="0"/>
                <a:cs typeface="Times New Roman" panose="02020603050405020304" pitchFamily="18" charset="0"/>
              </a:rPr>
              <a:t>into</a:t>
            </a:r>
            <a:r>
              <a:rPr lang="de-DE" sz="1600" i="1" dirty="0" bmk="">
                <a:solidFill>
                  <a:srgbClr val="44546A"/>
                </a:solidFill>
                <a:latin typeface="Calibri" panose="020F0502020204030204" pitchFamily="34" charset="0"/>
                <a:cs typeface="Times New Roman" panose="02020603050405020304" pitchFamily="18" charset="0"/>
              </a:rPr>
              <a:t> </a:t>
            </a:r>
            <a:r>
              <a:rPr lang="de-DE" sz="1600" i="1" dirty="0" err="1" bmk="">
                <a:solidFill>
                  <a:srgbClr val="44546A"/>
                </a:solidFill>
                <a:latin typeface="Calibri" panose="020F0502020204030204" pitchFamily="34" charset="0"/>
                <a:cs typeface="Times New Roman" panose="02020603050405020304" pitchFamily="18" charset="0"/>
              </a:rPr>
              <a:t>account</a:t>
            </a:r>
            <a:r>
              <a:rPr lang="de-DE" sz="1600" i="1" dirty="0" bmk="">
                <a:solidFill>
                  <a:srgbClr val="44546A"/>
                </a:solidFill>
                <a:latin typeface="Calibri" panose="020F0502020204030204" pitchFamily="34" charset="0"/>
                <a:cs typeface="Times New Roman" panose="02020603050405020304" pitchFamily="18" charset="0"/>
              </a:rPr>
              <a:t> </a:t>
            </a:r>
            <a:r>
              <a:rPr lang="de-DE" sz="1600" i="1" dirty="0" err="1" bmk="">
                <a:solidFill>
                  <a:srgbClr val="44546A"/>
                </a:solidFill>
                <a:latin typeface="Calibri" panose="020F0502020204030204" pitchFamily="34" charset="0"/>
                <a:cs typeface="Times New Roman" panose="02020603050405020304" pitchFamily="18" charset="0"/>
              </a:rPr>
              <a:t>various</a:t>
            </a:r>
            <a:r>
              <a:rPr lang="de-DE" sz="1600" i="1" dirty="0" bmk="">
                <a:solidFill>
                  <a:srgbClr val="44546A"/>
                </a:solidFill>
                <a:latin typeface="Calibri" panose="020F0502020204030204" pitchFamily="34" charset="0"/>
                <a:cs typeface="Times New Roman" panose="02020603050405020304" pitchFamily="18" charset="0"/>
              </a:rPr>
              <a:t> </a:t>
            </a:r>
            <a:r>
              <a:rPr lang="de-DE" sz="1600" i="1" dirty="0" err="1" bmk="">
                <a:solidFill>
                  <a:srgbClr val="44546A"/>
                </a:solidFill>
                <a:latin typeface="Calibri" panose="020F0502020204030204" pitchFamily="34" charset="0"/>
                <a:cs typeface="Times New Roman" panose="02020603050405020304" pitchFamily="18" charset="0"/>
              </a:rPr>
              <a:t>scenarios</a:t>
            </a:r>
            <a:r>
              <a:rPr lang="de-DE" sz="1600" i="1" dirty="0" bmk="">
                <a:solidFill>
                  <a:srgbClr val="44546A"/>
                </a:solidFill>
                <a:latin typeface="Calibri" panose="020F0502020204030204" pitchFamily="34" charset="0"/>
                <a:cs typeface="Times New Roman" panose="02020603050405020304" pitchFamily="18" charset="0"/>
              </a:rPr>
              <a:t> </a:t>
            </a:r>
            <a:r>
              <a:rPr lang="de-DE" sz="1600" i="1" dirty="0" err="1" bmk="">
                <a:solidFill>
                  <a:srgbClr val="44546A"/>
                </a:solidFill>
                <a:latin typeface="Calibri" panose="020F0502020204030204" pitchFamily="34" charset="0"/>
                <a:cs typeface="Times New Roman" panose="02020603050405020304" pitchFamily="18" charset="0"/>
              </a:rPr>
              <a:t>for</a:t>
            </a:r>
            <a:r>
              <a:rPr lang="de-DE" sz="1600" i="1" dirty="0" bmk="">
                <a:solidFill>
                  <a:srgbClr val="44546A"/>
                </a:solidFill>
                <a:latin typeface="Calibri" panose="020F0502020204030204" pitchFamily="34" charset="0"/>
                <a:cs typeface="Times New Roman" panose="02020603050405020304" pitchFamily="18" charset="0"/>
              </a:rPr>
              <a:t> </a:t>
            </a:r>
            <a:r>
              <a:rPr lang="de-DE" sz="1600" i="1" dirty="0" err="1" bmk="">
                <a:solidFill>
                  <a:srgbClr val="44546A"/>
                </a:solidFill>
                <a:latin typeface="Calibri" panose="020F0502020204030204" pitchFamily="34" charset="0"/>
                <a:cs typeface="Times New Roman" panose="02020603050405020304" pitchFamily="18" charset="0"/>
              </a:rPr>
              <a:t>storage</a:t>
            </a:r>
            <a:r>
              <a:rPr lang="de-DE" sz="1600" i="1" dirty="0" bmk="">
                <a:solidFill>
                  <a:srgbClr val="44546A"/>
                </a:solidFill>
                <a:latin typeface="Calibri" panose="020F0502020204030204" pitchFamily="34" charset="0"/>
                <a:cs typeface="Times New Roman" panose="02020603050405020304" pitchFamily="18" charset="0"/>
              </a:rPr>
              <a:t> </a:t>
            </a:r>
            <a:r>
              <a:rPr lang="de-DE" sz="1600" i="1" dirty="0" err="1" bmk="">
                <a:solidFill>
                  <a:srgbClr val="44546A"/>
                </a:solidFill>
                <a:latin typeface="Calibri" panose="020F0502020204030204" pitchFamily="34" charset="0"/>
                <a:cs typeface="Times New Roman" panose="02020603050405020304" pitchFamily="18" charset="0"/>
              </a:rPr>
              <a:t>rules</a:t>
            </a:r>
            <a:r>
              <a:rPr lang="de-DE" sz="1600" i="1" dirty="0" bmk="">
                <a:solidFill>
                  <a:srgbClr val="44546A"/>
                </a:solidFill>
                <a:latin typeface="Calibri" panose="020F0502020204030204" pitchFamily="34" charset="0"/>
                <a:cs typeface="Times New Roman" panose="02020603050405020304" pitchFamily="18" charset="0"/>
              </a:rPr>
              <a:t> and alternative </a:t>
            </a:r>
            <a:r>
              <a:rPr lang="de-DE" sz="1600" i="1" dirty="0" err="1" bmk="">
                <a:solidFill>
                  <a:srgbClr val="44546A"/>
                </a:solidFill>
                <a:latin typeface="Calibri" panose="020F0502020204030204" pitchFamily="34" charset="0"/>
                <a:cs typeface="Times New Roman" panose="02020603050405020304" pitchFamily="18" charset="0"/>
              </a:rPr>
              <a:t>supplies</a:t>
            </a:r>
            <a:endParaRPr lang="de-DE" sz="1600" i="1" dirty="0" bmk="">
              <a:solidFill>
                <a:srgbClr val="44546A"/>
              </a:solidFill>
              <a:latin typeface="Calibri" panose="020F0502020204030204" pitchFamily="34" charset="0"/>
              <a:cs typeface="Times New Roman" panose="02020603050405020304" pitchFamily="18" charset="0"/>
            </a:endParaRPr>
          </a:p>
        </p:txBody>
      </p:sp>
      <p:cxnSp>
        <p:nvCxnSpPr>
          <p:cNvPr id="9" name="Gerader Verbinder 8">
            <a:extLst>
              <a:ext uri="{FF2B5EF4-FFF2-40B4-BE49-F238E27FC236}">
                <a16:creationId xmlns:a16="http://schemas.microsoft.com/office/drawing/2014/main" id="{27855BEF-FE16-4F57-8243-986F64A43CC0}"/>
              </a:ext>
            </a:extLst>
          </p:cNvPr>
          <p:cNvCxnSpPr>
            <a:cxnSpLocks/>
          </p:cNvCxnSpPr>
          <p:nvPr/>
        </p:nvCxnSpPr>
        <p:spPr>
          <a:xfrm>
            <a:off x="1562100" y="3573016"/>
            <a:ext cx="6898332" cy="0"/>
          </a:xfrm>
          <a:prstGeom prst="line">
            <a:avLst/>
          </a:prstGeom>
          <a:ln>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sp>
        <p:nvSpPr>
          <p:cNvPr id="3" name="Textfeld 2">
            <a:extLst>
              <a:ext uri="{FF2B5EF4-FFF2-40B4-BE49-F238E27FC236}">
                <a16:creationId xmlns:a16="http://schemas.microsoft.com/office/drawing/2014/main" id="{157D96F8-B30A-4303-9CFD-FD3B968EE81B}"/>
              </a:ext>
            </a:extLst>
          </p:cNvPr>
          <p:cNvSpPr txBox="1"/>
          <p:nvPr/>
        </p:nvSpPr>
        <p:spPr>
          <a:xfrm>
            <a:off x="801534" y="1171181"/>
            <a:ext cx="8238153" cy="369332"/>
          </a:xfrm>
          <a:prstGeom prst="rect">
            <a:avLst/>
          </a:prstGeom>
          <a:noFill/>
        </p:spPr>
        <p:txBody>
          <a:bodyPr wrap="none" rtlCol="0">
            <a:spAutoFit/>
          </a:bodyPr>
          <a:lstStyle/>
          <a:p>
            <a:r>
              <a:rPr lang="de-DE" dirty="0"/>
              <a:t>Supply </a:t>
            </a:r>
            <a:r>
              <a:rPr lang="de-DE" dirty="0" err="1"/>
              <a:t>gaps</a:t>
            </a:r>
            <a:r>
              <a:rPr lang="de-DE" dirty="0"/>
              <a:t> in </a:t>
            </a:r>
            <a:r>
              <a:rPr lang="de-DE" dirty="0" err="1"/>
              <a:t>winter</a:t>
            </a:r>
            <a:r>
              <a:rPr lang="de-DE" dirty="0"/>
              <a:t> </a:t>
            </a:r>
            <a:r>
              <a:rPr lang="de-DE" dirty="0" err="1"/>
              <a:t>months</a:t>
            </a:r>
            <a:r>
              <a:rPr lang="de-DE" dirty="0"/>
              <a:t> in Germany </a:t>
            </a:r>
            <a:r>
              <a:rPr lang="de-DE" dirty="0" err="1"/>
              <a:t>if</a:t>
            </a:r>
            <a:r>
              <a:rPr lang="de-DE" dirty="0"/>
              <a:t> </a:t>
            </a:r>
            <a:r>
              <a:rPr lang="de-DE" dirty="0" err="1"/>
              <a:t>Russian</a:t>
            </a:r>
            <a:r>
              <a:rPr lang="de-DE" dirty="0"/>
              <a:t> </a:t>
            </a:r>
            <a:r>
              <a:rPr lang="de-DE" dirty="0" err="1"/>
              <a:t>natural</a:t>
            </a:r>
            <a:r>
              <a:rPr lang="de-DE" dirty="0"/>
              <a:t> gas </a:t>
            </a:r>
            <a:r>
              <a:rPr lang="de-DE" dirty="0" err="1"/>
              <a:t>exports</a:t>
            </a:r>
            <a:r>
              <a:rPr lang="de-DE" dirty="0"/>
              <a:t> </a:t>
            </a:r>
            <a:r>
              <a:rPr lang="de-DE" dirty="0" err="1"/>
              <a:t>cease</a:t>
            </a:r>
            <a:endParaRPr lang="de-DE" dirty="0"/>
          </a:p>
        </p:txBody>
      </p:sp>
      <p:pic>
        <p:nvPicPr>
          <p:cNvPr id="10" name="Grafik 9">
            <a:extLst>
              <a:ext uri="{FF2B5EF4-FFF2-40B4-BE49-F238E27FC236}">
                <a16:creationId xmlns:a16="http://schemas.microsoft.com/office/drawing/2014/main" id="{F13B3420-63FB-414F-9736-ED11B07A4CD5}"/>
              </a:ext>
            </a:extLst>
          </p:cNvPr>
          <p:cNvPicPr/>
          <p:nvPr/>
        </p:nvPicPr>
        <p:blipFill>
          <a:blip r:embed="rId4"/>
          <a:stretch>
            <a:fillRect/>
          </a:stretch>
        </p:blipFill>
        <p:spPr>
          <a:xfrm>
            <a:off x="7884000" y="6642000"/>
            <a:ext cx="881633" cy="166687"/>
          </a:xfrm>
          <a:prstGeom prst="rect">
            <a:avLst/>
          </a:prstGeom>
        </p:spPr>
      </p:pic>
    </p:spTree>
    <p:extLst>
      <p:ext uri="{BB962C8B-B14F-4D97-AF65-F5344CB8AC3E}">
        <p14:creationId xmlns:p14="http://schemas.microsoft.com/office/powerpoint/2010/main" val="1840921524"/>
      </p:ext>
    </p:extLst>
  </p:cSld>
  <p:clrMapOvr>
    <a:masterClrMapping/>
  </p:clrMapOvr>
  <p:transition>
    <p:strips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E6B5D-F24D-4669-968E-599A44B6B9F8}"/>
              </a:ext>
            </a:extLst>
          </p:cNvPr>
          <p:cNvSpPr>
            <a:spLocks noGrp="1"/>
          </p:cNvSpPr>
          <p:nvPr>
            <p:ph type="title"/>
          </p:nvPr>
        </p:nvSpPr>
        <p:spPr/>
        <p:txBody>
          <a:bodyPr/>
          <a:lstStyle/>
          <a:p>
            <a:r>
              <a:rPr lang="de-DE" sz="1800" dirty="0"/>
              <a:t>The </a:t>
            </a:r>
            <a:r>
              <a:rPr lang="de-DE" sz="1800" dirty="0" err="1"/>
              <a:t>new</a:t>
            </a:r>
            <a:r>
              <a:rPr lang="de-DE" sz="1800" dirty="0"/>
              <a:t> </a:t>
            </a:r>
            <a:r>
              <a:rPr lang="de-DE" sz="1800" dirty="0" err="1"/>
              <a:t>reality</a:t>
            </a:r>
            <a:r>
              <a:rPr lang="de-DE" sz="1800" dirty="0"/>
              <a:t>: European </a:t>
            </a:r>
            <a:r>
              <a:rPr lang="de-DE" sz="1800" dirty="0" err="1"/>
              <a:t>supplies</a:t>
            </a:r>
            <a:r>
              <a:rPr lang="de-DE" sz="1800" dirty="0"/>
              <a:t> </a:t>
            </a:r>
            <a:r>
              <a:rPr lang="de-DE" sz="1800" dirty="0" err="1"/>
              <a:t>relying</a:t>
            </a:r>
            <a:r>
              <a:rPr lang="de-DE" sz="1800" dirty="0"/>
              <a:t> on </a:t>
            </a:r>
            <a:r>
              <a:rPr lang="de-DE" sz="1800" dirty="0" err="1"/>
              <a:t>Norway</a:t>
            </a:r>
            <a:r>
              <a:rPr lang="de-DE" sz="1800" dirty="0"/>
              <a:t> and … LNG</a:t>
            </a:r>
          </a:p>
        </p:txBody>
      </p:sp>
      <p:sp>
        <p:nvSpPr>
          <p:cNvPr id="3" name="Textplatzhalter 2">
            <a:extLst>
              <a:ext uri="{FF2B5EF4-FFF2-40B4-BE49-F238E27FC236}">
                <a16:creationId xmlns:a16="http://schemas.microsoft.com/office/drawing/2014/main" id="{54946BFD-A66E-4071-93C0-D4127DAE4E89}"/>
              </a:ext>
            </a:extLst>
          </p:cNvPr>
          <p:cNvSpPr>
            <a:spLocks noGrp="1"/>
          </p:cNvSpPr>
          <p:nvPr>
            <p:ph type="body" sz="quarter" idx="18"/>
          </p:nvPr>
        </p:nvSpPr>
        <p:spPr/>
        <p:txBody>
          <a:bodyPr/>
          <a:lstStyle/>
          <a:p>
            <a:endParaRPr lang="de-DE" dirty="0"/>
          </a:p>
        </p:txBody>
      </p:sp>
      <p:sp>
        <p:nvSpPr>
          <p:cNvPr id="4" name="Datumsplatzhalter 3">
            <a:extLst>
              <a:ext uri="{FF2B5EF4-FFF2-40B4-BE49-F238E27FC236}">
                <a16:creationId xmlns:a16="http://schemas.microsoft.com/office/drawing/2014/main" id="{6727B46F-48DB-4A44-B7A8-76661885F09A}"/>
              </a:ext>
            </a:extLst>
          </p:cNvPr>
          <p:cNvSpPr>
            <a:spLocks noGrp="1"/>
          </p:cNvSpPr>
          <p:nvPr>
            <p:ph type="dt" sz="half" idx="19"/>
          </p:nvPr>
        </p:nvSpPr>
        <p:spPr/>
        <p:txBody>
          <a:bodyPr/>
          <a:lstStyle/>
          <a:p>
            <a:pPr>
              <a:defRPr/>
            </a:pPr>
            <a:r>
              <a:rPr lang="de-DE"/>
              <a:t>Franziska Holz // 29.11.2022</a:t>
            </a:r>
            <a:endParaRPr lang="de-DE" dirty="0"/>
          </a:p>
        </p:txBody>
      </p:sp>
      <p:sp>
        <p:nvSpPr>
          <p:cNvPr id="5" name="Fußzeilenplatzhalter 4">
            <a:extLst>
              <a:ext uri="{FF2B5EF4-FFF2-40B4-BE49-F238E27FC236}">
                <a16:creationId xmlns:a16="http://schemas.microsoft.com/office/drawing/2014/main" id="{C31E907E-4203-46B8-ABA3-4C3F94AE5CED}"/>
              </a:ext>
            </a:extLst>
          </p:cNvPr>
          <p:cNvSpPr>
            <a:spLocks noGrp="1"/>
          </p:cNvSpPr>
          <p:nvPr>
            <p:ph type="ftr" sz="quarter" idx="20"/>
          </p:nvPr>
        </p:nvSpPr>
        <p:spPr/>
        <p:txBody>
          <a:bodyPr/>
          <a:lstStyle/>
          <a:p>
            <a:pPr>
              <a:defRPr/>
            </a:pPr>
            <a:r>
              <a:rPr lang="en-US"/>
              <a:t>European gas markets between Ukraine war today and climate neutrality in the future</a:t>
            </a:r>
            <a:endParaRPr lang="de-DE" dirty="0"/>
          </a:p>
        </p:txBody>
      </p:sp>
      <p:sp>
        <p:nvSpPr>
          <p:cNvPr id="6" name="Foliennummernplatzhalter 5">
            <a:extLst>
              <a:ext uri="{FF2B5EF4-FFF2-40B4-BE49-F238E27FC236}">
                <a16:creationId xmlns:a16="http://schemas.microsoft.com/office/drawing/2014/main" id="{BBF62660-1131-4020-AD82-67F2FD2B54A4}"/>
              </a:ext>
            </a:extLst>
          </p:cNvPr>
          <p:cNvSpPr>
            <a:spLocks noGrp="1"/>
          </p:cNvSpPr>
          <p:nvPr>
            <p:ph type="sldNum" sz="quarter" idx="21"/>
          </p:nvPr>
        </p:nvSpPr>
        <p:spPr/>
        <p:txBody>
          <a:bodyPr/>
          <a:lstStyle/>
          <a:p>
            <a:fld id="{0A013803-4526-4645-B715-105BE440F5D7}" type="slidenum">
              <a:rPr lang="de-DE" smtClean="0"/>
              <a:pPr/>
              <a:t>9</a:t>
            </a:fld>
            <a:endParaRPr lang="de-DE" dirty="0"/>
          </a:p>
        </p:txBody>
      </p:sp>
      <p:pic>
        <p:nvPicPr>
          <p:cNvPr id="7" name="Grafik 6">
            <a:extLst>
              <a:ext uri="{FF2B5EF4-FFF2-40B4-BE49-F238E27FC236}">
                <a16:creationId xmlns:a16="http://schemas.microsoft.com/office/drawing/2014/main" id="{5FC008B0-3A27-4C33-8768-C44A10414183}"/>
              </a:ext>
            </a:extLst>
          </p:cNvPr>
          <p:cNvPicPr>
            <a:picLocks noChangeAspect="1"/>
          </p:cNvPicPr>
          <p:nvPr/>
        </p:nvPicPr>
        <p:blipFill>
          <a:blip r:embed="rId2"/>
          <a:stretch>
            <a:fillRect/>
          </a:stretch>
        </p:blipFill>
        <p:spPr>
          <a:xfrm>
            <a:off x="165469" y="1100085"/>
            <a:ext cx="8854112" cy="4671768"/>
          </a:xfrm>
          <a:prstGeom prst="rect">
            <a:avLst/>
          </a:prstGeom>
        </p:spPr>
      </p:pic>
      <p:sp>
        <p:nvSpPr>
          <p:cNvPr id="8" name="Textfeld 7">
            <a:extLst>
              <a:ext uri="{FF2B5EF4-FFF2-40B4-BE49-F238E27FC236}">
                <a16:creationId xmlns:a16="http://schemas.microsoft.com/office/drawing/2014/main" id="{83D12841-EF6E-4E77-BC65-499B988313F7}"/>
              </a:ext>
            </a:extLst>
          </p:cNvPr>
          <p:cNvSpPr txBox="1"/>
          <p:nvPr/>
        </p:nvSpPr>
        <p:spPr>
          <a:xfrm>
            <a:off x="1043608" y="5918038"/>
            <a:ext cx="3406702" cy="307777"/>
          </a:xfrm>
          <a:prstGeom prst="rect">
            <a:avLst/>
          </a:prstGeom>
          <a:noFill/>
        </p:spPr>
        <p:txBody>
          <a:bodyPr wrap="none" rtlCol="0">
            <a:spAutoFit/>
          </a:bodyPr>
          <a:lstStyle/>
          <a:p>
            <a:r>
              <a:rPr lang="de-DE" sz="1400" dirty="0"/>
              <a:t>Source: https://gasdashboard.entsog.eu/</a:t>
            </a:r>
          </a:p>
        </p:txBody>
      </p:sp>
      <p:sp>
        <p:nvSpPr>
          <p:cNvPr id="9" name="Textfeld 8">
            <a:extLst>
              <a:ext uri="{FF2B5EF4-FFF2-40B4-BE49-F238E27FC236}">
                <a16:creationId xmlns:a16="http://schemas.microsoft.com/office/drawing/2014/main" id="{6378A5C3-88F8-41DC-891E-A36791F10AE1}"/>
              </a:ext>
            </a:extLst>
          </p:cNvPr>
          <p:cNvSpPr txBox="1"/>
          <p:nvPr/>
        </p:nvSpPr>
        <p:spPr>
          <a:xfrm>
            <a:off x="6728948" y="1164281"/>
            <a:ext cx="2304256" cy="369332"/>
          </a:xfrm>
          <a:prstGeom prst="rect">
            <a:avLst/>
          </a:prstGeom>
          <a:noFill/>
        </p:spPr>
        <p:txBody>
          <a:bodyPr wrap="square" rtlCol="0">
            <a:spAutoFit/>
          </a:bodyPr>
          <a:lstStyle/>
          <a:p>
            <a:r>
              <a:rPr lang="de-DE" dirty="0"/>
              <a:t>20 November 2022</a:t>
            </a:r>
          </a:p>
        </p:txBody>
      </p:sp>
      <p:pic>
        <p:nvPicPr>
          <p:cNvPr id="10" name="Grafik 9">
            <a:extLst>
              <a:ext uri="{FF2B5EF4-FFF2-40B4-BE49-F238E27FC236}">
                <a16:creationId xmlns:a16="http://schemas.microsoft.com/office/drawing/2014/main" id="{8868FBB4-D3C5-4626-8356-DE0E016CE96D}"/>
              </a:ext>
            </a:extLst>
          </p:cNvPr>
          <p:cNvPicPr/>
          <p:nvPr/>
        </p:nvPicPr>
        <p:blipFill>
          <a:blip r:embed="rId3"/>
          <a:stretch>
            <a:fillRect/>
          </a:stretch>
        </p:blipFill>
        <p:spPr>
          <a:xfrm>
            <a:off x="7884000" y="6642000"/>
            <a:ext cx="881633" cy="166687"/>
          </a:xfrm>
          <a:prstGeom prst="rect">
            <a:avLst/>
          </a:prstGeom>
        </p:spPr>
      </p:pic>
    </p:spTree>
    <p:extLst>
      <p:ext uri="{BB962C8B-B14F-4D97-AF65-F5344CB8AC3E}">
        <p14:creationId xmlns:p14="http://schemas.microsoft.com/office/powerpoint/2010/main" val="1551306515"/>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w_powerpoint-vorlage_en_kurz">
  <a:themeElements>
    <a:clrScheme name="DIW">
      <a:dk1>
        <a:srgbClr val="131313"/>
      </a:dk1>
      <a:lt1>
        <a:sysClr val="window" lastClr="FFFFFF"/>
      </a:lt1>
      <a:dk2>
        <a:srgbClr val="5F6C73"/>
      </a:dk2>
      <a:lt2>
        <a:srgbClr val="D1D6DA"/>
      </a:lt2>
      <a:accent1>
        <a:srgbClr val="00786B"/>
      </a:accent1>
      <a:accent2>
        <a:srgbClr val="5E7C8F"/>
      </a:accent2>
      <a:accent3>
        <a:srgbClr val="195A96"/>
      </a:accent3>
      <a:accent4>
        <a:srgbClr val="B47DAF"/>
      </a:accent4>
      <a:accent5>
        <a:srgbClr val="F0323C"/>
      </a:accent5>
      <a:accent6>
        <a:srgbClr val="CD965F"/>
      </a:accent6>
      <a:hlink>
        <a:srgbClr val="000000"/>
      </a:hlink>
      <a:folHlink>
        <a:srgbClr val="000000"/>
      </a:folHlink>
    </a:clrScheme>
    <a:fontScheme name="DIW 1">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F989D"/>
        </a:solidFill>
        <a:ln>
          <a:noFill/>
        </a:ln>
        <a:effectLst/>
      </a:spPr>
      <a:bodyPr anchor="ctr"/>
      <a:lstStyle>
        <a:defPPr algn="ctr" fontAlgn="auto">
          <a:spcBef>
            <a:spcPts val="0"/>
          </a:spcBef>
          <a:spcAft>
            <a:spcPts val="0"/>
          </a:spcAf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solidFill>
          <a:srgbClr val="6DA5D5"/>
        </a:solidFill>
        <a:ln w="9525">
          <a:noFill/>
          <a:miter lim="800000"/>
          <a:headEnd/>
          <a:tailEnd/>
        </a:ln>
      </a:spPr>
      <a:bodyPr lIns="432000" tIns="0" rIns="720000" bIns="0">
        <a:prstTxWarp prst="textNoShape">
          <a:avLst/>
        </a:prstTxWarp>
      </a:bodyPr>
      <a:lstStyle>
        <a:defPPr marL="323850" indent="-323850" eaLnBrk="0" hangingPunct="0">
          <a:lnSpc>
            <a:spcPct val="120000"/>
          </a:lnSpc>
          <a:spcAft>
            <a:spcPts val="1000"/>
          </a:spcAft>
          <a:buClr>
            <a:schemeClr val="tx2"/>
          </a:buClr>
          <a:buSzPct val="85000"/>
          <a:defRPr sz="1100" dirty="0">
            <a:solidFill>
              <a:schemeClr val="tx2"/>
            </a:solidFill>
            <a:ea typeface="Arial" pitchFamily="-65" charset="0"/>
            <a:cs typeface="Arial" pitchFamily="-65" charset="0"/>
          </a:defRPr>
        </a:defPPr>
      </a:lstStyle>
    </a:txDef>
  </a:objectDefaults>
  <a:extraClrSchemeLst/>
  <a:extLst>
    <a:ext uri="{05A4C25C-085E-4340-85A3-A5531E510DB2}">
      <thm15:themeFamily xmlns:thm15="http://schemas.microsoft.com/office/thememl/2012/main" name="cd_diw_powerpoint-vorlage_en_kurz_2019.potx" id="{DE1F1A8B-8F22-417E-B2D3-3BEAC483DC13}" vid="{E9742967-4773-476F-A9F0-E412CD764650}"/>
    </a:ext>
  </a:extLst>
</a:theme>
</file>

<file path=ppt/theme/theme2.xml><?xml version="1.0" encoding="utf-8"?>
<a:theme xmlns:a="http://schemas.openxmlformats.org/drawingml/2006/main" name="Kapitel-Intro">
  <a:themeElements>
    <a:clrScheme name="DIW 1">
      <a:dk1>
        <a:srgbClr val="131313"/>
      </a:dk1>
      <a:lt1>
        <a:sysClr val="window" lastClr="FFFFFF"/>
      </a:lt1>
      <a:dk2>
        <a:srgbClr val="5F6C73"/>
      </a:dk2>
      <a:lt2>
        <a:srgbClr val="D1D6DA"/>
      </a:lt2>
      <a:accent1>
        <a:srgbClr val="00786B"/>
      </a:accent1>
      <a:accent2>
        <a:srgbClr val="5E7C8F"/>
      </a:accent2>
      <a:accent3>
        <a:srgbClr val="195A96"/>
      </a:accent3>
      <a:accent4>
        <a:srgbClr val="B47DAF"/>
      </a:accent4>
      <a:accent5>
        <a:srgbClr val="F0323C"/>
      </a:accent5>
      <a:accent6>
        <a:srgbClr val="CD965F"/>
      </a:accent6>
      <a:hlink>
        <a:srgbClr val="000000"/>
      </a:hlink>
      <a:folHlink>
        <a:srgbClr val="000000"/>
      </a:folHlink>
    </a:clrScheme>
    <a:fontScheme name="DIW 1">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F989D"/>
        </a:solidFill>
        <a:ln>
          <a:noFill/>
        </a:ln>
        <a:effectLst/>
      </a:spPr>
      <a:bodyPr anchor="ctr"/>
      <a:lstStyle>
        <a:defPPr algn="ctr" fontAlgn="auto">
          <a:spcBef>
            <a:spcPts val="0"/>
          </a:spcBef>
          <a:spcAft>
            <a:spcPts val="0"/>
          </a:spcAf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solidFill>
          <a:srgbClr val="6DA5D5"/>
        </a:solidFill>
        <a:ln w="9525">
          <a:noFill/>
          <a:miter lim="800000"/>
          <a:headEnd/>
          <a:tailEnd/>
        </a:ln>
      </a:spPr>
      <a:bodyPr lIns="432000" tIns="0" rIns="720000" bIns="0">
        <a:prstTxWarp prst="textNoShape">
          <a:avLst/>
        </a:prstTxWarp>
      </a:bodyPr>
      <a:lstStyle>
        <a:defPPr marL="323850" indent="-323850" eaLnBrk="0" hangingPunct="0">
          <a:lnSpc>
            <a:spcPct val="120000"/>
          </a:lnSpc>
          <a:spcAft>
            <a:spcPts val="1000"/>
          </a:spcAft>
          <a:buClr>
            <a:schemeClr val="tx2"/>
          </a:buClr>
          <a:buSzPct val="85000"/>
          <a:defRPr sz="1100" dirty="0">
            <a:solidFill>
              <a:schemeClr val="tx2"/>
            </a:solidFill>
            <a:ea typeface="Arial" pitchFamily="-65" charset="0"/>
            <a:cs typeface="Arial" pitchFamily="-65" charset="0"/>
          </a:defRPr>
        </a:defPPr>
      </a:lstStyle>
    </a:txDef>
  </a:objectDefaults>
  <a:extraClrSchemeLst/>
  <a:extLst>
    <a:ext uri="{05A4C25C-085E-4340-85A3-A5531E510DB2}">
      <thm15:themeFamily xmlns:thm15="http://schemas.microsoft.com/office/thememl/2012/main" name="cd_diw_powerpoint-vorlage_en_kurz_2019.potx" id="{DE1F1A8B-8F22-417E-B2D3-3BEAC483DC13}" vid="{E80CA3D1-9D91-48DA-96D5-AB946DEEAFE4}"/>
    </a:ext>
  </a:extLst>
</a:theme>
</file>

<file path=ppt/theme/theme3.xml><?xml version="1.0" encoding="utf-8"?>
<a:theme xmlns:a="http://schemas.openxmlformats.org/drawingml/2006/main" name="Content">
  <a:themeElements>
    <a:clrScheme name="DIW 1">
      <a:dk1>
        <a:srgbClr val="131313"/>
      </a:dk1>
      <a:lt1>
        <a:sysClr val="window" lastClr="FFFFFF"/>
      </a:lt1>
      <a:dk2>
        <a:srgbClr val="5F6C73"/>
      </a:dk2>
      <a:lt2>
        <a:srgbClr val="D1D6DA"/>
      </a:lt2>
      <a:accent1>
        <a:srgbClr val="00786B"/>
      </a:accent1>
      <a:accent2>
        <a:srgbClr val="5E7C8F"/>
      </a:accent2>
      <a:accent3>
        <a:srgbClr val="195A96"/>
      </a:accent3>
      <a:accent4>
        <a:srgbClr val="B47DAF"/>
      </a:accent4>
      <a:accent5>
        <a:srgbClr val="F0323C"/>
      </a:accent5>
      <a:accent6>
        <a:srgbClr val="CD965F"/>
      </a:accent6>
      <a:hlink>
        <a:srgbClr val="000000"/>
      </a:hlink>
      <a:folHlink>
        <a:srgbClr val="000000"/>
      </a:folHlink>
    </a:clrScheme>
    <a:fontScheme name="DI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cd_diw_powerpoint-vorlage_en_kurz_2019.potx" id="{DE1F1A8B-8F22-417E-B2D3-3BEAC483DC13}" vid="{43FD875A-DF62-4F33-B6DA-3FE240C9242F}"/>
    </a:ext>
  </a:extLst>
</a:theme>
</file>

<file path=ppt/theme/theme4.xml><?xml version="1.0" encoding="utf-8"?>
<a:theme xmlns:a="http://schemas.openxmlformats.org/drawingml/2006/main" name="Schlussfolie">
  <a:themeElements>
    <a:clrScheme name="DIW 1">
      <a:dk1>
        <a:srgbClr val="131313"/>
      </a:dk1>
      <a:lt1>
        <a:sysClr val="window" lastClr="FFFFFF"/>
      </a:lt1>
      <a:dk2>
        <a:srgbClr val="5F6C73"/>
      </a:dk2>
      <a:lt2>
        <a:srgbClr val="D1D6DA"/>
      </a:lt2>
      <a:accent1>
        <a:srgbClr val="00786B"/>
      </a:accent1>
      <a:accent2>
        <a:srgbClr val="5E7C8F"/>
      </a:accent2>
      <a:accent3>
        <a:srgbClr val="195A96"/>
      </a:accent3>
      <a:accent4>
        <a:srgbClr val="B47DAF"/>
      </a:accent4>
      <a:accent5>
        <a:srgbClr val="F0323C"/>
      </a:accent5>
      <a:accent6>
        <a:srgbClr val="CD965F"/>
      </a:accent6>
      <a:hlink>
        <a:srgbClr val="000000"/>
      </a:hlink>
      <a:folHlink>
        <a:srgbClr val="000000"/>
      </a:folHlink>
    </a:clrScheme>
    <a:fontScheme name="DIW 1">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solidFill>
          <a:srgbClr val="6DA5D5"/>
        </a:solidFill>
        <a:ln w="9525">
          <a:noFill/>
          <a:miter lim="800000"/>
          <a:headEnd/>
          <a:tailEnd/>
        </a:ln>
      </a:spPr>
      <a:bodyPr lIns="432000" tIns="0" rIns="720000" bIns="0">
        <a:prstTxWarp prst="textNoShape">
          <a:avLst/>
        </a:prstTxWarp>
      </a:bodyPr>
      <a:lstStyle>
        <a:defPPr marL="323850" indent="-323850" eaLnBrk="0" hangingPunct="0">
          <a:lnSpc>
            <a:spcPct val="120000"/>
          </a:lnSpc>
          <a:spcAft>
            <a:spcPts val="1000"/>
          </a:spcAft>
          <a:buClr>
            <a:schemeClr val="tx2"/>
          </a:buClr>
          <a:buSzPct val="85000"/>
          <a:defRPr sz="1100" dirty="0">
            <a:solidFill>
              <a:schemeClr val="tx2"/>
            </a:solidFill>
            <a:ea typeface="Arial" pitchFamily="-65" charset="0"/>
            <a:cs typeface="Arial" pitchFamily="-65" charset="0"/>
          </a:defRPr>
        </a:defPPr>
      </a:lstStyle>
    </a:txDef>
  </a:objectDefaults>
  <a:extraClrSchemeLst/>
  <a:extLst>
    <a:ext uri="{05A4C25C-085E-4340-85A3-A5531E510DB2}">
      <thm15:themeFamily xmlns:thm15="http://schemas.microsoft.com/office/thememl/2012/main" name="cd_diw_powerpoint-vorlage_en_kurz_2019.potx" id="{DE1F1A8B-8F22-417E-B2D3-3BEAC483DC13}" vid="{E84EFD67-3A05-4935-83B6-1275EA4D7557}"/>
    </a:ext>
  </a:ext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1692</Words>
  <Application>Microsoft Office PowerPoint</Application>
  <PresentationFormat>On-screen Show (4:3)</PresentationFormat>
  <Paragraphs>182</Paragraphs>
  <Slides>21</Slides>
  <Notes>2</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21</vt:i4>
      </vt:variant>
    </vt:vector>
  </HeadingPairs>
  <TitlesOfParts>
    <vt:vector size="39" baseType="lpstr">
      <vt:lpstr>ＭＳ Ｐゴシック</vt:lpstr>
      <vt:lpstr>Arial</vt:lpstr>
      <vt:lpstr>Calibri</vt:lpstr>
      <vt:lpstr>Calibri Light</vt:lpstr>
      <vt:lpstr>Constantia</vt:lpstr>
      <vt:lpstr>Frutiger LT Com 45 Light</vt:lpstr>
      <vt:lpstr>MS Mincho</vt:lpstr>
      <vt:lpstr>Symbol</vt:lpstr>
      <vt:lpstr>Times New Roman</vt:lpstr>
      <vt:lpstr>Trebuchet MS</vt:lpstr>
      <vt:lpstr>Verdana</vt:lpstr>
      <vt:lpstr>Wingdings</vt:lpstr>
      <vt:lpstr>diw_powerpoint-vorlage_en_kurz</vt:lpstr>
      <vt:lpstr>Kapitel-Intro</vt:lpstr>
      <vt:lpstr>Content</vt:lpstr>
      <vt:lpstr>Schlussfolie</vt:lpstr>
      <vt:lpstr>Larissa</vt:lpstr>
      <vt:lpstr>think-cell Folie</vt:lpstr>
      <vt:lpstr>German Institute for Economic Research – DIW Berlin </vt:lpstr>
      <vt:lpstr>Main messages</vt:lpstr>
      <vt:lpstr>The EU‘s dependency on (Russian) fossil fuel imports (2020)</vt:lpstr>
      <vt:lpstr>PowerPoint Presentation</vt:lpstr>
      <vt:lpstr>PowerPoint Presentation</vt:lpstr>
      <vt:lpstr>European natural gas pipeline infrastructure very dense, but originally built around the backbone of Russian exports westwards</vt:lpstr>
      <vt:lpstr>2022: A boom of new LNG import terminal projects in Europe</vt:lpstr>
      <vt:lpstr>Strong dependency on Russian imports in Germany</vt:lpstr>
      <vt:lpstr>The new reality: European supplies relying on Norway and … LNG</vt:lpstr>
      <vt:lpstr>Europe in a global competition for (U.S.) LNG Only with Russian disruption or subsidized LNG transport to Europe would the EU import (U.S.) LNG</vt:lpstr>
      <vt:lpstr>U.S. LNG to Europe</vt:lpstr>
      <vt:lpstr>LNG terminals in Germany?  Only with subsidies or Russian disruption and…</vt:lpstr>
      <vt:lpstr>The role of LNG in Europe past and present</vt:lpstr>
      <vt:lpstr>Natural gas demand in climate-friendly pathways:  uncertain in the short run but decreasing in the long run</vt:lpstr>
      <vt:lpstr>The openENTRANCE scenarios: very ambitious, Paris-compatible climate targets</vt:lpstr>
      <vt:lpstr>Gas will continue to play a role until the 2030s</vt:lpstr>
      <vt:lpstr>Phase-out of fossil fuels will achieve EU emissions reduction</vt:lpstr>
      <vt:lpstr>PowerPoint Presentation</vt:lpstr>
      <vt:lpstr>Main replacement for natural gas: electricity</vt:lpstr>
      <vt:lpstr>Conclusions</vt:lpstr>
      <vt:lpstr>PowerPoint Presentation</vt:lpstr>
    </vt:vector>
  </TitlesOfParts>
  <Company>DIW 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 Institute for Economic Research– DIW Berlin</dc:title>
  <dc:creator>Stille, Lana</dc:creator>
  <cp:lastModifiedBy>Aslaug Kleppe Lyngra</cp:lastModifiedBy>
  <cp:revision>273</cp:revision>
  <cp:lastPrinted>2022-10-05T11:01:41Z</cp:lastPrinted>
  <dcterms:created xsi:type="dcterms:W3CDTF">2019-02-20T12:36:10Z</dcterms:created>
  <dcterms:modified xsi:type="dcterms:W3CDTF">2022-11-29T09:03:33Z</dcterms:modified>
</cp:coreProperties>
</file>